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handoutMasterIdLst>
    <p:handoutMasterId r:id="rId70"/>
  </p:handoutMasterIdLst>
  <p:sldIdLst>
    <p:sldId id="256" r:id="rId2"/>
    <p:sldId id="412" r:id="rId3"/>
    <p:sldId id="413" r:id="rId4"/>
    <p:sldId id="346" r:id="rId5"/>
    <p:sldId id="347" r:id="rId6"/>
    <p:sldId id="348" r:id="rId7"/>
    <p:sldId id="349" r:id="rId8"/>
    <p:sldId id="259" r:id="rId9"/>
    <p:sldId id="260" r:id="rId10"/>
    <p:sldId id="344" r:id="rId11"/>
    <p:sldId id="396" r:id="rId12"/>
    <p:sldId id="263" r:id="rId13"/>
    <p:sldId id="264" r:id="rId14"/>
    <p:sldId id="265" r:id="rId15"/>
    <p:sldId id="266" r:id="rId16"/>
    <p:sldId id="268" r:id="rId17"/>
    <p:sldId id="269" r:id="rId18"/>
    <p:sldId id="270" r:id="rId19"/>
    <p:sldId id="271" r:id="rId20"/>
    <p:sldId id="272" r:id="rId21"/>
    <p:sldId id="273" r:id="rId22"/>
    <p:sldId id="383" r:id="rId23"/>
    <p:sldId id="384" r:id="rId24"/>
    <p:sldId id="385" r:id="rId25"/>
    <p:sldId id="386" r:id="rId26"/>
    <p:sldId id="387" r:id="rId27"/>
    <p:sldId id="388" r:id="rId28"/>
    <p:sldId id="389" r:id="rId29"/>
    <p:sldId id="390" r:id="rId30"/>
    <p:sldId id="391" r:id="rId31"/>
    <p:sldId id="392" r:id="rId32"/>
    <p:sldId id="393" r:id="rId33"/>
    <p:sldId id="394" r:id="rId34"/>
    <p:sldId id="395" r:id="rId35"/>
    <p:sldId id="352" r:id="rId36"/>
    <p:sldId id="414" r:id="rId37"/>
    <p:sldId id="376" r:id="rId38"/>
    <p:sldId id="377" r:id="rId39"/>
    <p:sldId id="378" r:id="rId40"/>
    <p:sldId id="416" r:id="rId41"/>
    <p:sldId id="380" r:id="rId42"/>
    <p:sldId id="381" r:id="rId43"/>
    <p:sldId id="382" r:id="rId44"/>
    <p:sldId id="409" r:id="rId45"/>
    <p:sldId id="417" r:id="rId46"/>
    <p:sldId id="418" r:id="rId47"/>
    <p:sldId id="419" r:id="rId48"/>
    <p:sldId id="420" r:id="rId49"/>
    <p:sldId id="421" r:id="rId50"/>
    <p:sldId id="401" r:id="rId51"/>
    <p:sldId id="407" r:id="rId52"/>
    <p:sldId id="415" r:id="rId53"/>
    <p:sldId id="404" r:id="rId54"/>
    <p:sldId id="405" r:id="rId55"/>
    <p:sldId id="422" r:id="rId56"/>
    <p:sldId id="423" r:id="rId57"/>
    <p:sldId id="408" r:id="rId58"/>
    <p:sldId id="424" r:id="rId59"/>
    <p:sldId id="425" r:id="rId60"/>
    <p:sldId id="426" r:id="rId61"/>
    <p:sldId id="427" r:id="rId62"/>
    <p:sldId id="428" r:id="rId63"/>
    <p:sldId id="406" r:id="rId64"/>
    <p:sldId id="402" r:id="rId65"/>
    <p:sldId id="403" r:id="rId66"/>
    <p:sldId id="410" r:id="rId67"/>
    <p:sldId id="411" r:id="rId68"/>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l" initials="l" lastIdx="19"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6FF"/>
    <a:srgbClr val="5E281D"/>
    <a:srgbClr val="000000"/>
    <a:srgbClr val="C0504D"/>
    <a:srgbClr val="FFFFFF"/>
    <a:srgbClr val="87392A"/>
    <a:srgbClr val="FF2600"/>
    <a:srgbClr val="1F3551"/>
    <a:srgbClr val="403152"/>
    <a:srgbClr val="604A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9" autoAdjust="0"/>
    <p:restoredTop sz="87350" autoAdjust="0"/>
  </p:normalViewPr>
  <p:slideViewPr>
    <p:cSldViewPr>
      <p:cViewPr varScale="1">
        <p:scale>
          <a:sx n="136" d="100"/>
          <a:sy n="136" d="100"/>
        </p:scale>
        <p:origin x="1464" y="200"/>
      </p:cViewPr>
      <p:guideLst>
        <p:guide orient="horz" pos="180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81" d="100"/>
          <a:sy n="81" d="100"/>
        </p:scale>
        <p:origin x="3384" y="19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2020/10/20</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2020/10/20</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Q1: what are difference?</a:t>
            </a:r>
            <a:r>
              <a:rPr lang="zh-CN" altLang="en-US" dirty="0"/>
              <a:t> </a:t>
            </a:r>
            <a:r>
              <a:rPr lang="en-US" altLang="zh-CN" dirty="0"/>
              <a:t>Consider</a:t>
            </a:r>
            <a:r>
              <a:rPr lang="zh-CN" altLang="en-US" dirty="0"/>
              <a:t> </a:t>
            </a:r>
            <a:r>
              <a:rPr lang="en-US" altLang="zh-CN" dirty="0"/>
              <a:t>file</a:t>
            </a:r>
            <a:r>
              <a:rPr lang="zh-CN" altLang="en-US" dirty="0"/>
              <a:t> </a:t>
            </a:r>
            <a:r>
              <a:rPr lang="en-US" altLang="zh-CN" dirty="0"/>
              <a:t>system,</a:t>
            </a:r>
            <a:r>
              <a:rPr lang="zh-CN" altLang="en-US" dirty="0"/>
              <a:t> </a:t>
            </a:r>
            <a:r>
              <a:rPr lang="en-US" altLang="zh-CN" dirty="0"/>
              <a:t>page</a:t>
            </a:r>
            <a:r>
              <a:rPr lang="zh-CN" altLang="en-US" dirty="0"/>
              <a:t> </a:t>
            </a:r>
            <a:r>
              <a:rPr lang="en-US" altLang="zh-CN" dirty="0"/>
              <a:t>fault</a:t>
            </a:r>
            <a:r>
              <a:rPr lang="zh-CN" altLang="en-US" dirty="0"/>
              <a:t> </a:t>
            </a:r>
            <a:r>
              <a:rPr lang="en-US" altLang="zh-CN" dirty="0"/>
              <a:t>handler,</a:t>
            </a:r>
            <a:r>
              <a:rPr lang="zh-CN" altLang="en-US" dirty="0"/>
              <a:t> </a:t>
            </a:r>
            <a:r>
              <a:rPr lang="en-US" altLang="zh-CN" dirty="0"/>
              <a:t>device</a:t>
            </a:r>
            <a:r>
              <a:rPr lang="zh-CN" altLang="en-US" dirty="0"/>
              <a:t> </a:t>
            </a:r>
            <a:r>
              <a:rPr lang="en-US" altLang="zh-CN" dirty="0"/>
              <a:t>driver,</a:t>
            </a:r>
            <a:r>
              <a:rPr lang="zh-CN" altLang="en-US" baseline="0" dirty="0"/>
              <a:t> </a:t>
            </a:r>
            <a:r>
              <a:rPr lang="en-US" altLang="zh-CN" baseline="0" dirty="0" err="1"/>
              <a:t>cpu</a:t>
            </a:r>
            <a:r>
              <a:rPr lang="zh-CN" altLang="en-US" baseline="0" dirty="0"/>
              <a:t> </a:t>
            </a:r>
            <a:r>
              <a:rPr lang="en-US" altLang="zh-CN" baseline="0" dirty="0"/>
              <a:t>scheduling</a:t>
            </a:r>
            <a:endParaRPr lang="en-US" altLang="zh-CN" dirty="0"/>
          </a:p>
          <a:p>
            <a:r>
              <a:rPr lang="en-US" altLang="zh-CN" dirty="0"/>
              <a:t>Q2: what is address space? Note</a:t>
            </a:r>
            <a:r>
              <a:rPr lang="en-US" altLang="zh-CN" baseline="0" dirty="0"/>
              <a:t> that the kernel and apps share the same space</a:t>
            </a:r>
            <a:endParaRPr lang="en-US" altLang="zh-CN" dirty="0"/>
          </a:p>
          <a:p>
            <a:r>
              <a:rPr lang="en-US" altLang="zh-CN" dirty="0"/>
              <a:t>Q3:</a:t>
            </a:r>
            <a:r>
              <a:rPr lang="en-US" altLang="zh-CN" baseline="0" dirty="0"/>
              <a:t> which one has the best performance</a:t>
            </a:r>
          </a:p>
          <a:p>
            <a:r>
              <a:rPr lang="en-US" altLang="zh-CN" baseline="0" dirty="0"/>
              <a:t>Q4: what is virtual machine’s architecture? Both Xen and KVM</a:t>
            </a:r>
            <a:endParaRPr lang="zh-CN" altLang="en-US" dirty="0"/>
          </a:p>
        </p:txBody>
      </p:sp>
      <p:sp>
        <p:nvSpPr>
          <p:cNvPr id="4" name="灯片编号占位符 3"/>
          <p:cNvSpPr>
            <a:spLocks noGrp="1"/>
          </p:cNvSpPr>
          <p:nvPr>
            <p:ph type="sldNum" sz="quarter" idx="10"/>
          </p:nvPr>
        </p:nvSpPr>
        <p:spPr/>
        <p:txBody>
          <a:bodyPr/>
          <a:lstStyle/>
          <a:p>
            <a:fld id="{7F72C8B5-2FAE-A04D-A162-E918EBB94277}" type="slidenum">
              <a:rPr kumimoji="1" lang="zh-CN" altLang="en-US" smtClean="0"/>
              <a:t>3</a:t>
            </a:fld>
            <a:endParaRPr kumimoji="1" lang="zh-CN" altLang="en-US"/>
          </a:p>
        </p:txBody>
      </p:sp>
    </p:spTree>
    <p:extLst>
      <p:ext uri="{BB962C8B-B14F-4D97-AF65-F5344CB8AC3E}">
        <p14:creationId xmlns:p14="http://schemas.microsoft.com/office/powerpoint/2010/main" val="1485437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A4C243-2A84-472D-A132-0B5A1F5878AE}" type="slidenum">
              <a:rPr lang="en-US" altLang="ko-KR"/>
              <a:pPr/>
              <a:t>5</a:t>
            </a:fld>
            <a:endParaRPr lang="en-US" altLang="ko-K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2905468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7F7F7F"/>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ltLang="zh-TW"/>
          </a:p>
        </p:txBody>
      </p:sp>
      <p:sp>
        <p:nvSpPr>
          <p:cNvPr id="4" name="Slide Number Placeholder 3"/>
          <p:cNvSpPr>
            <a:spLocks noGrp="1"/>
          </p:cNvSpPr>
          <p:nvPr>
            <p:ph type="sldNum" sz="quarter" idx="5"/>
          </p:nvPr>
        </p:nvSpPr>
        <p:spPr/>
        <p:txBody>
          <a:bodyPr/>
          <a:lstStyle/>
          <a:p>
            <a:fld id="{19C21AE4-DCA2-45E0-AA4B-871EC476FA87}" type="slidenum">
              <a:rPr lang="en-US" altLang="zh-TW"/>
              <a:pPr/>
              <a:t>19</a:t>
            </a:fld>
            <a:endParaRPr lang="en-US" altLang="zh-TW"/>
          </a:p>
        </p:txBody>
      </p:sp>
    </p:spTree>
    <p:extLst>
      <p:ext uri="{BB962C8B-B14F-4D97-AF65-F5344CB8AC3E}">
        <p14:creationId xmlns:p14="http://schemas.microsoft.com/office/powerpoint/2010/main" val="313737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7F7F7F"/>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pPr eaLnBrk="1" hangingPunct="1">
              <a:lnSpc>
                <a:spcPct val="90000"/>
              </a:lnSpc>
            </a:pPr>
            <a:endParaRPr lang="en-US" altLang="zh-TW" sz="1100"/>
          </a:p>
        </p:txBody>
      </p:sp>
      <p:sp>
        <p:nvSpPr>
          <p:cNvPr id="4" name="Slide Number Placeholder 3"/>
          <p:cNvSpPr>
            <a:spLocks noGrp="1"/>
          </p:cNvSpPr>
          <p:nvPr>
            <p:ph type="sldNum" sz="quarter" idx="5"/>
          </p:nvPr>
        </p:nvSpPr>
        <p:spPr/>
        <p:txBody>
          <a:bodyPr/>
          <a:lstStyle/>
          <a:p>
            <a:fld id="{D2F0FC9B-40AB-4675-94A7-6BEFBBE727CB}" type="slidenum">
              <a:rPr lang="en-US" altLang="zh-TW"/>
              <a:pPr/>
              <a:t>27</a:t>
            </a:fld>
            <a:endParaRPr lang="en-US" altLang="zh-TW"/>
          </a:p>
        </p:txBody>
      </p:sp>
    </p:spTree>
    <p:extLst>
      <p:ext uri="{BB962C8B-B14F-4D97-AF65-F5344CB8AC3E}">
        <p14:creationId xmlns:p14="http://schemas.microsoft.com/office/powerpoint/2010/main" val="2782788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7F7F7F"/>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pPr eaLnBrk="1" hangingPunct="1">
              <a:lnSpc>
                <a:spcPct val="90000"/>
              </a:lnSpc>
            </a:pPr>
            <a:r>
              <a:rPr lang="en-US" altLang="zh-TW" sz="1100" dirty="0"/>
              <a:t>Dynamic binary translation is used in virtualizing the CPU by translating potentially dangerous (or non-</a:t>
            </a:r>
            <a:r>
              <a:rPr lang="en-US" altLang="zh-TW" sz="1100" dirty="0" err="1"/>
              <a:t>virtualizable</a:t>
            </a:r>
            <a:r>
              <a:rPr lang="en-US" altLang="zh-TW" sz="1100" dirty="0"/>
              <a:t>) instruction sequences one-by-one into safe instruction sequences. </a:t>
            </a:r>
          </a:p>
          <a:p>
            <a:pPr eaLnBrk="1" hangingPunct="1">
              <a:lnSpc>
                <a:spcPct val="90000"/>
              </a:lnSpc>
            </a:pPr>
            <a:endParaRPr lang="en-US" altLang="zh-TW" sz="1100" dirty="0"/>
          </a:p>
          <a:p>
            <a:pPr eaLnBrk="1" hangingPunct="1">
              <a:lnSpc>
                <a:spcPct val="90000"/>
              </a:lnSpc>
            </a:pPr>
            <a:r>
              <a:rPr lang="en-US" altLang="zh-TW" sz="1100" dirty="0"/>
              <a:t> It works like this:</a:t>
            </a:r>
          </a:p>
          <a:p>
            <a:pPr eaLnBrk="1" hangingPunct="1">
              <a:lnSpc>
                <a:spcPct val="90000"/>
              </a:lnSpc>
            </a:pPr>
            <a:endParaRPr lang="en-US" altLang="zh-TW" sz="1100" dirty="0"/>
          </a:p>
          <a:p>
            <a:pPr eaLnBrk="1" hangingPunct="1">
              <a:lnSpc>
                <a:spcPct val="90000"/>
              </a:lnSpc>
              <a:buFont typeface="Calibri" pitchFamily="34" charset="0"/>
              <a:buAutoNum type="arabicPeriod"/>
            </a:pPr>
            <a:r>
              <a:rPr lang="en-US" altLang="zh-TW" sz="1100" dirty="0"/>
              <a:t>The monitor inspects the next sequence of instructions. An instruction sequence is typically defined as the next basic block, that is all instructions up to the next control transfer instruction such as a branch. There may be reasons to end a sequence earlier or go past a branch but for now lets assume we go to the next branch.</a:t>
            </a:r>
          </a:p>
          <a:p>
            <a:pPr eaLnBrk="1" hangingPunct="1">
              <a:lnSpc>
                <a:spcPct val="90000"/>
              </a:lnSpc>
              <a:buFont typeface="Calibri" pitchFamily="34" charset="0"/>
              <a:buAutoNum type="arabicPeriod"/>
            </a:pPr>
            <a:r>
              <a:rPr lang="en-US" altLang="zh-TW" sz="1100" dirty="0"/>
              <a:t>Each instruction is translated and the translation is copied into a translation cache.</a:t>
            </a:r>
          </a:p>
          <a:p>
            <a:pPr eaLnBrk="1" hangingPunct="1">
              <a:lnSpc>
                <a:spcPct val="90000"/>
              </a:lnSpc>
              <a:buFont typeface="Calibri" pitchFamily="34" charset="0"/>
              <a:buAutoNum type="arabicPeriod"/>
            </a:pPr>
            <a:r>
              <a:rPr lang="en-US" altLang="zh-TW" sz="1100" dirty="0"/>
              <a:t>Instructions are translated as follows:</a:t>
            </a:r>
          </a:p>
          <a:p>
            <a:pPr marL="723900" lvl="1" indent="-241300" eaLnBrk="1" hangingPunct="1">
              <a:lnSpc>
                <a:spcPct val="90000"/>
              </a:lnSpc>
              <a:buFontTx/>
              <a:buChar char="•"/>
            </a:pPr>
            <a:r>
              <a:rPr lang="en-US" altLang="zh-TW" sz="1100" dirty="0"/>
              <a:t>Instructions which pose no problems can be copied into the translation cache with modification. We call these "ident" translations.</a:t>
            </a:r>
          </a:p>
          <a:p>
            <a:pPr marL="723900" lvl="1" indent="-241300" eaLnBrk="1" hangingPunct="1">
              <a:lnSpc>
                <a:spcPct val="90000"/>
              </a:lnSpc>
              <a:buFontTx/>
              <a:buChar char="•"/>
            </a:pPr>
            <a:r>
              <a:rPr lang="en-US" altLang="zh-TW" sz="1100" dirty="0"/>
              <a:t>Some simple dangerous instructions can be translated into a short sequence emulation code. This code is placed directly into the translation cache. We call this "inline" translation. An example is the modification of the Interrupt Enable flag.</a:t>
            </a:r>
          </a:p>
          <a:p>
            <a:pPr marL="723900" lvl="1" indent="-241300" eaLnBrk="1" hangingPunct="1">
              <a:lnSpc>
                <a:spcPct val="90000"/>
              </a:lnSpc>
              <a:buFontTx/>
              <a:buChar char="•"/>
            </a:pPr>
            <a:r>
              <a:rPr lang="en-US" altLang="zh-TW" sz="1100" dirty="0"/>
              <a:t>Other dangerous instructions need be performed by emulation code in the monitor. For these instructions calls to the monitor are made. These are called "Call-outs". An example of these is a change to the page table base.</a:t>
            </a:r>
          </a:p>
          <a:p>
            <a:pPr marL="723900" lvl="1" indent="-241300" eaLnBrk="1" hangingPunct="1">
              <a:lnSpc>
                <a:spcPct val="90000"/>
              </a:lnSpc>
              <a:buFontTx/>
              <a:buChar char="•"/>
            </a:pPr>
            <a:r>
              <a:rPr lang="en-US" altLang="zh-TW" sz="1100" dirty="0"/>
              <a:t>The branch ending the basic block needs a call out. </a:t>
            </a:r>
          </a:p>
          <a:p>
            <a:pPr eaLnBrk="1" hangingPunct="1">
              <a:lnSpc>
                <a:spcPct val="90000"/>
              </a:lnSpc>
              <a:buFont typeface="Calibri" pitchFamily="34" charset="0"/>
              <a:buAutoNum type="arabicPeriod"/>
            </a:pPr>
            <a:r>
              <a:rPr lang="en-US" altLang="zh-TW" sz="1100" dirty="0"/>
              <a:t>The monitor can now jump to the start of the translated basic block with the virtual registers in the hardware registers.</a:t>
            </a:r>
          </a:p>
          <a:p>
            <a:pPr eaLnBrk="1" hangingPunct="1">
              <a:lnSpc>
                <a:spcPct val="90000"/>
              </a:lnSpc>
            </a:pPr>
            <a:endParaRPr lang="en-US" altLang="zh-TW" sz="1100" dirty="0"/>
          </a:p>
          <a:p>
            <a:pPr eaLnBrk="1" hangingPunct="1">
              <a:lnSpc>
                <a:spcPct val="90000"/>
              </a:lnSpc>
            </a:pPr>
            <a:r>
              <a:rPr lang="en-US" altLang="zh-TW" sz="1100" dirty="0"/>
              <a:t>So dangerous instructions can be privileged instructions, non-</a:t>
            </a:r>
            <a:r>
              <a:rPr lang="en-US" altLang="zh-TW" sz="1100" dirty="0" err="1"/>
              <a:t>virtualizable</a:t>
            </a:r>
            <a:r>
              <a:rPr lang="en-US" altLang="zh-TW" sz="1100" dirty="0"/>
              <a:t> instructions, control flow, memory accesses.</a:t>
            </a:r>
          </a:p>
        </p:txBody>
      </p:sp>
      <p:sp>
        <p:nvSpPr>
          <p:cNvPr id="4" name="Slide Number Placeholder 3"/>
          <p:cNvSpPr>
            <a:spLocks noGrp="1"/>
          </p:cNvSpPr>
          <p:nvPr>
            <p:ph type="sldNum" sz="quarter" idx="5"/>
          </p:nvPr>
        </p:nvSpPr>
        <p:spPr/>
        <p:txBody>
          <a:bodyPr/>
          <a:lstStyle/>
          <a:p>
            <a:fld id="{CF7F5DCB-DFD5-460F-A618-D9112056DB6F}" type="slidenum">
              <a:rPr lang="en-US" altLang="zh-TW"/>
              <a:pPr/>
              <a:t>28</a:t>
            </a:fld>
            <a:endParaRPr lang="en-US" altLang="zh-TW"/>
          </a:p>
        </p:txBody>
      </p:sp>
    </p:spTree>
    <p:extLst>
      <p:ext uri="{BB962C8B-B14F-4D97-AF65-F5344CB8AC3E}">
        <p14:creationId xmlns:p14="http://schemas.microsoft.com/office/powerpoint/2010/main" val="36421766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Dynamic binary</a:t>
            </a:r>
            <a:r>
              <a:rPr lang="en-US" baseline="0" dirty="0"/>
              <a:t> translation is used in </a:t>
            </a:r>
            <a:r>
              <a:rPr lang="en-US" baseline="0" dirty="0" err="1"/>
              <a:t>virtualizing</a:t>
            </a:r>
            <a:r>
              <a:rPr lang="en-US" baseline="0" dirty="0"/>
              <a:t> the CPU by translating potentially dangerous (or non-virtualizable) instruction sequences one-by-one into safe instruction sequences. </a:t>
            </a:r>
          </a:p>
          <a:p>
            <a:endParaRPr lang="en-US" baseline="0" dirty="0"/>
          </a:p>
          <a:p>
            <a:r>
              <a:rPr lang="en-US" baseline="0" dirty="0"/>
              <a:t> It works like this:</a:t>
            </a:r>
          </a:p>
          <a:p>
            <a:endParaRPr lang="en-US" baseline="0" dirty="0"/>
          </a:p>
          <a:p>
            <a:pPr marL="241653" indent="-241653">
              <a:buFont typeface="+mj-lt"/>
              <a:buAutoNum type="arabicPeriod"/>
            </a:pPr>
            <a:r>
              <a:rPr lang="en-US" baseline="0" dirty="0"/>
              <a:t>The monitor inspects the next sequence of instructions. An instruction sequence is typically defined as the next basic block, that is all instructions up to the next control transfer instruction such as a branch. There may be reasons to end a sequence earlier or go past a branch but for now lets assume we go to the next branch.</a:t>
            </a:r>
          </a:p>
          <a:p>
            <a:pPr marL="241653" indent="-241653">
              <a:buFont typeface="+mj-lt"/>
              <a:buAutoNum type="arabicPeriod"/>
            </a:pPr>
            <a:r>
              <a:rPr lang="en-US" baseline="0" dirty="0"/>
              <a:t>Each instruction is translated and the translation is copied into a translation cache.</a:t>
            </a:r>
          </a:p>
          <a:p>
            <a:pPr marL="241653" indent="-241653">
              <a:buFont typeface="+mj-lt"/>
              <a:buAutoNum type="arabicPeriod"/>
            </a:pPr>
            <a:r>
              <a:rPr lang="en-US" baseline="0" dirty="0"/>
              <a:t>Instructions are translated as follows:</a:t>
            </a:r>
          </a:p>
          <a:p>
            <a:pPr marL="724959" lvl="1" indent="-241653">
              <a:buFont typeface="Arial" pitchFamily="34" charset="0"/>
              <a:buChar char="•"/>
            </a:pPr>
            <a:r>
              <a:rPr lang="en-US" baseline="0" dirty="0"/>
              <a:t>Instructions which pose no problems can be copied into the translation cache with modification. We call these "ident" translations.</a:t>
            </a:r>
          </a:p>
          <a:p>
            <a:pPr marL="724959" lvl="1" indent="-241653">
              <a:buFont typeface="Arial" pitchFamily="34" charset="0"/>
              <a:buChar char="•"/>
            </a:pPr>
            <a:r>
              <a:rPr lang="en-US" baseline="0" dirty="0"/>
              <a:t>Some simple dangerous instructions can be translated into a short sequence emulation code. This code is placed directly into the translation cache. We call this "inline" translation. An example is the modification of the Interrupt Enable flag.</a:t>
            </a:r>
          </a:p>
          <a:p>
            <a:pPr marL="724959" lvl="1" indent="-241653">
              <a:buFont typeface="Arial" pitchFamily="34" charset="0"/>
              <a:buChar char="•"/>
            </a:pPr>
            <a:r>
              <a:rPr lang="en-US" baseline="0" dirty="0"/>
              <a:t>Other dangerous instructions need be performed by emulation code in the monitor. For these instructions calls to the monitor are made. These are called "Call-outs". An example of these is a change to the page table base.</a:t>
            </a:r>
          </a:p>
          <a:p>
            <a:pPr marL="724959" lvl="1" indent="-241653">
              <a:buFont typeface="Arial" pitchFamily="34" charset="0"/>
              <a:buChar char="•"/>
            </a:pPr>
            <a:r>
              <a:rPr lang="en-US" baseline="0" dirty="0"/>
              <a:t>The branch ending the basic block needs a call out. </a:t>
            </a:r>
          </a:p>
          <a:p>
            <a:pPr marL="241653" indent="-241653">
              <a:buFont typeface="+mj-lt"/>
              <a:buAutoNum type="arabicPeriod"/>
            </a:pPr>
            <a:r>
              <a:rPr lang="en-US" baseline="0" dirty="0"/>
              <a:t>The monitor can now jump to the start of the translated basic block with the virtual registers in the hardware registers.</a:t>
            </a:r>
          </a:p>
          <a:p>
            <a:pPr marL="241653" indent="-241653"/>
            <a:endParaRPr lang="en-US" baseline="0" dirty="0"/>
          </a:p>
          <a:p>
            <a:pPr marL="241653" indent="-241653"/>
            <a:r>
              <a:rPr lang="en-US" baseline="0" dirty="0"/>
              <a:t>So dangerous instructions can be privileged instructions, non-virtualizable instructions, control flow, memory accesses.</a:t>
            </a:r>
          </a:p>
        </p:txBody>
      </p:sp>
      <p:sp>
        <p:nvSpPr>
          <p:cNvPr id="4" name="Slide Number Placeholder 3"/>
          <p:cNvSpPr>
            <a:spLocks noGrp="1"/>
          </p:cNvSpPr>
          <p:nvPr>
            <p:ph type="sldNum" sz="quarter" idx="10"/>
          </p:nvPr>
        </p:nvSpPr>
        <p:spPr/>
        <p:txBody>
          <a:bodyPr/>
          <a:lstStyle/>
          <a:p>
            <a:fld id="{A6545F9A-0FF2-4090-8703-55A26BE7AB60}" type="slidenum">
              <a:rPr lang="en-US" smtClean="0"/>
              <a:pPr/>
              <a:t>29</a:t>
            </a:fld>
            <a:endParaRPr lang="en-US"/>
          </a:p>
        </p:txBody>
      </p:sp>
    </p:spTree>
    <p:extLst>
      <p:ext uri="{BB962C8B-B14F-4D97-AF65-F5344CB8AC3E}">
        <p14:creationId xmlns:p14="http://schemas.microsoft.com/office/powerpoint/2010/main" val="3994687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6545F9A-0FF2-4090-8703-55A26BE7AB60}" type="slidenum">
              <a:rPr lang="en-US" smtClean="0"/>
              <a:pPr/>
              <a:t>32</a:t>
            </a:fld>
            <a:endParaRPr lang="en-US"/>
          </a:p>
        </p:txBody>
      </p:sp>
    </p:spTree>
    <p:extLst>
      <p:ext uri="{BB962C8B-B14F-4D97-AF65-F5344CB8AC3E}">
        <p14:creationId xmlns:p14="http://schemas.microsoft.com/office/powerpoint/2010/main" val="21432498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type="dt" idx="1"/>
          </p:nvPr>
        </p:nvSpPr>
        <p:spPr>
          <a:ln/>
        </p:spPr>
        <p:txBody>
          <a:bodyPr/>
          <a:lstStyle/>
          <a:p>
            <a:fld id="{27D8EB89-1047-D642-A20B-B742DF635650}" type="datetime8">
              <a:rPr lang="en-US" altLang="zh-CN"/>
              <a:pPr/>
              <a:t>10/20/20 2:04 PM</a:t>
            </a:fld>
            <a:endParaRPr lang="en-US" altLang="zh-CN"/>
          </a:p>
        </p:txBody>
      </p:sp>
      <p:sp>
        <p:nvSpPr>
          <p:cNvPr id="5" name="Rectangle 6"/>
          <p:cNvSpPr>
            <a:spLocks noGrp="1" noChangeArrowheads="1"/>
          </p:cNvSpPr>
          <p:nvPr>
            <p:ph type="ftr" sz="quarter" idx="4"/>
          </p:nvPr>
        </p:nvSpPr>
        <p:spPr>
          <a:ln/>
        </p:spPr>
        <p:txBody>
          <a:bodyPr/>
          <a:lstStyle/>
          <a:p>
            <a:r>
              <a:rPr lang="en-US" altLang="zh-CN"/>
              <a:t>© 2006 Microsoft Corporation. All rights reserved. Microsoft, Windows, Windows Vista and other product names are or may be registered trademarks and/or trademarks in the U.S. and/or other countries.</a:t>
            </a:r>
          </a:p>
          <a:p>
            <a:r>
              <a:rPr lang="en-US" altLang="zh-CN"/>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ltLang="zh-CN"/>
            </a:br>
            <a:r>
              <a:rPr lang="en-US" altLang="zh-CN"/>
              <a:t>MICROSOFT MAKES NO WARRANTIES, EXPRESS, IMPLIED OR STATUTORY, AS TO THE INFORMATION IN THIS PRESENTATION.</a:t>
            </a:r>
          </a:p>
        </p:txBody>
      </p:sp>
      <p:sp>
        <p:nvSpPr>
          <p:cNvPr id="6" name="Rectangle 7"/>
          <p:cNvSpPr>
            <a:spLocks noGrp="1" noChangeArrowheads="1"/>
          </p:cNvSpPr>
          <p:nvPr>
            <p:ph type="sldNum" sz="quarter" idx="5"/>
          </p:nvPr>
        </p:nvSpPr>
        <p:spPr>
          <a:ln/>
        </p:spPr>
        <p:txBody>
          <a:bodyPr/>
          <a:lstStyle/>
          <a:p>
            <a:fld id="{17CC8B5D-8B82-D74C-887A-7BE1C134F122}" type="slidenum">
              <a:rPr lang="en-US" altLang="zh-CN"/>
              <a:pPr/>
              <a:t>50</a:t>
            </a:fld>
            <a:endParaRPr lang="en-US" altLang="zh-CN"/>
          </a:p>
        </p:txBody>
      </p:sp>
      <p:sp>
        <p:nvSpPr>
          <p:cNvPr id="37376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Tree>
    <p:extLst>
      <p:ext uri="{BB962C8B-B14F-4D97-AF65-F5344CB8AC3E}">
        <p14:creationId xmlns:p14="http://schemas.microsoft.com/office/powerpoint/2010/main" val="4042675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63</a:t>
            </a:fld>
            <a:endParaRPr lang="zh-CN" altLang="en-US"/>
          </a:p>
        </p:txBody>
      </p:sp>
    </p:spTree>
    <p:extLst>
      <p:ext uri="{BB962C8B-B14F-4D97-AF65-F5344CB8AC3E}">
        <p14:creationId xmlns:p14="http://schemas.microsoft.com/office/powerpoint/2010/main" val="3406702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6"/>
            <a:ext cx="7772400" cy="1225021"/>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2020/10/20</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14614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a:latin typeface="DengXian" charset="0"/>
                <a:ea typeface="DengXian" charset="0"/>
                <a:cs typeface="DengXian" charset="0"/>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normAutofit/>
          </a:bodyPr>
          <a:lstStyle>
            <a:lvl1pPr>
              <a:lnSpc>
                <a:spcPct val="120000"/>
              </a:lnSpc>
              <a:defRPr sz="2600" b="0" i="0">
                <a:latin typeface="DengXian" charset="0"/>
                <a:ea typeface="DengXian" charset="0"/>
                <a:cs typeface="DengXian" charset="0"/>
              </a:defRPr>
            </a:lvl1pPr>
            <a:lvl2pPr marL="742950" indent="-285750">
              <a:lnSpc>
                <a:spcPct val="120000"/>
              </a:lnSpc>
              <a:buFont typeface="Arial" charset="0"/>
              <a:buChar char="•"/>
              <a:defRPr sz="2400" b="0" i="0">
                <a:latin typeface="DengXian" charset="0"/>
                <a:ea typeface="DengXian" charset="0"/>
                <a:cs typeface="DengXian" charset="0"/>
              </a:defRPr>
            </a:lvl2pPr>
            <a:lvl3pPr>
              <a:lnSpc>
                <a:spcPct val="120000"/>
              </a:lnSpc>
              <a:defRPr sz="2000" b="0" i="0">
                <a:latin typeface="DengXian" charset="0"/>
                <a:ea typeface="DengXian" charset="0"/>
                <a:cs typeface="DengXian" charset="0"/>
              </a:defRPr>
            </a:lvl3pPr>
            <a:lvl4pPr>
              <a:lnSpc>
                <a:spcPct val="120000"/>
              </a:lnSpc>
              <a:defRPr sz="1800" b="0" i="0">
                <a:latin typeface="DengXian" charset="0"/>
                <a:ea typeface="DengXian" charset="0"/>
                <a:cs typeface="DengXian" charset="0"/>
              </a:defRPr>
            </a:lvl4pPr>
            <a:lvl5pPr>
              <a:lnSpc>
                <a:spcPct val="120000"/>
              </a:lnSpc>
              <a:defRPr sz="1800" b="0" i="0">
                <a:latin typeface="DengXian" charset="0"/>
                <a:ea typeface="DengXian" charset="0"/>
                <a:cs typeface="DengXian"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2020/10/20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57077" y="457235"/>
            <a:ext cx="164581" cy="4800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495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0" cap="all">
                <a:solidFill>
                  <a:schemeClr val="accent2"/>
                </a:solidFill>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2020/10/20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36512" y="3793604"/>
            <a:ext cx="179512" cy="4800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1469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2020/10/20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98371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66A7A40B-EA42-4A59-BDB5-85EFA65BC5FC}" type="datetimeFigureOut">
              <a:rPr lang="zh-CN" altLang="en-US" smtClean="0"/>
              <a:t>2020/10/20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74194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A7A40B-EA42-4A59-BDB5-85EFA65BC5FC}" type="datetimeFigureOut">
              <a:rPr lang="zh-CN" altLang="en-US" smtClean="0"/>
              <a:t>2020/10/20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720825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A7A40B-EA42-4A59-BDB5-85EFA65BC5FC}" type="datetimeFigureOut">
              <a:rPr lang="zh-CN" altLang="en-US" smtClean="0"/>
              <a:t>2020/10/20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25342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4"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2020/10/20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966853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p>
        </p:txBody>
      </p:sp>
      <p:sp>
        <p:nvSpPr>
          <p:cNvPr id="4" name="文本占位符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2020/10/20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021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2020/10/20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050845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7"/>
            <a:ext cx="6019800" cy="487627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2020/10/20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956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fld id="{66A7A40B-EA42-4A59-BDB5-85EFA65BC5FC}" type="datetimeFigureOut">
              <a:rPr lang="zh-CN" altLang="en-US" smtClean="0"/>
              <a:pPr/>
              <a:t>2020/10/20</a:t>
            </a:fld>
            <a:endParaRPr lang="zh-CN" altLang="en-US" dirty="0"/>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389090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3600" kern="1200">
          <a:solidFill>
            <a:schemeClr val="tx1">
              <a:lumMod val="75000"/>
              <a:lumOff val="25000"/>
            </a:schemeClr>
          </a:solidFill>
          <a:latin typeface="DengXian" charset="0"/>
          <a:ea typeface="DengXian" charset="0"/>
          <a:cs typeface="DengXian" charset="0"/>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Layout" Target="../slideLayouts/slideLayout2.xml"/><Relationship Id="rId6" Type="http://schemas.openxmlformats.org/officeDocument/2006/relationships/image" Target="../media/image6.tiff"/><Relationship Id="rId5" Type="http://schemas.openxmlformats.org/officeDocument/2006/relationships/image" Target="../media/image5.tiff"/><Relationship Id="rId4" Type="http://schemas.openxmlformats.org/officeDocument/2006/relationships/image" Target="../media/image4.tif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822" y="0"/>
            <a:ext cx="9162764" cy="37215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4"/>
          <p:cNvSpPr>
            <a:spLocks noGrp="1"/>
          </p:cNvSpPr>
          <p:nvPr>
            <p:ph type="ctrTitle"/>
          </p:nvPr>
        </p:nvSpPr>
        <p:spPr>
          <a:xfrm>
            <a:off x="683568" y="2497460"/>
            <a:ext cx="7772400" cy="1225021"/>
          </a:xfrm>
        </p:spPr>
        <p:txBody>
          <a:bodyPr>
            <a:normAutofit/>
          </a:bodyPr>
          <a:lstStyle/>
          <a:p>
            <a:r>
              <a:rPr kumimoji="1" lang="en-US" altLang="zh-CN" sz="4000" dirty="0">
                <a:solidFill>
                  <a:schemeClr val="bg1"/>
                </a:solidFill>
                <a:latin typeface="Microsoft YaHei" charset="0"/>
                <a:ea typeface="Microsoft YaHei" charset="0"/>
                <a:cs typeface="Microsoft YaHei" charset="0"/>
              </a:rPr>
              <a:t>Virtualization</a:t>
            </a:r>
            <a:endParaRPr kumimoji="1" lang="zh-CN" altLang="en-US" sz="4000" dirty="0">
              <a:solidFill>
                <a:schemeClr val="bg1"/>
              </a:solidFill>
              <a:latin typeface="Microsoft YaHei" charset="0"/>
              <a:ea typeface="Microsoft YaHei" charset="0"/>
              <a:cs typeface="Microsoft YaHei" charset="0"/>
            </a:endParaRPr>
          </a:p>
        </p:txBody>
      </p:sp>
      <p:sp>
        <p:nvSpPr>
          <p:cNvPr id="17" name="副标题 2"/>
          <p:cNvSpPr>
            <a:spLocks noGrp="1"/>
          </p:cNvSpPr>
          <p:nvPr>
            <p:ph type="subTitle" idx="1"/>
          </p:nvPr>
        </p:nvSpPr>
        <p:spPr>
          <a:xfrm>
            <a:off x="467544" y="252559"/>
            <a:ext cx="7416824" cy="504056"/>
          </a:xfrm>
        </p:spPr>
        <p:txBody>
          <a:bodyPr>
            <a:normAutofit/>
          </a:bodyPr>
          <a:lstStyle/>
          <a:p>
            <a:pPr algn="l"/>
            <a:r>
              <a:rPr lang="en-US" altLang="zh-CN" sz="1600" b="1" dirty="0">
                <a:solidFill>
                  <a:schemeClr val="bg1"/>
                </a:solidFill>
              </a:rPr>
              <a:t>C</a:t>
            </a:r>
            <a:r>
              <a:rPr lang="en-US" altLang="zh-CN" sz="1600" dirty="0">
                <a:solidFill>
                  <a:schemeClr val="accent2">
                    <a:lumMod val="20000"/>
                    <a:lumOff val="80000"/>
                  </a:schemeClr>
                </a:solidFill>
              </a:rPr>
              <a:t>omputer</a:t>
            </a:r>
            <a:r>
              <a:rPr lang="zh-CN" altLang="en-US" sz="1600" dirty="0">
                <a:solidFill>
                  <a:schemeClr val="accent2">
                    <a:lumMod val="20000"/>
                    <a:lumOff val="80000"/>
                  </a:schemeClr>
                </a:solidFill>
              </a:rPr>
              <a:t> </a:t>
            </a:r>
            <a:r>
              <a:rPr lang="en-US" altLang="zh-CN" sz="1600" b="1" dirty="0">
                <a:solidFill>
                  <a:schemeClr val="bg1"/>
                </a:solidFill>
              </a:rPr>
              <a:t>S</a:t>
            </a:r>
            <a:r>
              <a:rPr lang="en-US" altLang="zh-CN" sz="1600" dirty="0">
                <a:solidFill>
                  <a:schemeClr val="accent2">
                    <a:lumMod val="20000"/>
                    <a:lumOff val="80000"/>
                  </a:schemeClr>
                </a:solidFill>
              </a:rPr>
              <a:t>ystem</a:t>
            </a:r>
            <a:r>
              <a:rPr lang="zh-CN" altLang="en-US" sz="1600" dirty="0">
                <a:solidFill>
                  <a:schemeClr val="accent2">
                    <a:lumMod val="20000"/>
                    <a:lumOff val="80000"/>
                  </a:schemeClr>
                </a:solidFill>
              </a:rPr>
              <a:t> </a:t>
            </a:r>
            <a:r>
              <a:rPr lang="en-US" altLang="zh-CN" sz="1600" b="1" dirty="0">
                <a:solidFill>
                  <a:schemeClr val="bg1"/>
                </a:solidFill>
              </a:rPr>
              <a:t>P</a:t>
            </a:r>
            <a:r>
              <a:rPr lang="en-US" altLang="zh-CN" sz="1600" dirty="0">
                <a:solidFill>
                  <a:schemeClr val="accent2">
                    <a:lumMod val="20000"/>
                    <a:lumOff val="80000"/>
                  </a:schemeClr>
                </a:solidFill>
              </a:rPr>
              <a:t>rinciples,</a:t>
            </a:r>
            <a:r>
              <a:rPr lang="zh-CN" altLang="en-US" sz="1600" dirty="0">
                <a:solidFill>
                  <a:schemeClr val="accent2">
                    <a:lumMod val="20000"/>
                    <a:lumOff val="80000"/>
                  </a:schemeClr>
                </a:solidFill>
              </a:rPr>
              <a:t> </a:t>
            </a:r>
            <a:r>
              <a:rPr lang="en-US" altLang="zh-CN" sz="1600" dirty="0">
                <a:solidFill>
                  <a:schemeClr val="accent2">
                    <a:lumMod val="20000"/>
                    <a:lumOff val="80000"/>
                  </a:schemeClr>
                </a:solidFill>
              </a:rPr>
              <a:t>Fall</a:t>
            </a:r>
            <a:r>
              <a:rPr lang="zh-CN" altLang="en-US" sz="1600" dirty="0">
                <a:solidFill>
                  <a:schemeClr val="accent2">
                    <a:lumMod val="20000"/>
                    <a:lumOff val="80000"/>
                  </a:schemeClr>
                </a:solidFill>
              </a:rPr>
              <a:t> </a:t>
            </a:r>
            <a:r>
              <a:rPr lang="en-US" altLang="zh-CN" sz="1600" dirty="0">
                <a:solidFill>
                  <a:schemeClr val="accent2">
                    <a:lumMod val="20000"/>
                    <a:lumOff val="80000"/>
                  </a:schemeClr>
                </a:solidFill>
              </a:rPr>
              <a:t>2020</a:t>
            </a:r>
            <a:r>
              <a:rPr lang="zh-CN" altLang="en-US" sz="1600" dirty="0">
                <a:solidFill>
                  <a:schemeClr val="accent2">
                    <a:lumMod val="20000"/>
                    <a:lumOff val="80000"/>
                  </a:schemeClr>
                </a:solidFill>
              </a:rPr>
              <a:t> </a:t>
            </a:r>
            <a:r>
              <a:rPr lang="en-US" altLang="zh-CN" sz="1600" dirty="0">
                <a:solidFill>
                  <a:schemeClr val="accent2">
                    <a:lumMod val="20000"/>
                    <a:lumOff val="80000"/>
                  </a:schemeClr>
                </a:solidFill>
              </a:rPr>
              <a:t>(IPADS,</a:t>
            </a:r>
            <a:r>
              <a:rPr lang="zh-CN" altLang="en-US" sz="1600" dirty="0">
                <a:solidFill>
                  <a:schemeClr val="accent2">
                    <a:lumMod val="20000"/>
                    <a:lumOff val="80000"/>
                  </a:schemeClr>
                </a:solidFill>
              </a:rPr>
              <a:t> </a:t>
            </a:r>
            <a:r>
              <a:rPr lang="en-US" altLang="zh-CN" sz="1600" dirty="0">
                <a:solidFill>
                  <a:schemeClr val="accent2">
                    <a:lumMod val="20000"/>
                    <a:lumOff val="80000"/>
                  </a:schemeClr>
                </a:solidFill>
              </a:rPr>
              <a:t>SJTU)</a:t>
            </a:r>
            <a:endParaRPr lang="zh-CN" altLang="en-US" sz="1600" dirty="0">
              <a:solidFill>
                <a:schemeClr val="accent2">
                  <a:lumMod val="20000"/>
                  <a:lumOff val="80000"/>
                </a:schemeClr>
              </a:solidFill>
            </a:endParaRPr>
          </a:p>
        </p:txBody>
      </p:sp>
      <p:sp>
        <p:nvSpPr>
          <p:cNvPr id="7" name="标题 4"/>
          <p:cNvSpPr txBox="1">
            <a:spLocks/>
          </p:cNvSpPr>
          <p:nvPr/>
        </p:nvSpPr>
        <p:spPr>
          <a:xfrm>
            <a:off x="4652736" y="4441676"/>
            <a:ext cx="4090388" cy="122502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pPr algn="r"/>
            <a:endParaRPr kumimoji="1" lang="zh-CN" altLang="en-US" sz="1800" dirty="0">
              <a:solidFill>
                <a:schemeClr val="accent4">
                  <a:lumMod val="50000"/>
                </a:schemeClr>
              </a:solidFill>
              <a:latin typeface="DengXian" charset="0"/>
              <a:ea typeface="DengXian" charset="0"/>
              <a:cs typeface="DengXian" charset="0"/>
            </a:endParaRPr>
          </a:p>
        </p:txBody>
      </p:sp>
      <p:pic>
        <p:nvPicPr>
          <p:cNvPr id="1030" name="Picture 6" descr="http://korean.onlinesjtu.com/%E6%A0%A1%E5%BE%BD%E7%B3%BB%E5%88%97/%E7%BC%A9%E5%B0%8F%E7%89%88/%E8%93%9D%E8%89%B2%E7%B3%BB%20%E5%B0%8F%E5%B0%BA%E5%AF%B8%E6%A0%A1%E5%BE%BD%E5%B1%95%E5%BC%80%E5%BC%8F%20(10mm%E4%BB%A5%E4%B8%8B%E4%BD%BF%E7%94%A8)%20%5b%E8%BD%AC%E6%8D%A2%5d.png"/>
          <p:cNvPicPr>
            <a:picLocks noChangeAspect="1" noChangeArrowheads="1"/>
          </p:cNvPicPr>
          <p:nvPr/>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7277871" y="252559"/>
            <a:ext cx="1465253" cy="385345"/>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标题 4"/>
          <p:cNvSpPr txBox="1">
            <a:spLocks/>
          </p:cNvSpPr>
          <p:nvPr/>
        </p:nvSpPr>
        <p:spPr>
          <a:xfrm>
            <a:off x="683568" y="3720711"/>
            <a:ext cx="7772400" cy="86498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endParaRPr kumimoji="1" lang="zh-CN" altLang="en-US" sz="2800" dirty="0">
              <a:solidFill>
                <a:schemeClr val="accent4">
                  <a:lumMod val="50000"/>
                </a:schemeClr>
              </a:solidFill>
              <a:latin typeface="DengXian" charset="0"/>
              <a:ea typeface="DengXian" charset="0"/>
              <a:cs typeface="DengXian" charset="0"/>
            </a:endParaRPr>
          </a:p>
        </p:txBody>
      </p:sp>
      <p:sp>
        <p:nvSpPr>
          <p:cNvPr id="2" name="矩形 1"/>
          <p:cNvSpPr/>
          <p:nvPr/>
        </p:nvSpPr>
        <p:spPr>
          <a:xfrm>
            <a:off x="683567" y="3892766"/>
            <a:ext cx="7920881" cy="583493"/>
          </a:xfrm>
          <a:prstGeom prst="rect">
            <a:avLst/>
          </a:prstGeom>
        </p:spPr>
        <p:txBody>
          <a:bodyPr wrap="square">
            <a:spAutoFit/>
          </a:bodyPr>
          <a:lstStyle/>
          <a:p>
            <a:pPr>
              <a:lnSpc>
                <a:spcPct val="150000"/>
              </a:lnSpc>
            </a:pPr>
            <a:r>
              <a:rPr lang="en-US" altLang="zh-CN" sz="2400" dirty="0">
                <a:solidFill>
                  <a:schemeClr val="accent2"/>
                </a:solidFill>
                <a:latin typeface="Microsoft YaHei Light" charset="0"/>
                <a:ea typeface="Microsoft YaHei Light" charset="0"/>
                <a:cs typeface="Microsoft YaHei Light" charset="0"/>
              </a:rPr>
              <a:t>Virtualizing CPU, Memory and Devices</a:t>
            </a:r>
          </a:p>
        </p:txBody>
      </p:sp>
      <p:sp>
        <p:nvSpPr>
          <p:cNvPr id="3" name="矩形 2"/>
          <p:cNvSpPr/>
          <p:nvPr/>
        </p:nvSpPr>
        <p:spPr>
          <a:xfrm>
            <a:off x="683566" y="4645601"/>
            <a:ext cx="1134734" cy="507831"/>
          </a:xfrm>
          <a:prstGeom prst="rect">
            <a:avLst/>
          </a:prstGeom>
        </p:spPr>
        <p:txBody>
          <a:bodyPr wrap="none">
            <a:spAutoFit/>
          </a:bodyPr>
          <a:lstStyle/>
          <a:p>
            <a:pPr>
              <a:lnSpc>
                <a:spcPct val="150000"/>
              </a:lnSpc>
            </a:pPr>
            <a:r>
              <a:rPr lang="en-US" altLang="zh-CN" dirty="0">
                <a:solidFill>
                  <a:schemeClr val="accent2"/>
                </a:solidFill>
                <a:latin typeface="Microsoft YaHei Light" charset="0"/>
                <a:ea typeface="Microsoft YaHei Light" charset="0"/>
                <a:cs typeface="Microsoft YaHei Light" charset="0"/>
              </a:rPr>
              <a:t>Yubin Xia</a:t>
            </a:r>
            <a:endParaRPr lang="sk-SK" altLang="zh-CN" dirty="0">
              <a:solidFill>
                <a:schemeClr val="accent2"/>
              </a:solidFill>
              <a:latin typeface="Microsoft YaHei Light" charset="0"/>
              <a:ea typeface="Microsoft YaHei Light" charset="0"/>
              <a:cs typeface="Microsoft YaHei Light" charset="0"/>
            </a:endParaRPr>
          </a:p>
        </p:txBody>
      </p:sp>
    </p:spTree>
    <p:extLst>
      <p:ext uri="{BB962C8B-B14F-4D97-AF65-F5344CB8AC3E}">
        <p14:creationId xmlns:p14="http://schemas.microsoft.com/office/powerpoint/2010/main" val="258849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3200" dirty="0"/>
              <a:t>When</a:t>
            </a:r>
            <a:r>
              <a:rPr kumimoji="1" lang="zh-CN" altLang="en-US" sz="3200" dirty="0"/>
              <a:t> </a:t>
            </a:r>
            <a:r>
              <a:rPr kumimoji="1" lang="en-US" altLang="zh-CN" sz="3200" dirty="0"/>
              <a:t>Do</a:t>
            </a:r>
            <a:r>
              <a:rPr kumimoji="1" lang="zh-CN" altLang="en-US" sz="3200" dirty="0"/>
              <a:t> </a:t>
            </a:r>
            <a:r>
              <a:rPr kumimoji="1" lang="en-US" altLang="zh-CN" sz="3200" dirty="0"/>
              <a:t>You</a:t>
            </a:r>
            <a:r>
              <a:rPr kumimoji="1" lang="zh-CN" altLang="en-US" sz="3200" dirty="0"/>
              <a:t> </a:t>
            </a:r>
            <a:r>
              <a:rPr kumimoji="1" lang="en-US" altLang="zh-CN" sz="3200" dirty="0"/>
              <a:t>Use</a:t>
            </a:r>
            <a:r>
              <a:rPr kumimoji="1" lang="zh-CN" altLang="en-US" sz="3200" dirty="0"/>
              <a:t> </a:t>
            </a:r>
            <a:r>
              <a:rPr kumimoji="1" lang="en-US" altLang="zh-CN" sz="3200" dirty="0"/>
              <a:t>Virtual</a:t>
            </a:r>
            <a:r>
              <a:rPr kumimoji="1" lang="zh-CN" altLang="en-US" sz="3200" dirty="0"/>
              <a:t> </a:t>
            </a:r>
            <a:r>
              <a:rPr kumimoji="1" lang="en-US" altLang="zh-CN" sz="3200" dirty="0"/>
              <a:t>Machine?</a:t>
            </a:r>
            <a:endParaRPr kumimoji="1" lang="zh-CN" altLang="en-US" sz="3200" dirty="0"/>
          </a:p>
        </p:txBody>
      </p:sp>
      <p:sp>
        <p:nvSpPr>
          <p:cNvPr id="3" name="内容占位符 2"/>
          <p:cNvSpPr>
            <a:spLocks noGrp="1"/>
          </p:cNvSpPr>
          <p:nvPr>
            <p:ph idx="1"/>
          </p:nvPr>
        </p:nvSpPr>
        <p:spPr>
          <a:xfrm>
            <a:off x="457200" y="1333500"/>
            <a:ext cx="8229600" cy="4188295"/>
          </a:xfrm>
        </p:spPr>
        <p:txBody>
          <a:bodyPr>
            <a:normAutofit/>
          </a:bodyPr>
          <a:lstStyle/>
          <a:p>
            <a:r>
              <a:rPr kumimoji="1" lang="en-US" altLang="zh-CN" sz="2400" dirty="0"/>
              <a:t>VM</a:t>
            </a:r>
            <a:r>
              <a:rPr kumimoji="1" lang="zh-CN" altLang="en-US" sz="2400" dirty="0"/>
              <a:t> </a:t>
            </a:r>
            <a:r>
              <a:rPr kumimoji="1" lang="en-US" altLang="zh-CN" sz="2400" dirty="0"/>
              <a:t>in</a:t>
            </a:r>
            <a:r>
              <a:rPr kumimoji="1" lang="zh-CN" altLang="en-US" sz="2400" dirty="0"/>
              <a:t> </a:t>
            </a:r>
            <a:r>
              <a:rPr kumimoji="1" lang="en-US" altLang="zh-CN" sz="2400" dirty="0"/>
              <a:t>daily-use:</a:t>
            </a:r>
            <a:endParaRPr kumimoji="1" lang="zh-CN" altLang="en-US" sz="2400" dirty="0"/>
          </a:p>
          <a:p>
            <a:pPr lvl="1"/>
            <a:r>
              <a:rPr kumimoji="1" lang="en-US" altLang="zh-CN" sz="2000" dirty="0"/>
              <a:t>Debug,</a:t>
            </a:r>
            <a:r>
              <a:rPr kumimoji="1" lang="zh-CN" altLang="en-US" sz="2000" dirty="0"/>
              <a:t> </a:t>
            </a:r>
            <a:r>
              <a:rPr kumimoji="1" lang="en-US" altLang="zh-CN" sz="2000" dirty="0"/>
              <a:t>especially</a:t>
            </a:r>
            <a:r>
              <a:rPr kumimoji="1" lang="zh-CN" altLang="en-US" sz="2000" dirty="0"/>
              <a:t> </a:t>
            </a:r>
            <a:r>
              <a:rPr kumimoji="1" lang="en-US" altLang="zh-CN" sz="2000" dirty="0"/>
              <a:t>for</a:t>
            </a:r>
            <a:r>
              <a:rPr kumimoji="1" lang="zh-CN" altLang="en-US" sz="2000" dirty="0"/>
              <a:t> </a:t>
            </a:r>
            <a:r>
              <a:rPr kumimoji="1" lang="en-US" altLang="zh-CN" sz="2000" dirty="0"/>
              <a:t>OS</a:t>
            </a:r>
            <a:endParaRPr kumimoji="1" lang="zh-CN" altLang="en-US" sz="2000" dirty="0"/>
          </a:p>
          <a:p>
            <a:pPr lvl="1"/>
            <a:r>
              <a:rPr kumimoji="1" lang="en-US" altLang="zh-CN" sz="2000" dirty="0"/>
              <a:t>Sandbox</a:t>
            </a:r>
            <a:r>
              <a:rPr kumimoji="1" lang="zh-CN" altLang="en-US" sz="2000" dirty="0"/>
              <a:t> </a:t>
            </a:r>
            <a:r>
              <a:rPr kumimoji="1" lang="en-US" altLang="zh-CN" sz="2000" dirty="0"/>
              <a:t>some</a:t>
            </a:r>
            <a:r>
              <a:rPr kumimoji="1" lang="zh-CN" altLang="en-US" sz="2000" dirty="0"/>
              <a:t> </a:t>
            </a:r>
            <a:r>
              <a:rPr kumimoji="1" lang="en-US" altLang="zh-CN" sz="2000" dirty="0"/>
              <a:t>untrusted</a:t>
            </a:r>
            <a:r>
              <a:rPr kumimoji="1" lang="zh-CN" altLang="en-US" sz="2000" dirty="0"/>
              <a:t> </a:t>
            </a:r>
            <a:r>
              <a:rPr kumimoji="1" lang="en-US" altLang="zh-CN" sz="2000" dirty="0"/>
              <a:t>apps</a:t>
            </a:r>
            <a:endParaRPr kumimoji="1" lang="zh-CN" altLang="en-US" sz="2000" dirty="0"/>
          </a:p>
          <a:p>
            <a:r>
              <a:rPr kumimoji="1" lang="en-US" altLang="zh-CN" sz="2400" dirty="0"/>
              <a:t>VM</a:t>
            </a:r>
            <a:r>
              <a:rPr kumimoji="1" lang="zh-CN" altLang="en-US" sz="2400" dirty="0"/>
              <a:t> </a:t>
            </a:r>
            <a:r>
              <a:rPr kumimoji="1" lang="en-US" altLang="zh-CN" sz="2400" dirty="0"/>
              <a:t>can</a:t>
            </a:r>
            <a:r>
              <a:rPr kumimoji="1" lang="zh-CN" altLang="en-US" sz="2400" dirty="0"/>
              <a:t> </a:t>
            </a:r>
            <a:r>
              <a:rPr kumimoji="1" lang="en-US" altLang="zh-CN" sz="2400" dirty="0"/>
              <a:t>also</a:t>
            </a:r>
            <a:r>
              <a:rPr kumimoji="1" lang="zh-CN" altLang="en-US" sz="2400" dirty="0"/>
              <a:t> </a:t>
            </a:r>
            <a:r>
              <a:rPr kumimoji="1" lang="en-US" altLang="zh-CN" sz="2400" dirty="0"/>
              <a:t>be</a:t>
            </a:r>
            <a:r>
              <a:rPr kumimoji="1" lang="zh-CN" altLang="en-US" sz="2400" dirty="0"/>
              <a:t> </a:t>
            </a:r>
            <a:r>
              <a:rPr kumimoji="1" lang="en-US" altLang="zh-CN" sz="2400" dirty="0"/>
              <a:t>used</a:t>
            </a:r>
            <a:r>
              <a:rPr kumimoji="1" lang="zh-CN" altLang="en-US" sz="2400" dirty="0"/>
              <a:t> </a:t>
            </a:r>
            <a:r>
              <a:rPr kumimoji="1" lang="en-US" altLang="zh-CN" sz="2400" dirty="0"/>
              <a:t>to:</a:t>
            </a:r>
            <a:endParaRPr kumimoji="1" lang="zh-CN" altLang="en-US" sz="2400" dirty="0"/>
          </a:p>
          <a:p>
            <a:pPr lvl="1"/>
            <a:r>
              <a:rPr kumimoji="1" lang="en-US" altLang="zh-CN" sz="2000" dirty="0"/>
              <a:t>Multiplex</a:t>
            </a:r>
            <a:r>
              <a:rPr kumimoji="1" lang="zh-CN" altLang="en-US" sz="2000" dirty="0"/>
              <a:t> </a:t>
            </a:r>
            <a:r>
              <a:rPr kumimoji="1" lang="en-US" altLang="zh-CN" sz="2000" dirty="0"/>
              <a:t>physical</a:t>
            </a:r>
            <a:r>
              <a:rPr kumimoji="1" lang="zh-CN" altLang="en-US" sz="2000" dirty="0"/>
              <a:t> </a:t>
            </a:r>
            <a:r>
              <a:rPr kumimoji="1" lang="en-US" altLang="zh-CN" sz="2000" dirty="0"/>
              <a:t>machine,</a:t>
            </a:r>
            <a:r>
              <a:rPr kumimoji="1" lang="zh-CN" altLang="en-US" sz="2000" dirty="0"/>
              <a:t> </a:t>
            </a:r>
            <a:r>
              <a:rPr kumimoji="1" lang="en-US" altLang="zh-CN" sz="2000" dirty="0"/>
              <a:t>e.g.,</a:t>
            </a:r>
            <a:r>
              <a:rPr kumimoji="1" lang="zh-CN" altLang="en-US" sz="2000" dirty="0"/>
              <a:t> </a:t>
            </a:r>
            <a:r>
              <a:rPr kumimoji="1" lang="en-US" altLang="zh-CN" sz="2000" dirty="0"/>
              <a:t>in</a:t>
            </a:r>
            <a:r>
              <a:rPr kumimoji="1" lang="zh-CN" altLang="en-US" sz="2000" dirty="0"/>
              <a:t> </a:t>
            </a:r>
            <a:r>
              <a:rPr kumimoji="1" lang="en-US" altLang="zh-CN" sz="2000" dirty="0"/>
              <a:t>cloud</a:t>
            </a:r>
            <a:endParaRPr kumimoji="1" lang="zh-CN" altLang="en-US" sz="2000" dirty="0"/>
          </a:p>
          <a:p>
            <a:pPr lvl="1"/>
            <a:r>
              <a:rPr kumimoji="1" lang="en-US" altLang="zh-CN" sz="2000" dirty="0"/>
              <a:t>Deploy</a:t>
            </a:r>
            <a:r>
              <a:rPr kumimoji="1" lang="zh-CN" altLang="en-US" sz="2000" dirty="0"/>
              <a:t> </a:t>
            </a:r>
            <a:r>
              <a:rPr kumimoji="1" lang="en-US" altLang="zh-CN" sz="2000" dirty="0"/>
              <a:t>complex</a:t>
            </a:r>
            <a:r>
              <a:rPr kumimoji="1" lang="zh-CN" altLang="en-US" sz="2000" dirty="0"/>
              <a:t> </a:t>
            </a:r>
            <a:r>
              <a:rPr kumimoji="1" lang="en-US" altLang="zh-CN" sz="2000" dirty="0"/>
              <a:t>software</a:t>
            </a:r>
            <a:r>
              <a:rPr kumimoji="1" lang="zh-CN" altLang="en-US" sz="2000" dirty="0"/>
              <a:t> </a:t>
            </a:r>
            <a:r>
              <a:rPr kumimoji="1" lang="en-US" altLang="zh-CN" sz="2000" dirty="0"/>
              <a:t>in</a:t>
            </a:r>
            <a:r>
              <a:rPr kumimoji="1" lang="zh-CN" altLang="en-US" sz="2000" dirty="0"/>
              <a:t> </a:t>
            </a:r>
            <a:r>
              <a:rPr kumimoji="1" lang="en-US" altLang="zh-CN" sz="2000" dirty="0"/>
              <a:t>a</a:t>
            </a:r>
            <a:r>
              <a:rPr kumimoji="1" lang="zh-CN" altLang="en-US" sz="2000" dirty="0"/>
              <a:t> </a:t>
            </a:r>
            <a:r>
              <a:rPr kumimoji="1" lang="en-US" altLang="zh-CN" sz="2000" dirty="0"/>
              <a:t>VM</a:t>
            </a:r>
            <a:r>
              <a:rPr kumimoji="1" lang="zh-CN" altLang="en-US" sz="2000" dirty="0"/>
              <a:t> </a:t>
            </a:r>
            <a:r>
              <a:rPr kumimoji="1" lang="en-US" altLang="zh-CN" sz="2000" dirty="0"/>
              <a:t>image</a:t>
            </a:r>
            <a:endParaRPr kumimoji="1" lang="zh-CN" altLang="en-US" sz="2000" dirty="0"/>
          </a:p>
          <a:p>
            <a:pPr lvl="1"/>
            <a:r>
              <a:rPr kumimoji="1" lang="en-US" altLang="zh-CN" sz="2000" dirty="0"/>
              <a:t>Make</a:t>
            </a:r>
            <a:r>
              <a:rPr kumimoji="1" lang="zh-CN" altLang="en-US" sz="2000" dirty="0"/>
              <a:t> </a:t>
            </a:r>
            <a:r>
              <a:rPr kumimoji="1" lang="en-US" altLang="zh-CN" sz="2000" dirty="0"/>
              <a:t>multiple</a:t>
            </a:r>
            <a:r>
              <a:rPr kumimoji="1" lang="zh-CN" altLang="en-US" sz="2000" dirty="0"/>
              <a:t> </a:t>
            </a:r>
            <a:r>
              <a:rPr kumimoji="1" lang="en-US" altLang="zh-CN" sz="2000" dirty="0"/>
              <a:t>machines</a:t>
            </a:r>
            <a:r>
              <a:rPr kumimoji="1" lang="zh-CN" altLang="en-US" sz="2000" dirty="0"/>
              <a:t> </a:t>
            </a:r>
            <a:r>
              <a:rPr kumimoji="1" lang="en-US" altLang="zh-CN" sz="2000" dirty="0"/>
              <a:t>look</a:t>
            </a:r>
            <a:r>
              <a:rPr kumimoji="1" lang="zh-CN" altLang="en-US" sz="2000" dirty="0"/>
              <a:t> </a:t>
            </a:r>
            <a:r>
              <a:rPr kumimoji="1" lang="en-US" altLang="zh-CN" sz="2000" dirty="0"/>
              <a:t>like</a:t>
            </a:r>
            <a:r>
              <a:rPr kumimoji="1" lang="zh-CN" altLang="en-US" sz="2000" dirty="0"/>
              <a:t> </a:t>
            </a:r>
            <a:r>
              <a:rPr kumimoji="1" lang="en-US" altLang="zh-CN" sz="2000" dirty="0"/>
              <a:t>one</a:t>
            </a:r>
            <a:endParaRPr kumimoji="1" lang="zh-CN" altLang="en-US" sz="2000" dirty="0"/>
          </a:p>
          <a:p>
            <a:pPr lvl="1"/>
            <a:r>
              <a:rPr kumimoji="1" lang="en-US" altLang="zh-CN" sz="2000" dirty="0"/>
              <a:t>Enhance</a:t>
            </a:r>
            <a:r>
              <a:rPr kumimoji="1" lang="zh-CN" altLang="en-US" sz="2000" dirty="0"/>
              <a:t> </a:t>
            </a:r>
            <a:r>
              <a:rPr kumimoji="1" lang="en-US" altLang="zh-CN" sz="2000" dirty="0"/>
              <a:t>security,</a:t>
            </a:r>
            <a:r>
              <a:rPr kumimoji="1" lang="zh-CN" altLang="en-US" sz="2000" dirty="0"/>
              <a:t> </a:t>
            </a:r>
            <a:r>
              <a:rPr kumimoji="1" lang="en-US" altLang="zh-CN" sz="2000" dirty="0"/>
              <a:t>fault</a:t>
            </a:r>
            <a:r>
              <a:rPr kumimoji="1" lang="zh-CN" altLang="en-US" sz="2000" dirty="0"/>
              <a:t> </a:t>
            </a:r>
            <a:r>
              <a:rPr kumimoji="1" lang="en-US" altLang="zh-CN" sz="2000" dirty="0"/>
              <a:t>tolerance,</a:t>
            </a:r>
            <a:r>
              <a:rPr kumimoji="1" lang="zh-CN" altLang="en-US" sz="2000" dirty="0"/>
              <a:t> </a:t>
            </a:r>
            <a:r>
              <a:rPr kumimoji="1" lang="en-US" altLang="zh-CN" sz="2000" dirty="0"/>
              <a:t>etc.</a:t>
            </a:r>
            <a:endParaRPr kumimoji="1" lang="zh-CN" altLang="en-US" sz="2000" dirty="0"/>
          </a:p>
        </p:txBody>
      </p:sp>
      <p:pic>
        <p:nvPicPr>
          <p:cNvPr id="5" name="图片 4"/>
          <p:cNvPicPr>
            <a:picLocks noChangeAspect="1"/>
          </p:cNvPicPr>
          <p:nvPr/>
        </p:nvPicPr>
        <p:blipFill>
          <a:blip r:embed="rId2"/>
          <a:stretch>
            <a:fillRect/>
          </a:stretch>
        </p:blipFill>
        <p:spPr>
          <a:xfrm>
            <a:off x="7369968" y="1853094"/>
            <a:ext cx="1234480" cy="759680"/>
          </a:xfrm>
          <a:prstGeom prst="rect">
            <a:avLst/>
          </a:prstGeom>
        </p:spPr>
      </p:pic>
      <p:pic>
        <p:nvPicPr>
          <p:cNvPr id="6" name="图片 5"/>
          <p:cNvPicPr>
            <a:picLocks noChangeAspect="1"/>
          </p:cNvPicPr>
          <p:nvPr/>
        </p:nvPicPr>
        <p:blipFill>
          <a:blip r:embed="rId3"/>
          <a:stretch>
            <a:fillRect/>
          </a:stretch>
        </p:blipFill>
        <p:spPr>
          <a:xfrm>
            <a:off x="7427023" y="531387"/>
            <a:ext cx="1080120" cy="1080120"/>
          </a:xfrm>
          <a:prstGeom prst="rect">
            <a:avLst/>
          </a:prstGeom>
        </p:spPr>
      </p:pic>
      <p:pic>
        <p:nvPicPr>
          <p:cNvPr id="8" name="图片 7"/>
          <p:cNvPicPr>
            <a:picLocks noChangeAspect="1"/>
          </p:cNvPicPr>
          <p:nvPr/>
        </p:nvPicPr>
        <p:blipFill>
          <a:blip r:embed="rId4"/>
          <a:stretch>
            <a:fillRect/>
          </a:stretch>
        </p:blipFill>
        <p:spPr>
          <a:xfrm>
            <a:off x="7313839" y="2854361"/>
            <a:ext cx="1306489" cy="619683"/>
          </a:xfrm>
          <a:prstGeom prst="rect">
            <a:avLst/>
          </a:prstGeom>
        </p:spPr>
      </p:pic>
      <p:pic>
        <p:nvPicPr>
          <p:cNvPr id="9" name="图片 8"/>
          <p:cNvPicPr>
            <a:picLocks noChangeAspect="1"/>
          </p:cNvPicPr>
          <p:nvPr/>
        </p:nvPicPr>
        <p:blipFill>
          <a:blip r:embed="rId5"/>
          <a:stretch>
            <a:fillRect/>
          </a:stretch>
        </p:blipFill>
        <p:spPr>
          <a:xfrm>
            <a:off x="7263098" y="3786746"/>
            <a:ext cx="1475876" cy="467361"/>
          </a:xfrm>
          <a:prstGeom prst="rect">
            <a:avLst/>
          </a:prstGeom>
        </p:spPr>
      </p:pic>
      <p:pic>
        <p:nvPicPr>
          <p:cNvPr id="4" name="图片 3"/>
          <p:cNvPicPr>
            <a:picLocks noChangeAspect="1"/>
          </p:cNvPicPr>
          <p:nvPr/>
        </p:nvPicPr>
        <p:blipFill>
          <a:blip r:embed="rId6"/>
          <a:stretch>
            <a:fillRect/>
          </a:stretch>
        </p:blipFill>
        <p:spPr>
          <a:xfrm>
            <a:off x="7047475" y="4587073"/>
            <a:ext cx="1839218" cy="597746"/>
          </a:xfrm>
          <a:prstGeom prst="rect">
            <a:avLst/>
          </a:prstGeom>
        </p:spPr>
      </p:pic>
    </p:spTree>
    <p:extLst>
      <p:ext uri="{BB962C8B-B14F-4D97-AF65-F5344CB8AC3E}">
        <p14:creationId xmlns:p14="http://schemas.microsoft.com/office/powerpoint/2010/main" val="1103282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矩形 74"/>
          <p:cNvSpPr/>
          <p:nvPr/>
        </p:nvSpPr>
        <p:spPr>
          <a:xfrm>
            <a:off x="1449050" y="3482367"/>
            <a:ext cx="1111771" cy="76573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2" name="标题 1"/>
          <p:cNvSpPr>
            <a:spLocks noGrp="1"/>
          </p:cNvSpPr>
          <p:nvPr>
            <p:ph type="title"/>
          </p:nvPr>
        </p:nvSpPr>
        <p:spPr/>
        <p:txBody>
          <a:bodyPr/>
          <a:lstStyle/>
          <a:p>
            <a:r>
              <a:rPr lang="en-US" altLang="zh-CN" dirty="0">
                <a:latin typeface="等线" panose="02010600030101010101" pitchFamily="2" charset="-122"/>
                <a:ea typeface="等线" panose="02010600030101010101" pitchFamily="2" charset="-122"/>
              </a:rPr>
              <a:t>Review:</a:t>
            </a:r>
            <a:r>
              <a:rPr lang="zh-CN" altLang="en-US" dirty="0">
                <a:latin typeface="等线" panose="02010600030101010101" pitchFamily="2" charset="-122"/>
                <a:ea typeface="等线" panose="02010600030101010101" pitchFamily="2" charset="-122"/>
              </a:rPr>
              <a:t> </a:t>
            </a:r>
            <a:r>
              <a:rPr lang="en-US" altLang="zh-CN" dirty="0">
                <a:latin typeface="等线" panose="02010600030101010101" pitchFamily="2" charset="-122"/>
                <a:ea typeface="等线" panose="02010600030101010101" pitchFamily="2" charset="-122"/>
              </a:rPr>
              <a:t>OS</a:t>
            </a:r>
            <a:r>
              <a:rPr lang="zh-CN" altLang="en-US" dirty="0">
                <a:latin typeface="等线" panose="02010600030101010101" pitchFamily="2" charset="-122"/>
                <a:ea typeface="等线" panose="02010600030101010101" pitchFamily="2" charset="-122"/>
              </a:rPr>
              <a:t> </a:t>
            </a:r>
            <a:r>
              <a:rPr lang="en-US" altLang="zh-CN" dirty="0">
                <a:latin typeface="等线" panose="02010600030101010101" pitchFamily="2" charset="-122"/>
                <a:ea typeface="等线" panose="02010600030101010101" pitchFamily="2" charset="-122"/>
              </a:rPr>
              <a:t>Structure</a:t>
            </a:r>
            <a:endParaRPr lang="zh-CN" altLang="en-US" dirty="0">
              <a:latin typeface="等线" panose="02010600030101010101" pitchFamily="2" charset="-122"/>
              <a:ea typeface="等线" panose="02010600030101010101" pitchFamily="2" charset="-122"/>
            </a:endParaRPr>
          </a:p>
        </p:txBody>
      </p:sp>
      <p:sp>
        <p:nvSpPr>
          <p:cNvPr id="4" name="矩形 3"/>
          <p:cNvSpPr/>
          <p:nvPr/>
        </p:nvSpPr>
        <p:spPr>
          <a:xfrm>
            <a:off x="1449050" y="4242472"/>
            <a:ext cx="1111771" cy="716717"/>
          </a:xfrm>
          <a:prstGeom prst="rect">
            <a:avLst/>
          </a:prstGeom>
          <a:solidFill>
            <a:schemeClr val="accent6">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cxnSp>
        <p:nvCxnSpPr>
          <p:cNvPr id="6" name="直接连接符 5"/>
          <p:cNvCxnSpPr/>
          <p:nvPr/>
        </p:nvCxnSpPr>
        <p:spPr>
          <a:xfrm>
            <a:off x="949377" y="3310271"/>
            <a:ext cx="705162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 name="矩形 6"/>
          <p:cNvSpPr/>
          <p:nvPr/>
        </p:nvSpPr>
        <p:spPr>
          <a:xfrm rot="16200000">
            <a:off x="532761" y="2246113"/>
            <a:ext cx="1183337" cy="323165"/>
          </a:xfrm>
          <a:prstGeom prst="rect">
            <a:avLst/>
          </a:prstGeom>
        </p:spPr>
        <p:txBody>
          <a:bodyPr wrap="none">
            <a:spAutoFit/>
          </a:bodyPr>
          <a:lstStyle/>
          <a:p>
            <a:r>
              <a:rPr lang="en-US" altLang="zh-CN" sz="1500" b="1" dirty="0">
                <a:solidFill>
                  <a:schemeClr val="accent2"/>
                </a:solidFill>
                <a:latin typeface="等线" panose="02010600030101010101" pitchFamily="2" charset="-122"/>
                <a:ea typeface="等线" panose="02010600030101010101" pitchFamily="2" charset="-122"/>
              </a:rPr>
              <a:t>User-Mode</a:t>
            </a:r>
            <a:endParaRPr lang="zh-CN" altLang="en-US" sz="1500" b="1" dirty="0">
              <a:solidFill>
                <a:schemeClr val="accent2"/>
              </a:solidFill>
              <a:latin typeface="等线" panose="02010600030101010101" pitchFamily="2" charset="-122"/>
              <a:ea typeface="等线" panose="02010600030101010101" pitchFamily="2" charset="-122"/>
            </a:endParaRPr>
          </a:p>
        </p:txBody>
      </p:sp>
      <p:sp>
        <p:nvSpPr>
          <p:cNvPr id="8" name="矩形 7"/>
          <p:cNvSpPr/>
          <p:nvPr/>
        </p:nvSpPr>
        <p:spPr>
          <a:xfrm rot="16200000">
            <a:off x="440777" y="3877158"/>
            <a:ext cx="1346844" cy="323165"/>
          </a:xfrm>
          <a:prstGeom prst="rect">
            <a:avLst/>
          </a:prstGeom>
        </p:spPr>
        <p:txBody>
          <a:bodyPr wrap="none">
            <a:spAutoFit/>
          </a:bodyPr>
          <a:lstStyle/>
          <a:p>
            <a:r>
              <a:rPr lang="en-US" altLang="zh-CN" sz="1500" b="1" dirty="0">
                <a:solidFill>
                  <a:schemeClr val="accent2"/>
                </a:solidFill>
                <a:latin typeface="等线" panose="02010600030101010101" pitchFamily="2" charset="-122"/>
                <a:ea typeface="等线" panose="02010600030101010101" pitchFamily="2" charset="-122"/>
              </a:rPr>
              <a:t>Kernel-Mode</a:t>
            </a:r>
            <a:endParaRPr lang="zh-CN" altLang="en-US" sz="1500" b="1" dirty="0">
              <a:solidFill>
                <a:schemeClr val="accent2"/>
              </a:solidFill>
              <a:latin typeface="等线" panose="02010600030101010101" pitchFamily="2" charset="-122"/>
              <a:ea typeface="等线" panose="02010600030101010101" pitchFamily="2" charset="-122"/>
            </a:endParaRPr>
          </a:p>
        </p:txBody>
      </p:sp>
      <p:sp>
        <p:nvSpPr>
          <p:cNvPr id="10" name="矩形 9"/>
          <p:cNvSpPr/>
          <p:nvPr/>
        </p:nvSpPr>
        <p:spPr>
          <a:xfrm>
            <a:off x="1598952" y="3586289"/>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1" name="矩形 10"/>
          <p:cNvSpPr/>
          <p:nvPr/>
        </p:nvSpPr>
        <p:spPr>
          <a:xfrm>
            <a:off x="2098624" y="3839779"/>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3" name="矩形 12"/>
          <p:cNvSpPr/>
          <p:nvPr/>
        </p:nvSpPr>
        <p:spPr>
          <a:xfrm>
            <a:off x="3049554" y="3482367"/>
            <a:ext cx="1252305" cy="814757"/>
          </a:xfrm>
          <a:prstGeom prst="rect">
            <a:avLst/>
          </a:prstGeom>
          <a:solidFill>
            <a:schemeClr val="accent6">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4" name="矩形 13"/>
          <p:cNvSpPr/>
          <p:nvPr/>
        </p:nvSpPr>
        <p:spPr>
          <a:xfrm>
            <a:off x="3335311" y="3636255"/>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5" name="矩形 14"/>
          <p:cNvSpPr/>
          <p:nvPr/>
        </p:nvSpPr>
        <p:spPr>
          <a:xfrm>
            <a:off x="3834983" y="3889745"/>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6" name="矩形 15"/>
          <p:cNvSpPr/>
          <p:nvPr/>
        </p:nvSpPr>
        <p:spPr>
          <a:xfrm>
            <a:off x="1936231" y="4325131"/>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7" name="矩形 16"/>
          <p:cNvSpPr/>
          <p:nvPr/>
        </p:nvSpPr>
        <p:spPr>
          <a:xfrm>
            <a:off x="1548985" y="4548786"/>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23" name="矩形 22"/>
          <p:cNvSpPr/>
          <p:nvPr/>
        </p:nvSpPr>
        <p:spPr>
          <a:xfrm>
            <a:off x="4784359" y="1798763"/>
            <a:ext cx="352892" cy="135038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24" name="矩形 23"/>
          <p:cNvSpPr/>
          <p:nvPr/>
        </p:nvSpPr>
        <p:spPr>
          <a:xfrm>
            <a:off x="4784359" y="3482367"/>
            <a:ext cx="1252306" cy="514953"/>
          </a:xfrm>
          <a:prstGeom prst="rect">
            <a:avLst/>
          </a:prstGeom>
          <a:solidFill>
            <a:schemeClr val="accent6">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25" name="矩形 24"/>
          <p:cNvSpPr/>
          <p:nvPr/>
        </p:nvSpPr>
        <p:spPr>
          <a:xfrm>
            <a:off x="5009210" y="3636255"/>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31" name="矩形 30"/>
          <p:cNvSpPr/>
          <p:nvPr/>
        </p:nvSpPr>
        <p:spPr>
          <a:xfrm>
            <a:off x="5234066" y="1798763"/>
            <a:ext cx="352892" cy="1350381"/>
          </a:xfrm>
          <a:prstGeom prst="rect">
            <a:avLst/>
          </a:prstGeom>
          <a:solidFill>
            <a:schemeClr val="accent6">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32" name="矩形 31"/>
          <p:cNvSpPr/>
          <p:nvPr/>
        </p:nvSpPr>
        <p:spPr>
          <a:xfrm>
            <a:off x="5683772" y="1798763"/>
            <a:ext cx="352892" cy="1350381"/>
          </a:xfrm>
          <a:prstGeom prst="rect">
            <a:avLst/>
          </a:prstGeom>
          <a:solidFill>
            <a:schemeClr val="accent6">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33" name="矩形 32"/>
          <p:cNvSpPr/>
          <p:nvPr/>
        </p:nvSpPr>
        <p:spPr>
          <a:xfrm>
            <a:off x="4817149" y="2097427"/>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34" name="矩形 33"/>
          <p:cNvSpPr/>
          <p:nvPr/>
        </p:nvSpPr>
        <p:spPr>
          <a:xfrm>
            <a:off x="5266855" y="2097427"/>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35" name="矩形 34"/>
          <p:cNvSpPr/>
          <p:nvPr/>
        </p:nvSpPr>
        <p:spPr>
          <a:xfrm>
            <a:off x="5716562" y="2111150"/>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36" name="矩形 35"/>
          <p:cNvSpPr/>
          <p:nvPr/>
        </p:nvSpPr>
        <p:spPr>
          <a:xfrm>
            <a:off x="6523787" y="2635080"/>
            <a:ext cx="352892" cy="514063"/>
          </a:xfrm>
          <a:prstGeom prst="rect">
            <a:avLst/>
          </a:prstGeom>
          <a:solidFill>
            <a:schemeClr val="accent6">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37" name="矩形 36"/>
          <p:cNvSpPr/>
          <p:nvPr/>
        </p:nvSpPr>
        <p:spPr>
          <a:xfrm>
            <a:off x="6523786" y="3482367"/>
            <a:ext cx="1280296" cy="153889"/>
          </a:xfrm>
          <a:prstGeom prst="rect">
            <a:avLst/>
          </a:prstGeom>
          <a:solidFill>
            <a:schemeClr val="accent6">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41" name="矩形 40"/>
          <p:cNvSpPr/>
          <p:nvPr/>
        </p:nvSpPr>
        <p:spPr>
          <a:xfrm>
            <a:off x="6556577" y="2284802"/>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44" name="矩形 43"/>
          <p:cNvSpPr/>
          <p:nvPr/>
        </p:nvSpPr>
        <p:spPr>
          <a:xfrm>
            <a:off x="6523787" y="1798763"/>
            <a:ext cx="352892" cy="83631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45" name="矩形 44"/>
          <p:cNvSpPr/>
          <p:nvPr/>
        </p:nvSpPr>
        <p:spPr>
          <a:xfrm>
            <a:off x="6556577" y="2782040"/>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46" name="矩形 45"/>
          <p:cNvSpPr/>
          <p:nvPr/>
        </p:nvSpPr>
        <p:spPr>
          <a:xfrm>
            <a:off x="4817149" y="2772619"/>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47" name="矩形 46"/>
          <p:cNvSpPr/>
          <p:nvPr/>
        </p:nvSpPr>
        <p:spPr>
          <a:xfrm>
            <a:off x="5266855" y="2772619"/>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48" name="矩形 47"/>
          <p:cNvSpPr/>
          <p:nvPr/>
        </p:nvSpPr>
        <p:spPr>
          <a:xfrm>
            <a:off x="5716562" y="2786342"/>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49" name="矩形 48"/>
          <p:cNvSpPr/>
          <p:nvPr/>
        </p:nvSpPr>
        <p:spPr>
          <a:xfrm>
            <a:off x="6987488" y="2635080"/>
            <a:ext cx="352892" cy="514063"/>
          </a:xfrm>
          <a:prstGeom prst="rect">
            <a:avLst/>
          </a:prstGeom>
          <a:solidFill>
            <a:schemeClr val="accent6">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50" name="矩形 49"/>
          <p:cNvSpPr/>
          <p:nvPr/>
        </p:nvSpPr>
        <p:spPr>
          <a:xfrm>
            <a:off x="7020278" y="2284802"/>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51" name="矩形 50"/>
          <p:cNvSpPr/>
          <p:nvPr/>
        </p:nvSpPr>
        <p:spPr>
          <a:xfrm>
            <a:off x="6987488" y="1798763"/>
            <a:ext cx="352892" cy="83631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52" name="矩形 51"/>
          <p:cNvSpPr/>
          <p:nvPr/>
        </p:nvSpPr>
        <p:spPr>
          <a:xfrm>
            <a:off x="7020278" y="2782040"/>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53" name="矩形 52"/>
          <p:cNvSpPr/>
          <p:nvPr/>
        </p:nvSpPr>
        <p:spPr>
          <a:xfrm>
            <a:off x="7451190" y="2635080"/>
            <a:ext cx="352892" cy="514063"/>
          </a:xfrm>
          <a:prstGeom prst="rect">
            <a:avLst/>
          </a:prstGeom>
          <a:solidFill>
            <a:schemeClr val="accent6">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54" name="矩形 53"/>
          <p:cNvSpPr/>
          <p:nvPr/>
        </p:nvSpPr>
        <p:spPr>
          <a:xfrm>
            <a:off x="7483980" y="2284802"/>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55" name="矩形 54"/>
          <p:cNvSpPr/>
          <p:nvPr/>
        </p:nvSpPr>
        <p:spPr>
          <a:xfrm>
            <a:off x="7451190" y="1798763"/>
            <a:ext cx="352892" cy="83631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56" name="矩形 55"/>
          <p:cNvSpPr/>
          <p:nvPr/>
        </p:nvSpPr>
        <p:spPr>
          <a:xfrm>
            <a:off x="7483980" y="2782040"/>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57" name="文本框 56"/>
          <p:cNvSpPr txBox="1"/>
          <p:nvPr/>
        </p:nvSpPr>
        <p:spPr>
          <a:xfrm>
            <a:off x="1548986" y="5089748"/>
            <a:ext cx="786984" cy="400110"/>
          </a:xfrm>
          <a:prstGeom prst="rect">
            <a:avLst/>
          </a:prstGeom>
          <a:noFill/>
        </p:spPr>
        <p:txBody>
          <a:bodyPr wrap="square" rtlCol="0">
            <a:spAutoFit/>
          </a:bodyPr>
          <a:lstStyle/>
          <a:p>
            <a:pPr algn="ctr"/>
            <a:r>
              <a:rPr lang="en-US" altLang="zh-CN" sz="2000" dirty="0">
                <a:latin typeface="等线" panose="02010600030101010101" pitchFamily="2" charset="-122"/>
                <a:ea typeface="等线" panose="02010600030101010101" pitchFamily="2" charset="-122"/>
              </a:rPr>
              <a:t>DOS</a:t>
            </a:r>
            <a:endParaRPr lang="zh-CN" altLang="en-US" sz="2000" dirty="0">
              <a:latin typeface="等线" panose="02010600030101010101" pitchFamily="2" charset="-122"/>
              <a:ea typeface="等线" panose="02010600030101010101" pitchFamily="2" charset="-122"/>
            </a:endParaRPr>
          </a:p>
        </p:txBody>
      </p:sp>
      <p:sp>
        <p:nvSpPr>
          <p:cNvPr id="58" name="文本框 57"/>
          <p:cNvSpPr txBox="1"/>
          <p:nvPr/>
        </p:nvSpPr>
        <p:spPr>
          <a:xfrm>
            <a:off x="3297836" y="5089748"/>
            <a:ext cx="786984" cy="400110"/>
          </a:xfrm>
          <a:prstGeom prst="rect">
            <a:avLst/>
          </a:prstGeom>
          <a:noFill/>
        </p:spPr>
        <p:txBody>
          <a:bodyPr wrap="square" rtlCol="0">
            <a:spAutoFit/>
          </a:bodyPr>
          <a:lstStyle/>
          <a:p>
            <a:pPr algn="ctr"/>
            <a:r>
              <a:rPr lang="en-US" altLang="zh-CN" sz="2000" dirty="0">
                <a:latin typeface="等线" panose="02010600030101010101" pitchFamily="2" charset="-122"/>
                <a:ea typeface="等线" panose="02010600030101010101" pitchFamily="2" charset="-122"/>
              </a:rPr>
              <a:t>UNIX</a:t>
            </a:r>
            <a:endParaRPr lang="zh-CN" altLang="en-US" sz="2000" dirty="0">
              <a:latin typeface="等线" panose="02010600030101010101" pitchFamily="2" charset="-122"/>
              <a:ea typeface="等线" panose="02010600030101010101" pitchFamily="2" charset="-122"/>
            </a:endParaRPr>
          </a:p>
        </p:txBody>
      </p:sp>
      <p:sp>
        <p:nvSpPr>
          <p:cNvPr id="59" name="文本框 58"/>
          <p:cNvSpPr txBox="1"/>
          <p:nvPr/>
        </p:nvSpPr>
        <p:spPr>
          <a:xfrm>
            <a:off x="4648512" y="5089748"/>
            <a:ext cx="1523998" cy="400110"/>
          </a:xfrm>
          <a:prstGeom prst="rect">
            <a:avLst/>
          </a:prstGeom>
          <a:noFill/>
        </p:spPr>
        <p:txBody>
          <a:bodyPr wrap="square" rtlCol="0">
            <a:spAutoFit/>
          </a:bodyPr>
          <a:lstStyle/>
          <a:p>
            <a:pPr algn="ctr"/>
            <a:r>
              <a:rPr lang="en-US" altLang="zh-CN" sz="2000" dirty="0" err="1">
                <a:latin typeface="等线" panose="02010600030101010101" pitchFamily="2" charset="-122"/>
                <a:ea typeface="等线" panose="02010600030101010101" pitchFamily="2" charset="-122"/>
              </a:rPr>
              <a:t>MicroKernel</a:t>
            </a:r>
            <a:endParaRPr lang="zh-CN" altLang="en-US" sz="2000" dirty="0">
              <a:latin typeface="等线" panose="02010600030101010101" pitchFamily="2" charset="-122"/>
              <a:ea typeface="等线" panose="02010600030101010101" pitchFamily="2" charset="-122"/>
            </a:endParaRPr>
          </a:p>
        </p:txBody>
      </p:sp>
      <p:sp>
        <p:nvSpPr>
          <p:cNvPr id="60" name="文本框 59"/>
          <p:cNvSpPr txBox="1"/>
          <p:nvPr/>
        </p:nvSpPr>
        <p:spPr>
          <a:xfrm>
            <a:off x="6401934" y="5089748"/>
            <a:ext cx="1523998" cy="400110"/>
          </a:xfrm>
          <a:prstGeom prst="rect">
            <a:avLst/>
          </a:prstGeom>
          <a:noFill/>
        </p:spPr>
        <p:txBody>
          <a:bodyPr wrap="square" rtlCol="0">
            <a:spAutoFit/>
          </a:bodyPr>
          <a:lstStyle/>
          <a:p>
            <a:pPr algn="ctr"/>
            <a:r>
              <a:rPr lang="en-US" altLang="zh-CN" sz="2000" dirty="0" err="1">
                <a:latin typeface="等线" panose="02010600030101010101" pitchFamily="2" charset="-122"/>
                <a:ea typeface="等线" panose="02010600030101010101" pitchFamily="2" charset="-122"/>
              </a:rPr>
              <a:t>ExoKernel</a:t>
            </a:r>
            <a:endParaRPr lang="zh-CN" altLang="en-US" sz="2000" dirty="0">
              <a:latin typeface="等线" panose="02010600030101010101" pitchFamily="2" charset="-122"/>
              <a:ea typeface="等线" panose="02010600030101010101" pitchFamily="2" charset="-122"/>
            </a:endParaRPr>
          </a:p>
        </p:txBody>
      </p:sp>
      <p:sp>
        <p:nvSpPr>
          <p:cNvPr id="61" name="矩形 60"/>
          <p:cNvSpPr/>
          <p:nvPr/>
        </p:nvSpPr>
        <p:spPr>
          <a:xfrm>
            <a:off x="5514292" y="3636255"/>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64" name="矩形 63"/>
          <p:cNvSpPr/>
          <p:nvPr/>
        </p:nvSpPr>
        <p:spPr>
          <a:xfrm>
            <a:off x="3430590" y="3960876"/>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65" name="矩形 64"/>
          <p:cNvSpPr/>
          <p:nvPr/>
        </p:nvSpPr>
        <p:spPr>
          <a:xfrm>
            <a:off x="1658372" y="3939015"/>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68" name="矩形 67"/>
          <p:cNvSpPr/>
          <p:nvPr/>
        </p:nvSpPr>
        <p:spPr>
          <a:xfrm>
            <a:off x="2136182" y="4631095"/>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cxnSp>
        <p:nvCxnSpPr>
          <p:cNvPr id="69" name="直接箭头连接符 68"/>
          <p:cNvCxnSpPr>
            <a:stCxn id="46" idx="2"/>
            <a:endCxn id="25" idx="0"/>
          </p:cNvCxnSpPr>
          <p:nvPr/>
        </p:nvCxnSpPr>
        <p:spPr>
          <a:xfrm>
            <a:off x="4960805" y="2996274"/>
            <a:ext cx="192061" cy="6399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直接箭头连接符 71"/>
          <p:cNvCxnSpPr>
            <a:stCxn id="25" idx="0"/>
            <a:endCxn id="47" idx="2"/>
          </p:cNvCxnSpPr>
          <p:nvPr/>
        </p:nvCxnSpPr>
        <p:spPr>
          <a:xfrm flipV="1">
            <a:off x="5152866" y="2996274"/>
            <a:ext cx="257645" cy="6399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直接箭头连接符 75"/>
          <p:cNvCxnSpPr>
            <a:stCxn id="11" idx="2"/>
            <a:endCxn id="16" idx="0"/>
          </p:cNvCxnSpPr>
          <p:nvPr/>
        </p:nvCxnSpPr>
        <p:spPr>
          <a:xfrm flipH="1">
            <a:off x="2079887" y="4063434"/>
            <a:ext cx="162393" cy="26169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直接箭头连接符 78"/>
          <p:cNvCxnSpPr>
            <a:stCxn id="41" idx="2"/>
            <a:endCxn id="45" idx="0"/>
          </p:cNvCxnSpPr>
          <p:nvPr/>
        </p:nvCxnSpPr>
        <p:spPr>
          <a:xfrm>
            <a:off x="6700233" y="2508457"/>
            <a:ext cx="0" cy="27358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6556577" y="1921515"/>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86" name="矩形 85"/>
          <p:cNvSpPr/>
          <p:nvPr/>
        </p:nvSpPr>
        <p:spPr>
          <a:xfrm>
            <a:off x="7020278" y="1921515"/>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87" name="矩形 86"/>
          <p:cNvSpPr/>
          <p:nvPr/>
        </p:nvSpPr>
        <p:spPr>
          <a:xfrm>
            <a:off x="7483980" y="1921515"/>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88" name="矩形 87"/>
          <p:cNvSpPr/>
          <p:nvPr/>
        </p:nvSpPr>
        <p:spPr>
          <a:xfrm>
            <a:off x="6523786" y="367523"/>
            <a:ext cx="287171" cy="313815"/>
          </a:xfrm>
          <a:prstGeom prst="rect">
            <a:avLst/>
          </a:prstGeom>
          <a:solidFill>
            <a:schemeClr val="accent6">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89" name="文本框 88"/>
          <p:cNvSpPr txBox="1"/>
          <p:nvPr/>
        </p:nvSpPr>
        <p:spPr>
          <a:xfrm>
            <a:off x="6888085" y="337220"/>
            <a:ext cx="786984" cy="400110"/>
          </a:xfrm>
          <a:prstGeom prst="rect">
            <a:avLst/>
          </a:prstGeom>
          <a:noFill/>
        </p:spPr>
        <p:txBody>
          <a:bodyPr wrap="square" rtlCol="0">
            <a:spAutoFit/>
          </a:bodyPr>
          <a:lstStyle/>
          <a:p>
            <a:r>
              <a:rPr lang="en-US" altLang="zh-CN" sz="2000" dirty="0">
                <a:latin typeface="等线" panose="02010600030101010101" pitchFamily="2" charset="-122"/>
                <a:ea typeface="等线" panose="02010600030101010101" pitchFamily="2" charset="-122"/>
              </a:rPr>
              <a:t>OS</a:t>
            </a:r>
            <a:endParaRPr lang="zh-CN" altLang="en-US" sz="2000" dirty="0">
              <a:latin typeface="等线" panose="02010600030101010101" pitchFamily="2" charset="-122"/>
              <a:ea typeface="等线" panose="02010600030101010101" pitchFamily="2" charset="-122"/>
            </a:endParaRPr>
          </a:p>
        </p:txBody>
      </p:sp>
      <p:sp>
        <p:nvSpPr>
          <p:cNvPr id="90" name="矩形 89"/>
          <p:cNvSpPr/>
          <p:nvPr/>
        </p:nvSpPr>
        <p:spPr>
          <a:xfrm>
            <a:off x="6523786" y="767818"/>
            <a:ext cx="287171" cy="313815"/>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91" name="文本框 90"/>
          <p:cNvSpPr txBox="1"/>
          <p:nvPr/>
        </p:nvSpPr>
        <p:spPr>
          <a:xfrm>
            <a:off x="6888085" y="737515"/>
            <a:ext cx="786984" cy="400110"/>
          </a:xfrm>
          <a:prstGeom prst="rect">
            <a:avLst/>
          </a:prstGeom>
          <a:noFill/>
        </p:spPr>
        <p:txBody>
          <a:bodyPr wrap="square" rtlCol="0">
            <a:spAutoFit/>
          </a:bodyPr>
          <a:lstStyle/>
          <a:p>
            <a:r>
              <a:rPr lang="en-US" altLang="zh-CN" sz="2000" dirty="0">
                <a:latin typeface="等线" panose="02010600030101010101" pitchFamily="2" charset="-122"/>
                <a:ea typeface="等线" panose="02010600030101010101" pitchFamily="2" charset="-122"/>
              </a:rPr>
              <a:t>App</a:t>
            </a:r>
            <a:endParaRPr lang="zh-CN" altLang="en-US" sz="2000" dirty="0">
              <a:latin typeface="等线" panose="02010600030101010101" pitchFamily="2" charset="-122"/>
              <a:ea typeface="等线" panose="02010600030101010101" pitchFamily="2" charset="-122"/>
            </a:endParaRPr>
          </a:p>
        </p:txBody>
      </p:sp>
      <p:sp>
        <p:nvSpPr>
          <p:cNvPr id="92" name="矩形 91"/>
          <p:cNvSpPr/>
          <p:nvPr/>
        </p:nvSpPr>
        <p:spPr>
          <a:xfrm>
            <a:off x="6523786" y="1167589"/>
            <a:ext cx="287171" cy="31381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93" name="文本框 92"/>
          <p:cNvSpPr txBox="1"/>
          <p:nvPr/>
        </p:nvSpPr>
        <p:spPr>
          <a:xfrm>
            <a:off x="6888085" y="1137286"/>
            <a:ext cx="786984" cy="400110"/>
          </a:xfrm>
          <a:prstGeom prst="rect">
            <a:avLst/>
          </a:prstGeom>
          <a:noFill/>
        </p:spPr>
        <p:txBody>
          <a:bodyPr wrap="square" rtlCol="0">
            <a:spAutoFit/>
          </a:bodyPr>
          <a:lstStyle/>
          <a:p>
            <a:r>
              <a:rPr lang="en-US" altLang="zh-CN" sz="2000" dirty="0">
                <a:latin typeface="等线" panose="02010600030101010101" pitchFamily="2" charset="-122"/>
                <a:ea typeface="等线" panose="02010600030101010101" pitchFamily="2" charset="-122"/>
              </a:rPr>
              <a:t>Logic</a:t>
            </a:r>
            <a:endParaRPr lang="zh-CN" altLang="en-US" sz="2000" dirty="0">
              <a:latin typeface="等线" panose="02010600030101010101" pitchFamily="2" charset="-122"/>
              <a:ea typeface="等线" panose="02010600030101010101" pitchFamily="2" charset="-122"/>
            </a:endParaRPr>
          </a:p>
        </p:txBody>
      </p:sp>
      <p:sp>
        <p:nvSpPr>
          <p:cNvPr id="96" name="矩形 95"/>
          <p:cNvSpPr/>
          <p:nvPr/>
        </p:nvSpPr>
        <p:spPr>
          <a:xfrm>
            <a:off x="3049554" y="1798763"/>
            <a:ext cx="352892" cy="135038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97" name="矩形 96"/>
          <p:cNvSpPr/>
          <p:nvPr/>
        </p:nvSpPr>
        <p:spPr>
          <a:xfrm>
            <a:off x="3499261" y="1798763"/>
            <a:ext cx="352892" cy="135038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98" name="矩形 97"/>
          <p:cNvSpPr/>
          <p:nvPr/>
        </p:nvSpPr>
        <p:spPr>
          <a:xfrm>
            <a:off x="3948967" y="1798763"/>
            <a:ext cx="352892" cy="135038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99" name="矩形 98"/>
          <p:cNvSpPr/>
          <p:nvPr/>
        </p:nvSpPr>
        <p:spPr>
          <a:xfrm>
            <a:off x="3082344" y="2097427"/>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00" name="矩形 99"/>
          <p:cNvSpPr/>
          <p:nvPr/>
        </p:nvSpPr>
        <p:spPr>
          <a:xfrm>
            <a:off x="3532050" y="2097427"/>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01" name="矩形 100"/>
          <p:cNvSpPr/>
          <p:nvPr/>
        </p:nvSpPr>
        <p:spPr>
          <a:xfrm>
            <a:off x="3981757" y="2111150"/>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02" name="矩形 101"/>
          <p:cNvSpPr/>
          <p:nvPr/>
        </p:nvSpPr>
        <p:spPr>
          <a:xfrm>
            <a:off x="3082344" y="2772619"/>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03" name="矩形 102"/>
          <p:cNvSpPr/>
          <p:nvPr/>
        </p:nvSpPr>
        <p:spPr>
          <a:xfrm>
            <a:off x="3532050" y="2772619"/>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04" name="矩形 103"/>
          <p:cNvSpPr/>
          <p:nvPr/>
        </p:nvSpPr>
        <p:spPr>
          <a:xfrm>
            <a:off x="3981757" y="2786342"/>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cxnSp>
        <p:nvCxnSpPr>
          <p:cNvPr id="22" name="直接箭头连接符 21"/>
          <p:cNvCxnSpPr>
            <a:endCxn id="15" idx="0"/>
          </p:cNvCxnSpPr>
          <p:nvPr/>
        </p:nvCxnSpPr>
        <p:spPr>
          <a:xfrm flipH="1">
            <a:off x="3978639" y="3009997"/>
            <a:ext cx="156147" cy="87974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6" name="椭圆 105"/>
          <p:cNvSpPr/>
          <p:nvPr/>
        </p:nvSpPr>
        <p:spPr>
          <a:xfrm>
            <a:off x="3995812" y="3236855"/>
            <a:ext cx="163958" cy="163958"/>
          </a:xfrm>
          <a:prstGeom prst="ellipse">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07" name="椭圆 106"/>
          <p:cNvSpPr/>
          <p:nvPr/>
        </p:nvSpPr>
        <p:spPr>
          <a:xfrm>
            <a:off x="4981100" y="3236855"/>
            <a:ext cx="163958" cy="163958"/>
          </a:xfrm>
          <a:prstGeom prst="ellipse">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08" name="椭圆 107"/>
          <p:cNvSpPr/>
          <p:nvPr/>
        </p:nvSpPr>
        <p:spPr>
          <a:xfrm>
            <a:off x="5193877" y="3236855"/>
            <a:ext cx="163958" cy="163958"/>
          </a:xfrm>
          <a:prstGeom prst="ellipse">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1074532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p:txBody>
          <a:bodyPr/>
          <a:lstStyle/>
          <a:p>
            <a:r>
              <a:rPr lang="en-US" altLang="zh-CN" dirty="0">
                <a:ea typeface="宋体" panose="02010600030101010101" pitchFamily="2" charset="-122"/>
              </a:rPr>
              <a:t>Virtualization Layers</a:t>
            </a:r>
          </a:p>
        </p:txBody>
      </p:sp>
      <p:grpSp>
        <p:nvGrpSpPr>
          <p:cNvPr id="205852" name="Group 28"/>
          <p:cNvGrpSpPr>
            <a:grpSpLocks/>
          </p:cNvGrpSpPr>
          <p:nvPr/>
        </p:nvGrpSpPr>
        <p:grpSpPr bwMode="auto">
          <a:xfrm>
            <a:off x="5292080" y="1273324"/>
            <a:ext cx="3028156" cy="2603500"/>
            <a:chOff x="864" y="1056"/>
            <a:chExt cx="2289" cy="1968"/>
          </a:xfrm>
        </p:grpSpPr>
        <p:sp>
          <p:nvSpPr>
            <p:cNvPr id="205828" name="Rectangle 4"/>
            <p:cNvSpPr>
              <a:spLocks noChangeArrowheads="1"/>
            </p:cNvSpPr>
            <p:nvPr/>
          </p:nvSpPr>
          <p:spPr bwMode="auto">
            <a:xfrm>
              <a:off x="864" y="2160"/>
              <a:ext cx="2256" cy="86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hlink"/>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500"/>
            </a:p>
          </p:txBody>
        </p:sp>
        <p:sp>
          <p:nvSpPr>
            <p:cNvPr id="205829" name="Text Box 5"/>
            <p:cNvSpPr txBox="1">
              <a:spLocks noChangeArrowheads="1"/>
            </p:cNvSpPr>
            <p:nvPr/>
          </p:nvSpPr>
          <p:spPr bwMode="auto">
            <a:xfrm>
              <a:off x="1536" y="2496"/>
              <a:ext cx="833" cy="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333" i="1">
                  <a:latin typeface="Arial Black" panose="020B0A04020102020204" pitchFamily="34" charset="0"/>
                </a:rPr>
                <a:t>Hardware</a:t>
              </a:r>
            </a:p>
          </p:txBody>
        </p:sp>
        <p:sp>
          <p:nvSpPr>
            <p:cNvPr id="205830" name="Text Box 6"/>
            <p:cNvSpPr txBox="1">
              <a:spLocks noChangeArrowheads="1"/>
            </p:cNvSpPr>
            <p:nvPr/>
          </p:nvSpPr>
          <p:spPr bwMode="auto">
            <a:xfrm>
              <a:off x="1249" y="2160"/>
              <a:ext cx="749" cy="18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000">
                  <a:latin typeface="Arial Black" panose="020B0A04020102020204" pitchFamily="34" charset="0"/>
                </a:rPr>
                <a:t>System ISA</a:t>
              </a:r>
            </a:p>
          </p:txBody>
        </p:sp>
        <p:sp>
          <p:nvSpPr>
            <p:cNvPr id="205831" name="Text Box 7"/>
            <p:cNvSpPr txBox="1">
              <a:spLocks noChangeArrowheads="1"/>
            </p:cNvSpPr>
            <p:nvPr/>
          </p:nvSpPr>
          <p:spPr bwMode="auto">
            <a:xfrm>
              <a:off x="2496" y="2160"/>
              <a:ext cx="604" cy="18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000">
                  <a:latin typeface="Arial Black" panose="020B0A04020102020204" pitchFamily="34" charset="0"/>
                </a:rPr>
                <a:t>User ISA</a:t>
              </a:r>
            </a:p>
          </p:txBody>
        </p:sp>
        <p:sp>
          <p:nvSpPr>
            <p:cNvPr id="205832" name="Rectangle 8"/>
            <p:cNvSpPr>
              <a:spLocks noChangeArrowheads="1"/>
            </p:cNvSpPr>
            <p:nvPr/>
          </p:nvSpPr>
          <p:spPr bwMode="auto">
            <a:xfrm>
              <a:off x="864" y="1680"/>
              <a:ext cx="1488" cy="48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500"/>
            </a:p>
          </p:txBody>
        </p:sp>
        <p:sp>
          <p:nvSpPr>
            <p:cNvPr id="205833" name="Text Box 9"/>
            <p:cNvSpPr txBox="1">
              <a:spLocks noChangeArrowheads="1"/>
            </p:cNvSpPr>
            <p:nvPr/>
          </p:nvSpPr>
          <p:spPr bwMode="auto">
            <a:xfrm>
              <a:off x="912" y="1680"/>
              <a:ext cx="695" cy="3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000" i="1">
                  <a:latin typeface="Arial Black" panose="020B0A04020102020204" pitchFamily="34" charset="0"/>
                </a:rPr>
                <a:t>Operating </a:t>
              </a:r>
            </a:p>
            <a:p>
              <a:r>
                <a:rPr lang="en-US" altLang="zh-CN" sz="1000" i="1">
                  <a:latin typeface="Arial Black" panose="020B0A04020102020204" pitchFamily="34" charset="0"/>
                </a:rPr>
                <a:t>System</a:t>
              </a:r>
            </a:p>
          </p:txBody>
        </p:sp>
        <p:grpSp>
          <p:nvGrpSpPr>
            <p:cNvPr id="205839" name="Group 15"/>
            <p:cNvGrpSpPr>
              <a:grpSpLocks/>
            </p:cNvGrpSpPr>
            <p:nvPr/>
          </p:nvGrpSpPr>
          <p:grpSpPr bwMode="auto">
            <a:xfrm>
              <a:off x="1533" y="1413"/>
              <a:ext cx="669" cy="363"/>
              <a:chOff x="1190" y="1173"/>
              <a:chExt cx="669" cy="363"/>
            </a:xfrm>
          </p:grpSpPr>
          <p:sp>
            <p:nvSpPr>
              <p:cNvPr id="205834" name="Text Box 10"/>
              <p:cNvSpPr txBox="1">
                <a:spLocks noChangeArrowheads="1"/>
              </p:cNvSpPr>
              <p:nvPr/>
            </p:nvSpPr>
            <p:spPr bwMode="auto">
              <a:xfrm>
                <a:off x="1190" y="1173"/>
                <a:ext cx="669" cy="18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000"/>
                  <a:t>System   Calls</a:t>
                </a:r>
              </a:p>
            </p:txBody>
          </p:sp>
          <p:sp>
            <p:nvSpPr>
              <p:cNvPr id="205835" name="Line 11"/>
              <p:cNvSpPr>
                <a:spLocks noChangeShapeType="1"/>
              </p:cNvSpPr>
              <p:nvPr/>
            </p:nvSpPr>
            <p:spPr bwMode="auto">
              <a:xfrm>
                <a:off x="1296" y="1344"/>
                <a:ext cx="0" cy="192"/>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sz="1500"/>
              </a:p>
            </p:txBody>
          </p:sp>
          <p:sp>
            <p:nvSpPr>
              <p:cNvPr id="205836" name="Line 12"/>
              <p:cNvSpPr>
                <a:spLocks noChangeShapeType="1"/>
              </p:cNvSpPr>
              <p:nvPr/>
            </p:nvSpPr>
            <p:spPr bwMode="auto">
              <a:xfrm>
                <a:off x="1488" y="1344"/>
                <a:ext cx="0" cy="192"/>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sz="1500"/>
              </a:p>
            </p:txBody>
          </p:sp>
          <p:sp>
            <p:nvSpPr>
              <p:cNvPr id="205837" name="Line 13"/>
              <p:cNvSpPr>
                <a:spLocks noChangeShapeType="1"/>
              </p:cNvSpPr>
              <p:nvPr/>
            </p:nvSpPr>
            <p:spPr bwMode="auto">
              <a:xfrm>
                <a:off x="1728" y="1344"/>
                <a:ext cx="0" cy="192"/>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sz="1500"/>
              </a:p>
            </p:txBody>
          </p:sp>
        </p:grpSp>
        <p:sp>
          <p:nvSpPr>
            <p:cNvPr id="205838" name="Rectangle 14"/>
            <p:cNvSpPr>
              <a:spLocks noChangeArrowheads="1"/>
            </p:cNvSpPr>
            <p:nvPr/>
          </p:nvSpPr>
          <p:spPr bwMode="auto">
            <a:xfrm>
              <a:off x="864" y="1296"/>
              <a:ext cx="1056" cy="38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500"/>
            </a:p>
          </p:txBody>
        </p:sp>
        <p:sp>
          <p:nvSpPr>
            <p:cNvPr id="205840" name="Text Box 16"/>
            <p:cNvSpPr txBox="1">
              <a:spLocks noChangeArrowheads="1"/>
            </p:cNvSpPr>
            <p:nvPr/>
          </p:nvSpPr>
          <p:spPr bwMode="auto">
            <a:xfrm>
              <a:off x="912" y="1344"/>
              <a:ext cx="609" cy="18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000" i="1">
                  <a:latin typeface="Arial Black" panose="020B0A04020102020204" pitchFamily="34" charset="0"/>
                </a:rPr>
                <a:t>Libraries</a:t>
              </a:r>
            </a:p>
          </p:txBody>
        </p:sp>
        <p:sp>
          <p:nvSpPr>
            <p:cNvPr id="205841" name="Line 17"/>
            <p:cNvSpPr>
              <a:spLocks noChangeShapeType="1"/>
            </p:cNvSpPr>
            <p:nvPr/>
          </p:nvSpPr>
          <p:spPr bwMode="auto">
            <a:xfrm flipV="1">
              <a:off x="864" y="1056"/>
              <a:ext cx="0" cy="24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sz="1500"/>
            </a:p>
          </p:txBody>
        </p:sp>
        <p:sp>
          <p:nvSpPr>
            <p:cNvPr id="205842" name="Line 18"/>
            <p:cNvSpPr>
              <a:spLocks noChangeShapeType="1"/>
            </p:cNvSpPr>
            <p:nvPr/>
          </p:nvSpPr>
          <p:spPr bwMode="auto">
            <a:xfrm>
              <a:off x="864" y="1056"/>
              <a:ext cx="2256"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sz="1500"/>
            </a:p>
          </p:txBody>
        </p:sp>
        <p:sp>
          <p:nvSpPr>
            <p:cNvPr id="205843" name="Line 19"/>
            <p:cNvSpPr>
              <a:spLocks noChangeShapeType="1"/>
            </p:cNvSpPr>
            <p:nvPr/>
          </p:nvSpPr>
          <p:spPr bwMode="auto">
            <a:xfrm flipV="1">
              <a:off x="3120" y="1056"/>
              <a:ext cx="0" cy="1104"/>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sz="1500"/>
            </a:p>
          </p:txBody>
        </p:sp>
        <p:sp>
          <p:nvSpPr>
            <p:cNvPr id="205845" name="Text Box 21"/>
            <p:cNvSpPr txBox="1">
              <a:spLocks noChangeArrowheads="1"/>
            </p:cNvSpPr>
            <p:nvPr/>
          </p:nvSpPr>
          <p:spPr bwMode="auto">
            <a:xfrm>
              <a:off x="2352" y="1104"/>
              <a:ext cx="801" cy="18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000" i="1" dirty="0">
                  <a:latin typeface="Arial Black" panose="020B0A04020102020204" pitchFamily="34" charset="0"/>
                </a:rPr>
                <a:t>Applications</a:t>
              </a:r>
            </a:p>
          </p:txBody>
        </p:sp>
      </p:grpSp>
      <p:grpSp>
        <p:nvGrpSpPr>
          <p:cNvPr id="205878" name="Group 54"/>
          <p:cNvGrpSpPr>
            <a:grpSpLocks/>
          </p:cNvGrpSpPr>
          <p:nvPr/>
        </p:nvGrpSpPr>
        <p:grpSpPr bwMode="auto">
          <a:xfrm>
            <a:off x="4525392" y="2556725"/>
            <a:ext cx="4016375" cy="322792"/>
            <a:chOff x="1356" y="2112"/>
            <a:chExt cx="3036" cy="244"/>
          </a:xfrm>
        </p:grpSpPr>
        <p:sp>
          <p:nvSpPr>
            <p:cNvPr id="205847" name="Line 23"/>
            <p:cNvSpPr>
              <a:spLocks noChangeShapeType="1"/>
            </p:cNvSpPr>
            <p:nvPr/>
          </p:nvSpPr>
          <p:spPr bwMode="auto">
            <a:xfrm>
              <a:off x="1688" y="2256"/>
              <a:ext cx="2704" cy="0"/>
            </a:xfrm>
            <a:prstGeom prst="line">
              <a:avLst/>
            </a:prstGeom>
            <a:noFill/>
            <a:ln w="38100">
              <a:solidFill>
                <a:schemeClr val="accent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sz="1500"/>
            </a:p>
          </p:txBody>
        </p:sp>
        <p:sp>
          <p:nvSpPr>
            <p:cNvPr id="205848" name="Text Box 24"/>
            <p:cNvSpPr txBox="1">
              <a:spLocks noChangeArrowheads="1"/>
            </p:cNvSpPr>
            <p:nvPr/>
          </p:nvSpPr>
          <p:spPr bwMode="auto">
            <a:xfrm>
              <a:off x="1356" y="2112"/>
              <a:ext cx="348" cy="2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1500" b="1" dirty="0">
                  <a:solidFill>
                    <a:schemeClr val="accent2"/>
                  </a:solidFill>
                </a:rPr>
                <a:t>ISA</a:t>
              </a:r>
            </a:p>
          </p:txBody>
        </p:sp>
      </p:grpSp>
      <p:grpSp>
        <p:nvGrpSpPr>
          <p:cNvPr id="205877" name="Group 53"/>
          <p:cNvGrpSpPr>
            <a:grpSpLocks/>
          </p:cNvGrpSpPr>
          <p:nvPr/>
        </p:nvGrpSpPr>
        <p:grpSpPr bwMode="auto">
          <a:xfrm>
            <a:off x="4525392" y="1933633"/>
            <a:ext cx="4000500" cy="750093"/>
            <a:chOff x="1356" y="1641"/>
            <a:chExt cx="3024" cy="567"/>
          </a:xfrm>
        </p:grpSpPr>
        <p:grpSp>
          <p:nvGrpSpPr>
            <p:cNvPr id="205869" name="Group 45"/>
            <p:cNvGrpSpPr>
              <a:grpSpLocks/>
            </p:cNvGrpSpPr>
            <p:nvPr/>
          </p:nvGrpSpPr>
          <p:grpSpPr bwMode="auto">
            <a:xfrm>
              <a:off x="1692" y="1776"/>
              <a:ext cx="2688" cy="432"/>
              <a:chOff x="672" y="1632"/>
              <a:chExt cx="2688" cy="432"/>
            </a:xfrm>
          </p:grpSpPr>
          <p:sp>
            <p:nvSpPr>
              <p:cNvPr id="205849" name="Line 25"/>
              <p:cNvSpPr>
                <a:spLocks noChangeShapeType="1"/>
              </p:cNvSpPr>
              <p:nvPr/>
            </p:nvSpPr>
            <p:spPr bwMode="auto">
              <a:xfrm>
                <a:off x="672" y="1632"/>
                <a:ext cx="1824" cy="0"/>
              </a:xfrm>
              <a:prstGeom prst="line">
                <a:avLst/>
              </a:prstGeom>
              <a:noFill/>
              <a:ln w="38100">
                <a:solidFill>
                  <a:srgbClr val="3399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sz="1500"/>
              </a:p>
            </p:txBody>
          </p:sp>
          <p:sp>
            <p:nvSpPr>
              <p:cNvPr id="205850" name="Line 26"/>
              <p:cNvSpPr>
                <a:spLocks noChangeShapeType="1"/>
              </p:cNvSpPr>
              <p:nvPr/>
            </p:nvSpPr>
            <p:spPr bwMode="auto">
              <a:xfrm>
                <a:off x="2496" y="1632"/>
                <a:ext cx="0" cy="432"/>
              </a:xfrm>
              <a:prstGeom prst="line">
                <a:avLst/>
              </a:prstGeom>
              <a:noFill/>
              <a:ln w="38100">
                <a:solidFill>
                  <a:srgbClr val="3399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sz="1500"/>
              </a:p>
            </p:txBody>
          </p:sp>
          <p:sp>
            <p:nvSpPr>
              <p:cNvPr id="205856" name="Line 32"/>
              <p:cNvSpPr>
                <a:spLocks noChangeShapeType="1"/>
              </p:cNvSpPr>
              <p:nvPr/>
            </p:nvSpPr>
            <p:spPr bwMode="auto">
              <a:xfrm>
                <a:off x="2496" y="2064"/>
                <a:ext cx="864" cy="0"/>
              </a:xfrm>
              <a:prstGeom prst="line">
                <a:avLst/>
              </a:prstGeom>
              <a:noFill/>
              <a:ln w="38100">
                <a:solidFill>
                  <a:srgbClr val="3399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sz="1500"/>
              </a:p>
            </p:txBody>
          </p:sp>
        </p:grpSp>
        <p:sp>
          <p:nvSpPr>
            <p:cNvPr id="205858" name="Text Box 34"/>
            <p:cNvSpPr txBox="1">
              <a:spLocks noChangeArrowheads="1"/>
            </p:cNvSpPr>
            <p:nvPr/>
          </p:nvSpPr>
          <p:spPr bwMode="auto">
            <a:xfrm>
              <a:off x="1356" y="1641"/>
              <a:ext cx="348" cy="2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500" b="1" dirty="0">
                  <a:solidFill>
                    <a:srgbClr val="3399FF"/>
                  </a:solidFill>
                </a:rPr>
                <a:t>ABI</a:t>
              </a:r>
            </a:p>
          </p:txBody>
        </p:sp>
      </p:grpSp>
      <p:grpSp>
        <p:nvGrpSpPr>
          <p:cNvPr id="205876" name="Group 52"/>
          <p:cNvGrpSpPr>
            <a:grpSpLocks/>
          </p:cNvGrpSpPr>
          <p:nvPr/>
        </p:nvGrpSpPr>
        <p:grpSpPr bwMode="auto">
          <a:xfrm>
            <a:off x="4509517" y="1425633"/>
            <a:ext cx="4016375" cy="1194593"/>
            <a:chOff x="1344" y="1257"/>
            <a:chExt cx="3036" cy="903"/>
          </a:xfrm>
        </p:grpSpPr>
        <p:sp>
          <p:nvSpPr>
            <p:cNvPr id="205864" name="Text Box 40"/>
            <p:cNvSpPr txBox="1">
              <a:spLocks noChangeArrowheads="1"/>
            </p:cNvSpPr>
            <p:nvPr/>
          </p:nvSpPr>
          <p:spPr bwMode="auto">
            <a:xfrm>
              <a:off x="1344" y="1257"/>
              <a:ext cx="344" cy="2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500" b="1" dirty="0">
                  <a:solidFill>
                    <a:schemeClr val="accent4"/>
                  </a:solidFill>
                </a:rPr>
                <a:t>API</a:t>
              </a:r>
            </a:p>
          </p:txBody>
        </p:sp>
        <p:grpSp>
          <p:nvGrpSpPr>
            <p:cNvPr id="205868" name="Group 44"/>
            <p:cNvGrpSpPr>
              <a:grpSpLocks/>
            </p:cNvGrpSpPr>
            <p:nvPr/>
          </p:nvGrpSpPr>
          <p:grpSpPr bwMode="auto">
            <a:xfrm>
              <a:off x="1692" y="1392"/>
              <a:ext cx="2688" cy="768"/>
              <a:chOff x="672" y="1248"/>
              <a:chExt cx="2688" cy="768"/>
            </a:xfrm>
          </p:grpSpPr>
          <p:sp>
            <p:nvSpPr>
              <p:cNvPr id="205861" name="Line 37"/>
              <p:cNvSpPr>
                <a:spLocks noChangeShapeType="1"/>
              </p:cNvSpPr>
              <p:nvPr/>
            </p:nvSpPr>
            <p:spPr bwMode="auto">
              <a:xfrm>
                <a:off x="1968" y="1248"/>
                <a:ext cx="0" cy="336"/>
              </a:xfrm>
              <a:prstGeom prst="line">
                <a:avLst/>
              </a:prstGeom>
              <a:noFill/>
              <a:ln w="38100">
                <a:solidFill>
                  <a:schemeClr val="accent4"/>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sz="1500"/>
              </a:p>
            </p:txBody>
          </p:sp>
          <p:sp>
            <p:nvSpPr>
              <p:cNvPr id="205860" name="Line 36"/>
              <p:cNvSpPr>
                <a:spLocks noChangeShapeType="1"/>
              </p:cNvSpPr>
              <p:nvPr/>
            </p:nvSpPr>
            <p:spPr bwMode="auto">
              <a:xfrm>
                <a:off x="672" y="1248"/>
                <a:ext cx="1296" cy="0"/>
              </a:xfrm>
              <a:prstGeom prst="line">
                <a:avLst/>
              </a:prstGeom>
              <a:noFill/>
              <a:ln w="38100">
                <a:solidFill>
                  <a:schemeClr val="accent4"/>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sz="1500">
                  <a:solidFill>
                    <a:schemeClr val="accent3">
                      <a:lumMod val="50000"/>
                    </a:schemeClr>
                  </a:solidFill>
                </a:endParaRPr>
              </a:p>
            </p:txBody>
          </p:sp>
          <p:sp>
            <p:nvSpPr>
              <p:cNvPr id="205862" name="Line 38"/>
              <p:cNvSpPr>
                <a:spLocks noChangeShapeType="1"/>
              </p:cNvSpPr>
              <p:nvPr/>
            </p:nvSpPr>
            <p:spPr bwMode="auto">
              <a:xfrm>
                <a:off x="1968" y="1584"/>
                <a:ext cx="624" cy="0"/>
              </a:xfrm>
              <a:prstGeom prst="line">
                <a:avLst/>
              </a:prstGeom>
              <a:noFill/>
              <a:ln w="38100">
                <a:solidFill>
                  <a:schemeClr val="accent4"/>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sz="1500"/>
              </a:p>
            </p:txBody>
          </p:sp>
          <p:sp>
            <p:nvSpPr>
              <p:cNvPr id="205865" name="Line 41"/>
              <p:cNvSpPr>
                <a:spLocks noChangeShapeType="1"/>
              </p:cNvSpPr>
              <p:nvPr/>
            </p:nvSpPr>
            <p:spPr bwMode="auto">
              <a:xfrm>
                <a:off x="2592" y="1584"/>
                <a:ext cx="0" cy="432"/>
              </a:xfrm>
              <a:prstGeom prst="line">
                <a:avLst/>
              </a:prstGeom>
              <a:noFill/>
              <a:ln w="38100">
                <a:solidFill>
                  <a:schemeClr val="accent4"/>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sz="1500"/>
              </a:p>
            </p:txBody>
          </p:sp>
          <p:sp>
            <p:nvSpPr>
              <p:cNvPr id="205866" name="Line 42"/>
              <p:cNvSpPr>
                <a:spLocks noChangeShapeType="1"/>
              </p:cNvSpPr>
              <p:nvPr/>
            </p:nvSpPr>
            <p:spPr bwMode="auto">
              <a:xfrm>
                <a:off x="2592" y="2016"/>
                <a:ext cx="768" cy="0"/>
              </a:xfrm>
              <a:prstGeom prst="line">
                <a:avLst/>
              </a:prstGeom>
              <a:noFill/>
              <a:ln w="38100">
                <a:solidFill>
                  <a:schemeClr val="accent4"/>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sz="1500"/>
              </a:p>
            </p:txBody>
          </p:sp>
        </p:grpSp>
      </p:grpSp>
      <p:sp>
        <p:nvSpPr>
          <p:cNvPr id="205871" name="Rectangle 47"/>
          <p:cNvSpPr>
            <a:spLocks noChangeArrowheads="1"/>
          </p:cNvSpPr>
          <p:nvPr/>
        </p:nvSpPr>
        <p:spPr bwMode="auto">
          <a:xfrm>
            <a:off x="5175448" y="4073748"/>
            <a:ext cx="3645024" cy="403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accent1"/>
              </a:buClr>
              <a:buSzPct val="75000"/>
              <a:buFont typeface="Wingdings" panose="05000000000000000000" pitchFamily="2" charset="2"/>
              <a:buChar char="n"/>
              <a:defRPr sz="3000">
                <a:solidFill>
                  <a:schemeClr val="tx1"/>
                </a:solidFill>
                <a:latin typeface="Times New Roman" panose="02020603050405020304" pitchFamily="18" charset="0"/>
              </a:defRPr>
            </a:lvl1pPr>
            <a:lvl2pPr marL="742950" indent="-285750">
              <a:spcBef>
                <a:spcPct val="20000"/>
              </a:spcBef>
              <a:buClr>
                <a:schemeClr val="accent2"/>
              </a:buClr>
              <a:buSzPct val="80000"/>
              <a:buFont typeface="Wingdings" panose="05000000000000000000" pitchFamily="2" charset="2"/>
              <a:buChar char="¨"/>
              <a:defRPr sz="2000">
                <a:solidFill>
                  <a:schemeClr val="tx1"/>
                </a:solidFill>
                <a:latin typeface="Arial Black" panose="020B0A04020102020204" pitchFamily="34" charset="0"/>
              </a:defRPr>
            </a:lvl2pPr>
            <a:lvl3pPr marL="1143000" indent="-228600">
              <a:spcBef>
                <a:spcPct val="20000"/>
              </a:spcBef>
              <a:buClr>
                <a:schemeClr val="accent1"/>
              </a:buClr>
              <a:buSzPct val="65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Clr>
                <a:schemeClr val="accent2"/>
              </a:buClr>
              <a:buSzPct val="70000"/>
              <a:buFont typeface="Wingdings" panose="05000000000000000000" pitchFamily="2" charset="2"/>
              <a:buChar char="¨"/>
              <a:defRPr>
                <a:solidFill>
                  <a:schemeClr val="tx1"/>
                </a:solidFill>
                <a:latin typeface="Arial Black" panose="020B0A040201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Times New Roman" panose="02020603050405020304" pitchFamily="18"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9pPr>
          </a:lstStyle>
          <a:p>
            <a:pPr marL="0" indent="0" eaLnBrk="1" hangingPunct="1">
              <a:lnSpc>
                <a:spcPct val="90000"/>
              </a:lnSpc>
              <a:buNone/>
            </a:pPr>
            <a:r>
              <a:rPr lang="en-US" altLang="zh-CN" sz="1600" b="1" dirty="0">
                <a:solidFill>
                  <a:schemeClr val="accent4"/>
                </a:solidFill>
                <a:latin typeface="Myriad Pro Light" panose="020B0403030403020204" pitchFamily="34" charset="0"/>
                <a:ea typeface="宋体" panose="02010600030101010101" pitchFamily="2" charset="-122"/>
              </a:rPr>
              <a:t>API</a:t>
            </a:r>
            <a:r>
              <a:rPr lang="en-US" altLang="zh-CN" sz="1600" dirty="0">
                <a:solidFill>
                  <a:schemeClr val="accent4"/>
                </a:solidFill>
                <a:latin typeface="Myriad Pro Light" panose="020B0403030403020204" pitchFamily="34" charset="0"/>
                <a:ea typeface="宋体" panose="02010600030101010101" pitchFamily="2" charset="-122"/>
              </a:rPr>
              <a:t> – application programming interface</a:t>
            </a:r>
          </a:p>
        </p:txBody>
      </p:sp>
      <p:sp>
        <p:nvSpPr>
          <p:cNvPr id="205874" name="Rectangle 50"/>
          <p:cNvSpPr>
            <a:spLocks noChangeArrowheads="1"/>
          </p:cNvSpPr>
          <p:nvPr/>
        </p:nvSpPr>
        <p:spPr bwMode="auto">
          <a:xfrm>
            <a:off x="5175448" y="4391248"/>
            <a:ext cx="3746500" cy="381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accent1"/>
              </a:buClr>
              <a:buSzPct val="75000"/>
              <a:buFont typeface="Wingdings" panose="05000000000000000000" pitchFamily="2" charset="2"/>
              <a:buChar char="n"/>
              <a:defRPr sz="3000">
                <a:solidFill>
                  <a:schemeClr val="tx1"/>
                </a:solidFill>
                <a:latin typeface="Times New Roman" panose="02020603050405020304" pitchFamily="18" charset="0"/>
              </a:defRPr>
            </a:lvl1pPr>
            <a:lvl2pPr marL="742950" indent="-285750">
              <a:spcBef>
                <a:spcPct val="20000"/>
              </a:spcBef>
              <a:buClr>
                <a:schemeClr val="accent2"/>
              </a:buClr>
              <a:buSzPct val="80000"/>
              <a:buFont typeface="Wingdings" panose="05000000000000000000" pitchFamily="2" charset="2"/>
              <a:buChar char="¨"/>
              <a:defRPr sz="2000">
                <a:solidFill>
                  <a:schemeClr val="tx1"/>
                </a:solidFill>
                <a:latin typeface="Arial Black" panose="020B0A04020102020204" pitchFamily="34" charset="0"/>
              </a:defRPr>
            </a:lvl2pPr>
            <a:lvl3pPr marL="1143000" indent="-228600">
              <a:spcBef>
                <a:spcPct val="20000"/>
              </a:spcBef>
              <a:buClr>
                <a:schemeClr val="accent1"/>
              </a:buClr>
              <a:buSzPct val="65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Clr>
                <a:schemeClr val="accent2"/>
              </a:buClr>
              <a:buSzPct val="70000"/>
              <a:buFont typeface="Wingdings" panose="05000000000000000000" pitchFamily="2" charset="2"/>
              <a:buChar char="¨"/>
              <a:defRPr>
                <a:solidFill>
                  <a:schemeClr val="tx1"/>
                </a:solidFill>
                <a:latin typeface="Arial Black" panose="020B0A040201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Times New Roman" panose="02020603050405020304" pitchFamily="18"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9pPr>
          </a:lstStyle>
          <a:p>
            <a:pPr marL="0" indent="0" eaLnBrk="1" hangingPunct="1">
              <a:lnSpc>
                <a:spcPct val="90000"/>
              </a:lnSpc>
              <a:buNone/>
            </a:pPr>
            <a:r>
              <a:rPr lang="en-US" altLang="zh-CN" sz="1600" b="1" dirty="0">
                <a:solidFill>
                  <a:srgbClr val="0096FF"/>
                </a:solidFill>
                <a:latin typeface="Myriad Pro Light" panose="020B0403030403020204" pitchFamily="34" charset="0"/>
                <a:ea typeface="宋体" panose="02010600030101010101" pitchFamily="2" charset="-122"/>
              </a:rPr>
              <a:t>ABI</a:t>
            </a:r>
            <a:r>
              <a:rPr lang="en-US" altLang="zh-CN" sz="1600" dirty="0">
                <a:solidFill>
                  <a:srgbClr val="0096FF"/>
                </a:solidFill>
                <a:latin typeface="Myriad Pro Light" panose="020B0403030403020204" pitchFamily="34" charset="0"/>
                <a:ea typeface="宋体" panose="02010600030101010101" pitchFamily="2" charset="-122"/>
              </a:rPr>
              <a:t> – application binary interface</a:t>
            </a:r>
          </a:p>
          <a:p>
            <a:pPr marL="0" indent="0" eaLnBrk="1" hangingPunct="1">
              <a:lnSpc>
                <a:spcPct val="90000"/>
              </a:lnSpc>
              <a:buNone/>
            </a:pPr>
            <a:endParaRPr lang="en-US" altLang="zh-CN" sz="1600" dirty="0">
              <a:latin typeface="Myriad Pro Light" panose="020B0403030403020204" pitchFamily="34" charset="0"/>
              <a:ea typeface="宋体" panose="02010600030101010101" pitchFamily="2" charset="-122"/>
            </a:endParaRPr>
          </a:p>
        </p:txBody>
      </p:sp>
      <p:sp>
        <p:nvSpPr>
          <p:cNvPr id="205875" name="Rectangle 51"/>
          <p:cNvSpPr>
            <a:spLocks noChangeArrowheads="1"/>
          </p:cNvSpPr>
          <p:nvPr/>
        </p:nvSpPr>
        <p:spPr bwMode="auto">
          <a:xfrm>
            <a:off x="5175448" y="4708748"/>
            <a:ext cx="3746500" cy="381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accent1"/>
              </a:buClr>
              <a:buSzPct val="75000"/>
              <a:buFont typeface="Wingdings" panose="05000000000000000000" pitchFamily="2" charset="2"/>
              <a:buChar char="n"/>
              <a:defRPr sz="3000">
                <a:solidFill>
                  <a:schemeClr val="tx1"/>
                </a:solidFill>
                <a:latin typeface="Times New Roman" panose="02020603050405020304" pitchFamily="18" charset="0"/>
              </a:defRPr>
            </a:lvl1pPr>
            <a:lvl2pPr marL="742950" indent="-285750">
              <a:spcBef>
                <a:spcPct val="20000"/>
              </a:spcBef>
              <a:buClr>
                <a:schemeClr val="accent2"/>
              </a:buClr>
              <a:buSzPct val="80000"/>
              <a:buFont typeface="Wingdings" panose="05000000000000000000" pitchFamily="2" charset="2"/>
              <a:buChar char="¨"/>
              <a:defRPr sz="2000">
                <a:solidFill>
                  <a:schemeClr val="tx1"/>
                </a:solidFill>
                <a:latin typeface="Arial Black" panose="020B0A04020102020204" pitchFamily="34" charset="0"/>
              </a:defRPr>
            </a:lvl2pPr>
            <a:lvl3pPr marL="1143000" indent="-228600">
              <a:spcBef>
                <a:spcPct val="20000"/>
              </a:spcBef>
              <a:buClr>
                <a:schemeClr val="accent1"/>
              </a:buClr>
              <a:buSzPct val="65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Clr>
                <a:schemeClr val="accent2"/>
              </a:buClr>
              <a:buSzPct val="70000"/>
              <a:buFont typeface="Wingdings" panose="05000000000000000000" pitchFamily="2" charset="2"/>
              <a:buChar char="¨"/>
              <a:defRPr>
                <a:solidFill>
                  <a:schemeClr val="tx1"/>
                </a:solidFill>
                <a:latin typeface="Arial Black" panose="020B0A040201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Times New Roman" panose="02020603050405020304" pitchFamily="18"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9pPr>
          </a:lstStyle>
          <a:p>
            <a:pPr marL="0" indent="0" eaLnBrk="1" hangingPunct="1">
              <a:lnSpc>
                <a:spcPct val="90000"/>
              </a:lnSpc>
              <a:buNone/>
            </a:pPr>
            <a:r>
              <a:rPr lang="en-US" altLang="zh-CN" sz="1600" b="1" dirty="0">
                <a:solidFill>
                  <a:schemeClr val="accent2"/>
                </a:solidFill>
                <a:latin typeface="Myriad Pro Light" panose="020B0403030403020204" pitchFamily="34" charset="0"/>
                <a:ea typeface="宋体" panose="02010600030101010101" pitchFamily="2" charset="-122"/>
              </a:rPr>
              <a:t>ISA</a:t>
            </a:r>
            <a:r>
              <a:rPr lang="en-US" altLang="zh-CN" sz="1600" dirty="0">
                <a:solidFill>
                  <a:schemeClr val="accent2"/>
                </a:solidFill>
                <a:latin typeface="Myriad Pro Light" panose="020B0403030403020204" pitchFamily="34" charset="0"/>
                <a:ea typeface="宋体" panose="02010600030101010101" pitchFamily="2" charset="-122"/>
              </a:rPr>
              <a:t> – instruction set architecture</a:t>
            </a:r>
          </a:p>
        </p:txBody>
      </p:sp>
      <p:sp>
        <p:nvSpPr>
          <p:cNvPr id="41" name="内容占位符 2"/>
          <p:cNvSpPr>
            <a:spLocks noGrp="1"/>
          </p:cNvSpPr>
          <p:nvPr>
            <p:ph idx="1"/>
          </p:nvPr>
        </p:nvSpPr>
        <p:spPr>
          <a:xfrm>
            <a:off x="442858" y="1201316"/>
            <a:ext cx="3629165" cy="4063400"/>
          </a:xfrm>
        </p:spPr>
        <p:txBody>
          <a:bodyPr>
            <a:noAutofit/>
          </a:bodyPr>
          <a:lstStyle/>
          <a:p>
            <a:r>
              <a:rPr kumimoji="1" lang="en-US" altLang="zh-CN" sz="2400" dirty="0"/>
              <a:t>At which layer?</a:t>
            </a:r>
          </a:p>
          <a:p>
            <a:pPr lvl="1"/>
            <a:r>
              <a:rPr kumimoji="1" lang="en-US" altLang="zh-CN" sz="2000" dirty="0"/>
              <a:t>Hello</a:t>
            </a:r>
            <a:r>
              <a:rPr kumimoji="1" lang="zh-CN" altLang="en-US" sz="2000" dirty="0"/>
              <a:t> </a:t>
            </a:r>
            <a:r>
              <a:rPr kumimoji="1" lang="en-US" altLang="zh-CN" sz="2000" dirty="0"/>
              <a:t>world</a:t>
            </a:r>
          </a:p>
          <a:p>
            <a:pPr lvl="1"/>
            <a:r>
              <a:rPr kumimoji="1" lang="en-US" altLang="zh-CN" sz="2000" dirty="0"/>
              <a:t>Web</a:t>
            </a:r>
            <a:r>
              <a:rPr kumimoji="1" lang="zh-CN" altLang="en-US" sz="2000" dirty="0"/>
              <a:t> </a:t>
            </a:r>
            <a:r>
              <a:rPr kumimoji="1" lang="en-US" altLang="zh-CN" sz="2000" dirty="0"/>
              <a:t>game</a:t>
            </a:r>
          </a:p>
          <a:p>
            <a:pPr lvl="1"/>
            <a:r>
              <a:rPr kumimoji="1" lang="en-US" altLang="zh-CN" sz="2000" dirty="0" err="1"/>
              <a:t>Dota</a:t>
            </a:r>
            <a:endParaRPr kumimoji="1" lang="en-US" altLang="zh-CN" sz="2000" dirty="0"/>
          </a:p>
          <a:p>
            <a:pPr lvl="1"/>
            <a:r>
              <a:rPr kumimoji="1" lang="en-US" altLang="zh-CN" sz="2000" dirty="0"/>
              <a:t>Office</a:t>
            </a:r>
            <a:r>
              <a:rPr kumimoji="1" lang="zh-CN" altLang="en-US" sz="2000" dirty="0"/>
              <a:t> </a:t>
            </a:r>
            <a:r>
              <a:rPr kumimoji="1" lang="en-US" altLang="zh-CN" sz="2000" dirty="0"/>
              <a:t>2013</a:t>
            </a:r>
          </a:p>
          <a:p>
            <a:pPr lvl="1"/>
            <a:r>
              <a:rPr kumimoji="1" lang="en-US" altLang="zh-CN" sz="2000" dirty="0"/>
              <a:t>Windows</a:t>
            </a:r>
            <a:r>
              <a:rPr kumimoji="1" lang="zh-CN" altLang="en-US" sz="2000" dirty="0"/>
              <a:t> </a:t>
            </a:r>
            <a:r>
              <a:rPr kumimoji="1" lang="en-US" altLang="zh-CN" sz="2000" dirty="0"/>
              <a:t>8</a:t>
            </a:r>
          </a:p>
          <a:p>
            <a:pPr lvl="1"/>
            <a:r>
              <a:rPr kumimoji="1" lang="en-US" altLang="zh-CN" sz="2000" dirty="0"/>
              <a:t>Java</a:t>
            </a:r>
            <a:r>
              <a:rPr kumimoji="1" lang="zh-CN" altLang="en-US" sz="2000" dirty="0"/>
              <a:t> </a:t>
            </a:r>
            <a:r>
              <a:rPr kumimoji="1" lang="en-US" altLang="zh-CN" sz="2000" dirty="0"/>
              <a:t>applications</a:t>
            </a:r>
          </a:p>
          <a:p>
            <a:pPr lvl="1"/>
            <a:r>
              <a:rPr kumimoji="1" lang="en-US" altLang="zh-CN" sz="2000" dirty="0"/>
              <a:t>Python</a:t>
            </a:r>
            <a:r>
              <a:rPr kumimoji="1" lang="zh-CN" altLang="en-US" sz="2000" dirty="0"/>
              <a:t> </a:t>
            </a:r>
            <a:r>
              <a:rPr kumimoji="1" lang="en-US" altLang="zh-CN" sz="2000" dirty="0"/>
              <a:t>scripts</a:t>
            </a:r>
          </a:p>
          <a:p>
            <a:pPr lvl="1"/>
            <a:r>
              <a:rPr kumimoji="1" lang="en-US" altLang="zh-CN" sz="2000" dirty="0"/>
              <a:t>High Sierra</a:t>
            </a:r>
          </a:p>
          <a:p>
            <a:endParaRPr kumimoji="1" lang="zh-CN" altLang="en-US" sz="2400" dirty="0"/>
          </a:p>
        </p:txBody>
      </p:sp>
    </p:spTree>
    <p:extLst>
      <p:ext uri="{BB962C8B-B14F-4D97-AF65-F5344CB8AC3E}">
        <p14:creationId xmlns:p14="http://schemas.microsoft.com/office/powerpoint/2010/main" val="39779283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587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587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0587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587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0587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587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1">
                                            <p:txEl>
                                              <p:pRg st="2" end="2"/>
                                            </p:txEl>
                                          </p:spTgt>
                                        </p:tgtEl>
                                        <p:attrNameLst>
                                          <p:attrName>style.visibility</p:attrName>
                                        </p:attrNameLst>
                                      </p:cBhvr>
                                      <p:to>
                                        <p:strVal val="visible"/>
                                      </p:to>
                                    </p:set>
                                    <p:animEffect transition="in" filter="fade">
                                      <p:cBhvr>
                                        <p:cTn id="25" dur="500"/>
                                        <p:tgtEl>
                                          <p:spTgt spid="41">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1">
                                            <p:txEl>
                                              <p:pRg st="3" end="3"/>
                                            </p:txEl>
                                          </p:spTgt>
                                        </p:tgtEl>
                                        <p:attrNameLst>
                                          <p:attrName>style.visibility</p:attrName>
                                        </p:attrNameLst>
                                      </p:cBhvr>
                                      <p:to>
                                        <p:strVal val="visible"/>
                                      </p:to>
                                    </p:set>
                                    <p:animEffect transition="in" filter="fade">
                                      <p:cBhvr>
                                        <p:cTn id="30" dur="500"/>
                                        <p:tgtEl>
                                          <p:spTgt spid="4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1">
                                            <p:txEl>
                                              <p:pRg st="4" end="4"/>
                                            </p:txEl>
                                          </p:spTgt>
                                        </p:tgtEl>
                                        <p:attrNameLst>
                                          <p:attrName>style.visibility</p:attrName>
                                        </p:attrNameLst>
                                      </p:cBhvr>
                                      <p:to>
                                        <p:strVal val="visible"/>
                                      </p:to>
                                    </p:set>
                                    <p:animEffect transition="in" filter="fade">
                                      <p:cBhvr>
                                        <p:cTn id="35" dur="500"/>
                                        <p:tgtEl>
                                          <p:spTgt spid="41">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1">
                                            <p:txEl>
                                              <p:pRg st="5" end="5"/>
                                            </p:txEl>
                                          </p:spTgt>
                                        </p:tgtEl>
                                        <p:attrNameLst>
                                          <p:attrName>style.visibility</p:attrName>
                                        </p:attrNameLst>
                                      </p:cBhvr>
                                      <p:to>
                                        <p:strVal val="visible"/>
                                      </p:to>
                                    </p:set>
                                    <p:animEffect transition="in" filter="fade">
                                      <p:cBhvr>
                                        <p:cTn id="40" dur="500"/>
                                        <p:tgtEl>
                                          <p:spTgt spid="41">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41">
                                            <p:txEl>
                                              <p:pRg st="6" end="6"/>
                                            </p:txEl>
                                          </p:spTgt>
                                        </p:tgtEl>
                                        <p:attrNameLst>
                                          <p:attrName>style.visibility</p:attrName>
                                        </p:attrNameLst>
                                      </p:cBhvr>
                                      <p:to>
                                        <p:strVal val="visible"/>
                                      </p:to>
                                    </p:set>
                                    <p:animEffect transition="in" filter="fade">
                                      <p:cBhvr>
                                        <p:cTn id="45" dur="500"/>
                                        <p:tgtEl>
                                          <p:spTgt spid="41">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41">
                                            <p:txEl>
                                              <p:pRg st="7" end="7"/>
                                            </p:txEl>
                                          </p:spTgt>
                                        </p:tgtEl>
                                        <p:attrNameLst>
                                          <p:attrName>style.visibility</p:attrName>
                                        </p:attrNameLst>
                                      </p:cBhvr>
                                      <p:to>
                                        <p:strVal val="visible"/>
                                      </p:to>
                                    </p:set>
                                    <p:animEffect transition="in" filter="fade">
                                      <p:cBhvr>
                                        <p:cTn id="50" dur="500"/>
                                        <p:tgtEl>
                                          <p:spTgt spid="41">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41">
                                            <p:txEl>
                                              <p:pRg st="8" end="8"/>
                                            </p:txEl>
                                          </p:spTgt>
                                        </p:tgtEl>
                                        <p:attrNameLst>
                                          <p:attrName>style.visibility</p:attrName>
                                        </p:attrNameLst>
                                      </p:cBhvr>
                                      <p:to>
                                        <p:strVal val="visible"/>
                                      </p:to>
                                    </p:set>
                                    <p:animEffect transition="in" filter="fade">
                                      <p:cBhvr>
                                        <p:cTn id="55" dur="500"/>
                                        <p:tgtEl>
                                          <p:spTgt spid="41">
                                            <p:txEl>
                                              <p:pRg st="8" end="8"/>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41">
                                            <p:txEl>
                                              <p:pRg st="7" end="7"/>
                                            </p:txEl>
                                          </p:spTgt>
                                        </p:tgtEl>
                                        <p:attrNameLst>
                                          <p:attrName>style.visibility</p:attrName>
                                        </p:attrNameLst>
                                      </p:cBhvr>
                                      <p:to>
                                        <p:strVal val="visible"/>
                                      </p:to>
                                    </p:set>
                                    <p:animEffect transition="in" filter="fade">
                                      <p:cBhvr>
                                        <p:cTn id="60" dur="500"/>
                                        <p:tgtEl>
                                          <p:spTgt spid="41">
                                            <p:txEl>
                                              <p:pRg st="7" end="7"/>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41">
                                            <p:txEl>
                                              <p:pRg st="8" end="8"/>
                                            </p:txEl>
                                          </p:spTgt>
                                        </p:tgtEl>
                                        <p:attrNameLst>
                                          <p:attrName>style.visibility</p:attrName>
                                        </p:attrNameLst>
                                      </p:cBhvr>
                                      <p:to>
                                        <p:strVal val="visible"/>
                                      </p:to>
                                    </p:set>
                                    <p:animEffect transition="in" filter="fade">
                                      <p:cBhvr>
                                        <p:cTn id="65" dur="500"/>
                                        <p:tgtEl>
                                          <p:spTgt spid="4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71" grpId="0"/>
      <p:bldP spid="205874" grpId="0"/>
      <p:bldP spid="20587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normAutofit/>
          </a:bodyPr>
          <a:lstStyle/>
          <a:p>
            <a:r>
              <a:rPr lang="en-US" altLang="ko-KR" dirty="0"/>
              <a:t>What is a VM and Where is the VM?</a:t>
            </a:r>
          </a:p>
        </p:txBody>
      </p:sp>
      <p:sp>
        <p:nvSpPr>
          <p:cNvPr id="109571" name="Rectangle 3"/>
          <p:cNvSpPr>
            <a:spLocks noGrp="1" noChangeArrowheads="1"/>
          </p:cNvSpPr>
          <p:nvPr>
            <p:ph type="body" idx="1"/>
          </p:nvPr>
        </p:nvSpPr>
        <p:spPr/>
        <p:txBody>
          <a:bodyPr>
            <a:normAutofit/>
          </a:bodyPr>
          <a:lstStyle/>
          <a:p>
            <a:r>
              <a:rPr lang="en-US" altLang="ko-KR" sz="2800" dirty="0">
                <a:latin typeface="Myriad Pro Light" panose="020B0403030403020204" pitchFamily="34" charset="0"/>
              </a:rPr>
              <a:t>Machine from the perspective of a system</a:t>
            </a:r>
          </a:p>
          <a:p>
            <a:pPr lvl="1"/>
            <a:r>
              <a:rPr lang="en-US" altLang="ko-KR" sz="2400" dirty="0">
                <a:latin typeface="Myriad Pro Light" panose="020B0403030403020204" pitchFamily="34" charset="0"/>
              </a:rPr>
              <a:t>ISA provides interface between system and machine</a:t>
            </a:r>
          </a:p>
        </p:txBody>
      </p:sp>
      <p:grpSp>
        <p:nvGrpSpPr>
          <p:cNvPr id="109590" name="Group 22"/>
          <p:cNvGrpSpPr>
            <a:grpSpLocks/>
          </p:cNvGrpSpPr>
          <p:nvPr/>
        </p:nvGrpSpPr>
        <p:grpSpPr bwMode="auto">
          <a:xfrm>
            <a:off x="5076056" y="2810326"/>
            <a:ext cx="2760928" cy="2579688"/>
            <a:chOff x="1156" y="1888"/>
            <a:chExt cx="2087" cy="1950"/>
          </a:xfrm>
        </p:grpSpPr>
        <p:sp>
          <p:nvSpPr>
            <p:cNvPr id="109591" name="Rectangle 23"/>
            <p:cNvSpPr>
              <a:spLocks noChangeArrowheads="1"/>
            </p:cNvSpPr>
            <p:nvPr/>
          </p:nvSpPr>
          <p:spPr bwMode="auto">
            <a:xfrm>
              <a:off x="1156" y="1888"/>
              <a:ext cx="2087" cy="817"/>
            </a:xfrm>
            <a:prstGeom prst="rect">
              <a:avLst/>
            </a:prstGeom>
            <a:solidFill>
              <a:srgbClr val="FFFF99">
                <a:alpha val="89999"/>
              </a:srgbClr>
            </a:solidFill>
            <a:ln w="952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Application                                                 </a:t>
              </a:r>
            </a:p>
            <a:p>
              <a:r>
                <a:rPr lang="en-US" altLang="ko-KR" sz="1100">
                  <a:latin typeface="Arial Narrow" panose="020B0606020202030204" pitchFamily="34" charset="0"/>
                </a:rPr>
                <a:t>Programs                                                   </a:t>
              </a:r>
            </a:p>
            <a:p>
              <a:endParaRPr lang="en-US" altLang="ko-KR" sz="1100">
                <a:latin typeface="Arial Narrow" panose="020B0606020202030204" pitchFamily="34" charset="0"/>
              </a:endParaRPr>
            </a:p>
            <a:p>
              <a:endParaRPr lang="en-US" altLang="ko-KR" sz="1100">
                <a:latin typeface="Arial Narrow" panose="020B0606020202030204" pitchFamily="34" charset="0"/>
              </a:endParaRPr>
            </a:p>
            <a:p>
              <a:endParaRPr lang="en-US" altLang="ko-KR" sz="1100">
                <a:latin typeface="Arial Narrow" panose="020B0606020202030204" pitchFamily="34" charset="0"/>
              </a:endParaRPr>
            </a:p>
            <a:p>
              <a:endParaRPr lang="en-US" altLang="ko-KR" sz="1100">
                <a:latin typeface="Arial Narrow" panose="020B0606020202030204" pitchFamily="34" charset="0"/>
              </a:endParaRPr>
            </a:p>
          </p:txBody>
        </p:sp>
        <p:sp>
          <p:nvSpPr>
            <p:cNvPr id="109592" name="Rectangle 24"/>
            <p:cNvSpPr>
              <a:spLocks noChangeArrowheads="1"/>
            </p:cNvSpPr>
            <p:nvPr/>
          </p:nvSpPr>
          <p:spPr bwMode="auto">
            <a:xfrm>
              <a:off x="2064" y="2024"/>
              <a:ext cx="952" cy="681"/>
            </a:xfrm>
            <a:prstGeom prst="rect">
              <a:avLst/>
            </a:prstGeom>
            <a:solidFill>
              <a:srgbClr val="FFFF99"/>
            </a:solidFill>
            <a:ln w="952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Libraries</a:t>
              </a:r>
            </a:p>
            <a:p>
              <a:endParaRPr lang="en-US" altLang="ko-KR" sz="1100">
                <a:latin typeface="Arial Narrow" panose="020B0606020202030204" pitchFamily="34" charset="0"/>
              </a:endParaRPr>
            </a:p>
            <a:p>
              <a:endParaRPr lang="en-US" altLang="ko-KR" sz="1100">
                <a:latin typeface="Arial Narrow" panose="020B0606020202030204" pitchFamily="34" charset="0"/>
              </a:endParaRPr>
            </a:p>
            <a:p>
              <a:endParaRPr lang="en-US" altLang="ko-KR" sz="1100">
                <a:latin typeface="Arial Narrow" panose="020B0606020202030204" pitchFamily="34" charset="0"/>
              </a:endParaRPr>
            </a:p>
            <a:p>
              <a:endParaRPr lang="en-US" altLang="ko-KR" sz="1100">
                <a:latin typeface="Arial Narrow" panose="020B0606020202030204" pitchFamily="34" charset="0"/>
              </a:endParaRPr>
            </a:p>
          </p:txBody>
        </p:sp>
        <p:sp>
          <p:nvSpPr>
            <p:cNvPr id="109593" name="Rectangle 25"/>
            <p:cNvSpPr>
              <a:spLocks noChangeArrowheads="1"/>
            </p:cNvSpPr>
            <p:nvPr/>
          </p:nvSpPr>
          <p:spPr bwMode="auto">
            <a:xfrm>
              <a:off x="1156" y="2251"/>
              <a:ext cx="1588" cy="454"/>
            </a:xfrm>
            <a:prstGeom prst="rect">
              <a:avLst/>
            </a:prstGeom>
            <a:solidFill>
              <a:srgbClr val="FFFF99"/>
            </a:solidFill>
            <a:ln w="952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Operating System            </a:t>
              </a:r>
            </a:p>
            <a:p>
              <a:endParaRPr lang="en-US" altLang="ko-KR" sz="1100">
                <a:latin typeface="Arial Narrow" panose="020B0606020202030204" pitchFamily="34" charset="0"/>
              </a:endParaRPr>
            </a:p>
            <a:p>
              <a:endParaRPr lang="en-US" altLang="ko-KR" sz="1100">
                <a:latin typeface="Arial Narrow" panose="020B0606020202030204" pitchFamily="34" charset="0"/>
              </a:endParaRPr>
            </a:p>
          </p:txBody>
        </p:sp>
        <p:sp>
          <p:nvSpPr>
            <p:cNvPr id="109594" name="Rectangle 26"/>
            <p:cNvSpPr>
              <a:spLocks noChangeArrowheads="1"/>
            </p:cNvSpPr>
            <p:nvPr/>
          </p:nvSpPr>
          <p:spPr bwMode="auto">
            <a:xfrm>
              <a:off x="1156" y="2704"/>
              <a:ext cx="2087" cy="363"/>
            </a:xfrm>
            <a:prstGeom prst="rect">
              <a:avLst/>
            </a:prstGeom>
            <a:solidFill>
              <a:schemeClr val="bg1"/>
            </a:solidFill>
            <a:ln w="952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ltLang="ko-KR" sz="1100">
                <a:latin typeface="Arial Narrow" panose="020B0606020202030204" pitchFamily="34" charset="0"/>
              </a:endParaRPr>
            </a:p>
            <a:p>
              <a:r>
                <a:rPr lang="en-US" altLang="ko-KR" sz="1100">
                  <a:latin typeface="Arial Narrow" panose="020B0606020202030204" pitchFamily="34" charset="0"/>
                </a:rPr>
                <a:t>Execution Hardware                            </a:t>
              </a:r>
            </a:p>
            <a:p>
              <a:endParaRPr lang="en-US" altLang="ko-KR" sz="1100">
                <a:latin typeface="Arial Narrow" panose="020B0606020202030204" pitchFamily="34" charset="0"/>
              </a:endParaRPr>
            </a:p>
          </p:txBody>
        </p:sp>
        <p:sp>
          <p:nvSpPr>
            <p:cNvPr id="109595" name="Rectangle 27"/>
            <p:cNvSpPr>
              <a:spLocks noChangeArrowheads="1"/>
            </p:cNvSpPr>
            <p:nvPr/>
          </p:nvSpPr>
          <p:spPr bwMode="auto">
            <a:xfrm>
              <a:off x="2336" y="2795"/>
              <a:ext cx="907" cy="499"/>
            </a:xfrm>
            <a:prstGeom prst="rect">
              <a:avLst/>
            </a:prstGeom>
            <a:solidFill>
              <a:schemeClr val="bg1"/>
            </a:solidFill>
            <a:ln w="952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Memory</a:t>
              </a:r>
            </a:p>
            <a:p>
              <a:r>
                <a:rPr lang="en-US" altLang="ko-KR" sz="1100">
                  <a:latin typeface="Arial Narrow" panose="020B0606020202030204" pitchFamily="34" charset="0"/>
                </a:rPr>
                <a:t>Translation</a:t>
              </a:r>
            </a:p>
            <a:p>
              <a:endParaRPr lang="en-US" altLang="ko-KR" sz="1100">
                <a:latin typeface="Arial Narrow" panose="020B0606020202030204" pitchFamily="34" charset="0"/>
              </a:endParaRPr>
            </a:p>
            <a:p>
              <a:endParaRPr lang="en-US" altLang="ko-KR" sz="1100">
                <a:latin typeface="Arial Narrow" panose="020B0606020202030204" pitchFamily="34" charset="0"/>
              </a:endParaRPr>
            </a:p>
          </p:txBody>
        </p:sp>
        <p:sp>
          <p:nvSpPr>
            <p:cNvPr id="109596" name="Rectangle 28"/>
            <p:cNvSpPr>
              <a:spLocks noChangeArrowheads="1"/>
            </p:cNvSpPr>
            <p:nvPr/>
          </p:nvSpPr>
          <p:spPr bwMode="auto">
            <a:xfrm>
              <a:off x="1156" y="3521"/>
              <a:ext cx="726" cy="317"/>
            </a:xfrm>
            <a:prstGeom prst="rect">
              <a:avLst/>
            </a:prstGeom>
            <a:solidFill>
              <a:schemeClr val="bg1"/>
            </a:solidFill>
            <a:ln w="952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IO Devices,</a:t>
              </a:r>
            </a:p>
            <a:p>
              <a:r>
                <a:rPr lang="en-US" altLang="ko-KR" sz="1100">
                  <a:latin typeface="Arial Narrow" panose="020B0606020202030204" pitchFamily="34" charset="0"/>
                </a:rPr>
                <a:t>Networking</a:t>
              </a:r>
            </a:p>
          </p:txBody>
        </p:sp>
        <p:sp>
          <p:nvSpPr>
            <p:cNvPr id="109597" name="Rectangle 29"/>
            <p:cNvSpPr>
              <a:spLocks noChangeArrowheads="1"/>
            </p:cNvSpPr>
            <p:nvPr/>
          </p:nvSpPr>
          <p:spPr bwMode="auto">
            <a:xfrm>
              <a:off x="1156" y="3294"/>
              <a:ext cx="726" cy="227"/>
            </a:xfrm>
            <a:prstGeom prst="rect">
              <a:avLst/>
            </a:prstGeom>
            <a:solidFill>
              <a:schemeClr val="bg1"/>
            </a:solidFill>
            <a:ln w="952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Controllers</a:t>
              </a:r>
            </a:p>
          </p:txBody>
        </p:sp>
        <p:sp>
          <p:nvSpPr>
            <p:cNvPr id="109598" name="Rectangle 30"/>
            <p:cNvSpPr>
              <a:spLocks noChangeArrowheads="1"/>
            </p:cNvSpPr>
            <p:nvPr/>
          </p:nvSpPr>
          <p:spPr bwMode="auto">
            <a:xfrm>
              <a:off x="1156" y="3067"/>
              <a:ext cx="1679" cy="227"/>
            </a:xfrm>
            <a:prstGeom prst="rect">
              <a:avLst/>
            </a:prstGeom>
            <a:solidFill>
              <a:schemeClr val="bg1"/>
            </a:solidFill>
            <a:ln w="952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System Interconnect (Bus)</a:t>
              </a:r>
            </a:p>
          </p:txBody>
        </p:sp>
        <p:sp>
          <p:nvSpPr>
            <p:cNvPr id="109599" name="Rectangle 31"/>
            <p:cNvSpPr>
              <a:spLocks noChangeArrowheads="1"/>
            </p:cNvSpPr>
            <p:nvPr/>
          </p:nvSpPr>
          <p:spPr bwMode="auto">
            <a:xfrm>
              <a:off x="2517" y="3294"/>
              <a:ext cx="726" cy="227"/>
            </a:xfrm>
            <a:prstGeom prst="rect">
              <a:avLst/>
            </a:prstGeom>
            <a:solidFill>
              <a:schemeClr val="bg1"/>
            </a:solidFill>
            <a:ln w="952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Controllers</a:t>
              </a:r>
            </a:p>
          </p:txBody>
        </p:sp>
        <p:sp>
          <p:nvSpPr>
            <p:cNvPr id="109600" name="Rectangle 32"/>
            <p:cNvSpPr>
              <a:spLocks noChangeArrowheads="1"/>
            </p:cNvSpPr>
            <p:nvPr/>
          </p:nvSpPr>
          <p:spPr bwMode="auto">
            <a:xfrm>
              <a:off x="2517" y="3521"/>
              <a:ext cx="726" cy="317"/>
            </a:xfrm>
            <a:prstGeom prst="rect">
              <a:avLst/>
            </a:prstGeom>
            <a:solidFill>
              <a:schemeClr val="bg1"/>
            </a:solidFill>
            <a:ln w="952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Main Memory</a:t>
              </a:r>
            </a:p>
          </p:txBody>
        </p:sp>
        <p:sp>
          <p:nvSpPr>
            <p:cNvPr id="109601" name="Rectangle 33"/>
            <p:cNvSpPr>
              <a:spLocks noChangeArrowheads="1"/>
            </p:cNvSpPr>
            <p:nvPr/>
          </p:nvSpPr>
          <p:spPr bwMode="auto">
            <a:xfrm>
              <a:off x="1156" y="2478"/>
              <a:ext cx="454" cy="227"/>
            </a:xfrm>
            <a:prstGeom prst="rect">
              <a:avLst/>
            </a:prstGeom>
            <a:solidFill>
              <a:srgbClr val="FFFF99"/>
            </a:solidFill>
            <a:ln w="952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Drivers</a:t>
              </a:r>
            </a:p>
          </p:txBody>
        </p:sp>
        <p:sp>
          <p:nvSpPr>
            <p:cNvPr id="109602" name="Rectangle 34"/>
            <p:cNvSpPr>
              <a:spLocks noChangeArrowheads="1"/>
            </p:cNvSpPr>
            <p:nvPr/>
          </p:nvSpPr>
          <p:spPr bwMode="auto">
            <a:xfrm>
              <a:off x="1610" y="2478"/>
              <a:ext cx="454" cy="227"/>
            </a:xfrm>
            <a:prstGeom prst="rect">
              <a:avLst/>
            </a:prstGeom>
            <a:solidFill>
              <a:srgbClr val="FFFF99"/>
            </a:solidFill>
            <a:ln w="952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Memory</a:t>
              </a:r>
            </a:p>
            <a:p>
              <a:r>
                <a:rPr lang="en-US" altLang="ko-KR" sz="1100">
                  <a:latin typeface="Arial Narrow" panose="020B0606020202030204" pitchFamily="34" charset="0"/>
                </a:rPr>
                <a:t>Manager</a:t>
              </a:r>
            </a:p>
          </p:txBody>
        </p:sp>
        <p:sp>
          <p:nvSpPr>
            <p:cNvPr id="109603" name="Rectangle 35"/>
            <p:cNvSpPr>
              <a:spLocks noChangeArrowheads="1"/>
            </p:cNvSpPr>
            <p:nvPr/>
          </p:nvSpPr>
          <p:spPr bwMode="auto">
            <a:xfrm>
              <a:off x="2064" y="2478"/>
              <a:ext cx="454" cy="227"/>
            </a:xfrm>
            <a:prstGeom prst="rect">
              <a:avLst/>
            </a:prstGeom>
            <a:solidFill>
              <a:srgbClr val="FFFF99"/>
            </a:solidFill>
            <a:ln w="952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Scheduler</a:t>
              </a:r>
            </a:p>
          </p:txBody>
        </p:sp>
      </p:grpSp>
      <p:grpSp>
        <p:nvGrpSpPr>
          <p:cNvPr id="109606" name="Group 38"/>
          <p:cNvGrpSpPr>
            <a:grpSpLocks/>
          </p:cNvGrpSpPr>
          <p:nvPr/>
        </p:nvGrpSpPr>
        <p:grpSpPr bwMode="auto">
          <a:xfrm>
            <a:off x="1178133" y="3290545"/>
            <a:ext cx="2701396" cy="2039938"/>
            <a:chOff x="793" y="1933"/>
            <a:chExt cx="2042" cy="1542"/>
          </a:xfrm>
        </p:grpSpPr>
        <p:sp>
          <p:nvSpPr>
            <p:cNvPr id="109573" name="Rectangle 5"/>
            <p:cNvSpPr>
              <a:spLocks noChangeArrowheads="1"/>
            </p:cNvSpPr>
            <p:nvPr/>
          </p:nvSpPr>
          <p:spPr bwMode="auto">
            <a:xfrm>
              <a:off x="930" y="1933"/>
              <a:ext cx="1451" cy="1542"/>
            </a:xfrm>
            <a:prstGeom prst="rect">
              <a:avLst/>
            </a:prstGeom>
            <a:noFill/>
            <a:ln w="9525" algn="ctr">
              <a:solidFill>
                <a:schemeClr val="tx1"/>
              </a:solidFill>
              <a:miter lim="800000"/>
              <a:headEnd/>
              <a:tailEnd/>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9574" name="Rectangle 6"/>
            <p:cNvSpPr>
              <a:spLocks noChangeArrowheads="1"/>
            </p:cNvSpPr>
            <p:nvPr/>
          </p:nvSpPr>
          <p:spPr bwMode="auto">
            <a:xfrm>
              <a:off x="930" y="2886"/>
              <a:ext cx="907" cy="589"/>
            </a:xfrm>
            <a:prstGeom prst="rect">
              <a:avLst/>
            </a:prstGeom>
            <a:solidFill>
              <a:schemeClr val="accent1"/>
            </a:solidFill>
            <a:ln w="952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zh-CN" sz="1100">
                <a:latin typeface="Arial Narrow" panose="020B0606020202030204" pitchFamily="34" charset="0"/>
              </a:endParaRPr>
            </a:p>
          </p:txBody>
        </p:sp>
        <p:sp>
          <p:nvSpPr>
            <p:cNvPr id="109575" name="Rectangle 7"/>
            <p:cNvSpPr>
              <a:spLocks noChangeArrowheads="1"/>
            </p:cNvSpPr>
            <p:nvPr/>
          </p:nvSpPr>
          <p:spPr bwMode="auto">
            <a:xfrm>
              <a:off x="1973" y="2885"/>
              <a:ext cx="408" cy="590"/>
            </a:xfrm>
            <a:prstGeom prst="rect">
              <a:avLst/>
            </a:prstGeom>
            <a:solidFill>
              <a:schemeClr val="accent1"/>
            </a:solidFill>
            <a:ln w="952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9576" name="Rectangle 8"/>
            <p:cNvSpPr>
              <a:spLocks noChangeArrowheads="1"/>
            </p:cNvSpPr>
            <p:nvPr/>
          </p:nvSpPr>
          <p:spPr bwMode="auto">
            <a:xfrm>
              <a:off x="1791" y="2885"/>
              <a:ext cx="409" cy="590"/>
            </a:xfrm>
            <a:prstGeom prst="rect">
              <a:avLst/>
            </a:prstGeom>
            <a:solidFill>
              <a:schemeClr val="accent1"/>
            </a:solidFill>
            <a:ln>
              <a:noFill/>
            </a:ln>
            <a:effectLst/>
            <a:extLs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9577" name="Line 9"/>
            <p:cNvSpPr>
              <a:spLocks noChangeShapeType="1"/>
            </p:cNvSpPr>
            <p:nvPr/>
          </p:nvSpPr>
          <p:spPr bwMode="auto">
            <a:xfrm>
              <a:off x="1746" y="3475"/>
              <a:ext cx="454"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9578" name="Rectangle 10"/>
            <p:cNvSpPr>
              <a:spLocks noChangeArrowheads="1"/>
            </p:cNvSpPr>
            <p:nvPr/>
          </p:nvSpPr>
          <p:spPr bwMode="auto">
            <a:xfrm>
              <a:off x="1247" y="3067"/>
              <a:ext cx="816" cy="227"/>
            </a:xfrm>
            <a:prstGeom prst="rect">
              <a:avLst/>
            </a:prstGeom>
            <a:solidFill>
              <a:schemeClr val="accent1"/>
            </a:solidFill>
            <a:ln>
              <a:noFill/>
            </a:ln>
            <a:effectLst/>
            <a:extLs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Machine</a:t>
              </a:r>
            </a:p>
          </p:txBody>
        </p:sp>
        <p:sp>
          <p:nvSpPr>
            <p:cNvPr id="109580" name="Rectangle 12"/>
            <p:cNvSpPr>
              <a:spLocks noChangeArrowheads="1"/>
            </p:cNvSpPr>
            <p:nvPr/>
          </p:nvSpPr>
          <p:spPr bwMode="auto">
            <a:xfrm>
              <a:off x="1837" y="2704"/>
              <a:ext cx="544" cy="1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User ISA</a:t>
              </a:r>
            </a:p>
          </p:txBody>
        </p:sp>
        <p:sp>
          <p:nvSpPr>
            <p:cNvPr id="109581" name="Line 13"/>
            <p:cNvSpPr>
              <a:spLocks noChangeShapeType="1"/>
            </p:cNvSpPr>
            <p:nvPr/>
          </p:nvSpPr>
          <p:spPr bwMode="auto">
            <a:xfrm flipV="1">
              <a:off x="1429" y="2885"/>
              <a:ext cx="771" cy="1"/>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9582" name="Line 14"/>
            <p:cNvSpPr>
              <a:spLocks noChangeShapeType="1"/>
            </p:cNvSpPr>
            <p:nvPr/>
          </p:nvSpPr>
          <p:spPr bwMode="auto">
            <a:xfrm>
              <a:off x="793" y="2886"/>
              <a:ext cx="817" cy="0"/>
            </a:xfrm>
            <a:prstGeom prst="line">
              <a:avLst/>
            </a:prstGeom>
            <a:noFill/>
            <a:ln w="38100">
              <a:solidFill>
                <a:schemeClr val="tx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9584" name="Line 16"/>
            <p:cNvSpPr>
              <a:spLocks noChangeShapeType="1"/>
            </p:cNvSpPr>
            <p:nvPr/>
          </p:nvSpPr>
          <p:spPr bwMode="auto">
            <a:xfrm flipV="1">
              <a:off x="1791" y="2885"/>
              <a:ext cx="726" cy="1"/>
            </a:xfrm>
            <a:prstGeom prst="line">
              <a:avLst/>
            </a:prstGeom>
            <a:noFill/>
            <a:ln w="38100">
              <a:solidFill>
                <a:schemeClr val="tx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9585" name="Rectangle 17"/>
            <p:cNvSpPr>
              <a:spLocks noChangeArrowheads="1"/>
            </p:cNvSpPr>
            <p:nvPr/>
          </p:nvSpPr>
          <p:spPr bwMode="auto">
            <a:xfrm>
              <a:off x="2517" y="2795"/>
              <a:ext cx="318" cy="1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ISA</a:t>
              </a:r>
            </a:p>
          </p:txBody>
        </p:sp>
        <p:sp>
          <p:nvSpPr>
            <p:cNvPr id="109586" name="Rectangle 18"/>
            <p:cNvSpPr>
              <a:spLocks noChangeArrowheads="1"/>
            </p:cNvSpPr>
            <p:nvPr/>
          </p:nvSpPr>
          <p:spPr bwMode="auto">
            <a:xfrm>
              <a:off x="1066" y="1933"/>
              <a:ext cx="1043" cy="18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Application Software</a:t>
              </a:r>
            </a:p>
          </p:txBody>
        </p:sp>
        <p:sp>
          <p:nvSpPr>
            <p:cNvPr id="109604" name="Rectangle 36"/>
            <p:cNvSpPr>
              <a:spLocks noChangeArrowheads="1"/>
            </p:cNvSpPr>
            <p:nvPr/>
          </p:nvSpPr>
          <p:spPr bwMode="auto">
            <a:xfrm>
              <a:off x="975" y="2704"/>
              <a:ext cx="544" cy="1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System ISA</a:t>
              </a:r>
            </a:p>
          </p:txBody>
        </p:sp>
        <p:sp>
          <p:nvSpPr>
            <p:cNvPr id="109605" name="Rectangle 37"/>
            <p:cNvSpPr>
              <a:spLocks noChangeArrowheads="1"/>
            </p:cNvSpPr>
            <p:nvPr/>
          </p:nvSpPr>
          <p:spPr bwMode="auto">
            <a:xfrm>
              <a:off x="930" y="2341"/>
              <a:ext cx="1179" cy="545"/>
            </a:xfrm>
            <a:prstGeom prst="rect">
              <a:avLst/>
            </a:prstGeom>
            <a:noFill/>
            <a:ln w="9525" algn="ctr">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Operating System</a:t>
              </a:r>
            </a:p>
            <a:p>
              <a:endParaRPr lang="en-US" altLang="ko-KR" sz="1100">
                <a:latin typeface="Arial Narrow" panose="020B0606020202030204" pitchFamily="34" charset="0"/>
              </a:endParaRPr>
            </a:p>
            <a:p>
              <a:endParaRPr lang="en-US" altLang="ko-KR" sz="1100">
                <a:latin typeface="Arial Narrow" panose="020B0606020202030204" pitchFamily="34" charset="0"/>
              </a:endParaRPr>
            </a:p>
            <a:p>
              <a:endParaRPr lang="en-US" altLang="ko-KR" sz="1100">
                <a:latin typeface="Arial Narrow" panose="020B0606020202030204" pitchFamily="34" charset="0"/>
              </a:endParaRPr>
            </a:p>
          </p:txBody>
        </p:sp>
      </p:grpSp>
    </p:spTree>
    <p:extLst>
      <p:ext uri="{BB962C8B-B14F-4D97-AF65-F5344CB8AC3E}">
        <p14:creationId xmlns:p14="http://schemas.microsoft.com/office/powerpoint/2010/main" val="3593551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p:txBody>
          <a:bodyPr/>
          <a:lstStyle/>
          <a:p>
            <a:r>
              <a:rPr lang="en-US" altLang="zh-CN" dirty="0">
                <a:latin typeface="等线" panose="02010600030101010101" pitchFamily="2" charset="-122"/>
                <a:ea typeface="等线" panose="02010600030101010101" pitchFamily="2" charset="-122"/>
              </a:rPr>
              <a:t>Design Space (Level vs. ISA)</a:t>
            </a:r>
          </a:p>
        </p:txBody>
      </p:sp>
      <p:pic>
        <p:nvPicPr>
          <p:cNvPr id="20275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561356"/>
            <a:ext cx="6749016" cy="3824018"/>
          </a:xfrm>
          <a:prstGeom prst="rect">
            <a:avLst/>
          </a:prstGeom>
          <a:noFill/>
          <a:extLst>
            <a:ext uri="{909E8E84-426E-40dd-AFC4-6F175D3DCCD1}">
              <a14:hiddenFill xmlns="" xmlns:a14="http://schemas.microsoft.com/office/drawing/2010/main">
                <a:solidFill>
                  <a:srgbClr val="FFFFFF"/>
                </a:solidFill>
              </a14:hiddenFill>
            </a:ext>
          </a:extLst>
        </p:spPr>
      </p:pic>
      <p:sp>
        <p:nvSpPr>
          <p:cNvPr id="202757" name="Text Box 5"/>
          <p:cNvSpPr txBox="1">
            <a:spLocks noChangeArrowheads="1"/>
          </p:cNvSpPr>
          <p:nvPr/>
        </p:nvSpPr>
        <p:spPr bwMode="auto">
          <a:xfrm>
            <a:off x="2938108" y="1057300"/>
            <a:ext cx="153279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b="1" dirty="0">
                <a:solidFill>
                  <a:schemeClr val="accent2"/>
                </a:solidFill>
                <a:latin typeface="等线" panose="02010600030101010101" pitchFamily="2" charset="-122"/>
                <a:ea typeface="等线" panose="02010600030101010101" pitchFamily="2" charset="-122"/>
              </a:rPr>
              <a:t>API Interface</a:t>
            </a:r>
          </a:p>
        </p:txBody>
      </p:sp>
      <p:sp>
        <p:nvSpPr>
          <p:cNvPr id="202758" name="Text Box 6"/>
          <p:cNvSpPr txBox="1">
            <a:spLocks noChangeArrowheads="1"/>
          </p:cNvSpPr>
          <p:nvPr/>
        </p:nvSpPr>
        <p:spPr bwMode="auto">
          <a:xfrm>
            <a:off x="4859557" y="1057300"/>
            <a:ext cx="1537600"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b="1" dirty="0">
                <a:solidFill>
                  <a:srgbClr val="0096FF"/>
                </a:solidFill>
                <a:latin typeface="等线" panose="02010600030101010101" pitchFamily="2" charset="-122"/>
                <a:ea typeface="等线" panose="02010600030101010101" pitchFamily="2" charset="-122"/>
              </a:rPr>
              <a:t>ABI Interface</a:t>
            </a:r>
          </a:p>
        </p:txBody>
      </p:sp>
      <p:sp>
        <p:nvSpPr>
          <p:cNvPr id="202759" name="Line 7"/>
          <p:cNvSpPr>
            <a:spLocks noChangeShapeType="1"/>
          </p:cNvSpPr>
          <p:nvPr/>
        </p:nvSpPr>
        <p:spPr bwMode="auto">
          <a:xfrm flipH="1">
            <a:off x="2706216" y="1383308"/>
            <a:ext cx="1968500" cy="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sz="1500">
              <a:latin typeface="等线" panose="02010600030101010101" pitchFamily="2" charset="-122"/>
              <a:ea typeface="等线" panose="02010600030101010101" pitchFamily="2" charset="-122"/>
            </a:endParaRPr>
          </a:p>
        </p:txBody>
      </p:sp>
      <p:sp>
        <p:nvSpPr>
          <p:cNvPr id="202760" name="Line 8"/>
          <p:cNvSpPr>
            <a:spLocks noChangeShapeType="1"/>
          </p:cNvSpPr>
          <p:nvPr/>
        </p:nvSpPr>
        <p:spPr bwMode="auto">
          <a:xfrm>
            <a:off x="4674716" y="1383308"/>
            <a:ext cx="1841500" cy="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sz="1500">
              <a:latin typeface="等线" panose="02010600030101010101" pitchFamily="2" charset="-122"/>
              <a:ea typeface="等线" panose="02010600030101010101" pitchFamily="2" charset="-122"/>
            </a:endParaRPr>
          </a:p>
        </p:txBody>
      </p:sp>
      <p:sp>
        <p:nvSpPr>
          <p:cNvPr id="202761" name="Line 9"/>
          <p:cNvSpPr>
            <a:spLocks noChangeShapeType="1"/>
          </p:cNvSpPr>
          <p:nvPr/>
        </p:nvSpPr>
        <p:spPr bwMode="auto">
          <a:xfrm>
            <a:off x="4674716" y="1256308"/>
            <a:ext cx="0" cy="25400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sz="1500">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3670850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p:txBody>
          <a:bodyPr/>
          <a:lstStyle/>
          <a:p>
            <a:r>
              <a:rPr lang="en-US" altLang="zh-CN">
                <a:ea typeface="宋体" panose="02010600030101010101" pitchFamily="2" charset="-122"/>
              </a:rPr>
              <a:t>System VMMs</a:t>
            </a:r>
          </a:p>
        </p:txBody>
      </p:sp>
      <p:sp>
        <p:nvSpPr>
          <p:cNvPr id="217091" name="Rectangle 3"/>
          <p:cNvSpPr>
            <a:spLocks noGrp="1" noChangeArrowheads="1"/>
          </p:cNvSpPr>
          <p:nvPr>
            <p:ph type="body" idx="1"/>
          </p:nvPr>
        </p:nvSpPr>
        <p:spPr>
          <a:xfrm>
            <a:off x="179512" y="3174999"/>
            <a:ext cx="5544616" cy="2339427"/>
          </a:xfrm>
        </p:spPr>
        <p:txBody>
          <a:bodyPr>
            <a:noAutofit/>
          </a:bodyPr>
          <a:lstStyle/>
          <a:p>
            <a:pPr>
              <a:lnSpc>
                <a:spcPct val="100000"/>
              </a:lnSpc>
            </a:pPr>
            <a:r>
              <a:rPr lang="en-US" altLang="zh-CN" sz="2000" b="1" dirty="0">
                <a:solidFill>
                  <a:schemeClr val="accent2"/>
                </a:solidFill>
                <a:ea typeface="宋体" panose="02010600030101010101" pitchFamily="2" charset="-122"/>
              </a:rPr>
              <a:t>Type 1</a:t>
            </a:r>
            <a:r>
              <a:rPr lang="en-US" altLang="zh-CN" sz="2000" dirty="0">
                <a:ea typeface="宋体" panose="02010600030101010101" pitchFamily="2" charset="-122"/>
              </a:rPr>
              <a:t>: runs directly on hardware</a:t>
            </a:r>
          </a:p>
          <a:p>
            <a:pPr lvl="1">
              <a:lnSpc>
                <a:spcPct val="100000"/>
              </a:lnSpc>
            </a:pPr>
            <a:r>
              <a:rPr lang="en-US" altLang="zh-CN" sz="1800" dirty="0"/>
              <a:t>High performance</a:t>
            </a:r>
          </a:p>
          <a:p>
            <a:pPr lvl="1">
              <a:lnSpc>
                <a:spcPct val="100000"/>
              </a:lnSpc>
            </a:pPr>
            <a:r>
              <a:rPr lang="en-US" altLang="zh-CN" sz="1800" dirty="0"/>
              <a:t>e.g., Xen, VMware ESX Server</a:t>
            </a:r>
            <a:endParaRPr lang="en-US" altLang="zh-CN" sz="2000" dirty="0">
              <a:ea typeface="宋体" panose="02010600030101010101" pitchFamily="2" charset="-122"/>
            </a:endParaRPr>
          </a:p>
          <a:p>
            <a:pPr>
              <a:lnSpc>
                <a:spcPct val="100000"/>
              </a:lnSpc>
            </a:pPr>
            <a:r>
              <a:rPr lang="en-US" altLang="zh-CN" sz="2000" b="1" dirty="0">
                <a:solidFill>
                  <a:schemeClr val="accent2"/>
                </a:solidFill>
                <a:ea typeface="宋体" panose="02010600030101010101" pitchFamily="2" charset="-122"/>
              </a:rPr>
              <a:t>Type 2</a:t>
            </a:r>
            <a:r>
              <a:rPr lang="en-US" altLang="zh-CN" sz="2000" dirty="0">
                <a:ea typeface="宋体" panose="02010600030101010101" pitchFamily="2" charset="-122"/>
              </a:rPr>
              <a:t>: runs on Host OS</a:t>
            </a:r>
          </a:p>
          <a:p>
            <a:pPr lvl="1">
              <a:lnSpc>
                <a:spcPct val="100000"/>
              </a:lnSpc>
            </a:pPr>
            <a:r>
              <a:rPr lang="en-US" altLang="zh-CN" sz="1800" dirty="0">
                <a:ea typeface="宋体" panose="02010600030101010101" pitchFamily="2" charset="-122"/>
              </a:rPr>
              <a:t>Ease of construction/installation</a:t>
            </a:r>
          </a:p>
          <a:p>
            <a:pPr lvl="1">
              <a:lnSpc>
                <a:spcPct val="100000"/>
              </a:lnSpc>
            </a:pPr>
            <a:r>
              <a:rPr lang="en-US" altLang="zh-CN" sz="1800" dirty="0">
                <a:ea typeface="宋体" panose="02010600030101010101" pitchFamily="2" charset="-122"/>
              </a:rPr>
              <a:t>e.g., VMware Workstation</a:t>
            </a:r>
          </a:p>
        </p:txBody>
      </p:sp>
      <p:pic>
        <p:nvPicPr>
          <p:cNvPr id="217093"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83278" y="578115"/>
            <a:ext cx="4022444" cy="2279385"/>
          </a:xfrm>
          <a:prstGeom prst="rect">
            <a:avLst/>
          </a:prstGeom>
          <a:noFill/>
          <a:extLst>
            <a:ext uri="{909E8E84-426E-40dd-AFC4-6F175D3DCCD1}">
              <a14:hiddenFill xmlns="" xmlns:a14="http://schemas.microsoft.com/office/drawing/2010/main">
                <a:solidFill>
                  <a:srgbClr val="FFFFFF"/>
                </a:solidFill>
              </a14:hiddenFill>
            </a:ext>
          </a:extLst>
        </p:spPr>
      </p:pic>
      <p:sp>
        <p:nvSpPr>
          <p:cNvPr id="217094" name="Rectangle 6"/>
          <p:cNvSpPr>
            <a:spLocks noChangeArrowheads="1"/>
          </p:cNvSpPr>
          <p:nvPr/>
        </p:nvSpPr>
        <p:spPr bwMode="auto">
          <a:xfrm>
            <a:off x="7074991" y="2395089"/>
            <a:ext cx="507678" cy="349903"/>
          </a:xfrm>
          <a:prstGeom prst="rect">
            <a:avLst/>
          </a:prstGeom>
          <a:noFill/>
          <a:ln w="28575">
            <a:solidFill>
              <a:srgbClr val="3399FF"/>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500"/>
          </a:p>
        </p:txBody>
      </p:sp>
      <p:sp>
        <p:nvSpPr>
          <p:cNvPr id="217098" name="Rectangle 10"/>
          <p:cNvSpPr>
            <a:spLocks noChangeArrowheads="1"/>
          </p:cNvSpPr>
          <p:nvPr/>
        </p:nvSpPr>
        <p:spPr bwMode="auto">
          <a:xfrm>
            <a:off x="6948264" y="2077590"/>
            <a:ext cx="720080" cy="275854"/>
          </a:xfrm>
          <a:prstGeom prst="rect">
            <a:avLst/>
          </a:prstGeom>
          <a:noFill/>
          <a:ln w="19050">
            <a:solidFill>
              <a:srgbClr val="FF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500"/>
          </a:p>
        </p:txBody>
      </p:sp>
      <p:pic>
        <p:nvPicPr>
          <p:cNvPr id="217099"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696" y="1104850"/>
            <a:ext cx="3963992" cy="1600300"/>
          </a:xfrm>
          <a:prstGeom prst="rect">
            <a:avLst/>
          </a:prstGeom>
          <a:noFill/>
          <a:extLst>
            <a:ext uri="{909E8E84-426E-40dd-AFC4-6F175D3DCCD1}">
              <a14:hiddenFill xmlns="" xmlns:a14="http://schemas.microsoft.com/office/drawing/2010/main">
                <a:solidFill>
                  <a:srgbClr val="FFFFFF"/>
                </a:solidFill>
              </a14:hiddenFill>
            </a:ext>
          </a:extLst>
        </p:spPr>
      </p:pic>
      <p:pic>
        <p:nvPicPr>
          <p:cNvPr id="217100"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83278" y="3238500"/>
            <a:ext cx="4061102" cy="2003535"/>
          </a:xfrm>
          <a:prstGeom prst="rect">
            <a:avLst/>
          </a:prstGeom>
          <a:noFill/>
          <a:extLst>
            <a:ext uri="{909E8E84-426E-40dd-AFC4-6F175D3DCCD1}">
              <a14:hiddenFill xmlns="" xmlns:a14="http://schemas.microsoft.com/office/drawing/2010/main">
                <a:solidFill>
                  <a:srgbClr val="FFFFFF"/>
                </a:solidFill>
              </a14:hiddenFill>
            </a:ext>
          </a:extLst>
        </p:spPr>
      </p:pic>
      <p:sp>
        <p:nvSpPr>
          <p:cNvPr id="217101" name="Line 13"/>
          <p:cNvSpPr>
            <a:spLocks noChangeShapeType="1"/>
          </p:cNvSpPr>
          <p:nvPr/>
        </p:nvSpPr>
        <p:spPr bwMode="auto">
          <a:xfrm flipH="1" flipV="1">
            <a:off x="4445000" y="1192808"/>
            <a:ext cx="2503264" cy="884324"/>
          </a:xfrm>
          <a:prstGeom prst="line">
            <a:avLst/>
          </a:prstGeom>
          <a:noFill/>
          <a:ln w="952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sz="1500"/>
          </a:p>
        </p:txBody>
      </p:sp>
      <p:sp>
        <p:nvSpPr>
          <p:cNvPr id="217102" name="Line 14"/>
          <p:cNvSpPr>
            <a:spLocks noChangeShapeType="1"/>
          </p:cNvSpPr>
          <p:nvPr/>
        </p:nvSpPr>
        <p:spPr bwMode="auto">
          <a:xfrm flipH="1">
            <a:off x="4445000" y="2353444"/>
            <a:ext cx="2503264" cy="263747"/>
          </a:xfrm>
          <a:prstGeom prst="line">
            <a:avLst/>
          </a:prstGeom>
          <a:noFill/>
          <a:ln w="9525">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sz="1500"/>
          </a:p>
        </p:txBody>
      </p:sp>
      <p:sp>
        <p:nvSpPr>
          <p:cNvPr id="217103" name="Text Box 15"/>
          <p:cNvSpPr txBox="1">
            <a:spLocks noChangeArrowheads="1"/>
          </p:cNvSpPr>
          <p:nvPr/>
        </p:nvSpPr>
        <p:spPr bwMode="auto">
          <a:xfrm>
            <a:off x="2133203" y="2668140"/>
            <a:ext cx="731290" cy="2719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167" dirty="0">
                <a:latin typeface="Arial Black" panose="020B0A04020102020204" pitchFamily="34" charset="0"/>
              </a:rPr>
              <a:t>Type 1</a:t>
            </a:r>
          </a:p>
        </p:txBody>
      </p:sp>
      <p:sp>
        <p:nvSpPr>
          <p:cNvPr id="217104" name="Text Box 16"/>
          <p:cNvSpPr txBox="1">
            <a:spLocks noChangeArrowheads="1"/>
          </p:cNvSpPr>
          <p:nvPr/>
        </p:nvSpPr>
        <p:spPr bwMode="auto">
          <a:xfrm>
            <a:off x="6507710" y="5242493"/>
            <a:ext cx="731290" cy="2719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167" dirty="0">
                <a:latin typeface="Arial Black" panose="020B0A04020102020204" pitchFamily="34" charset="0"/>
              </a:rPr>
              <a:t>Type 2</a:t>
            </a:r>
          </a:p>
        </p:txBody>
      </p:sp>
      <p:sp>
        <p:nvSpPr>
          <p:cNvPr id="217096" name="Line 8"/>
          <p:cNvSpPr>
            <a:spLocks noChangeShapeType="1"/>
          </p:cNvSpPr>
          <p:nvPr/>
        </p:nvSpPr>
        <p:spPr bwMode="auto">
          <a:xfrm flipH="1">
            <a:off x="4897686" y="2744992"/>
            <a:ext cx="2177303" cy="561300"/>
          </a:xfrm>
          <a:prstGeom prst="line">
            <a:avLst/>
          </a:prstGeom>
          <a:noFill/>
          <a:ln w="9525">
            <a:solidFill>
              <a:srgbClr val="3399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sz="1500"/>
          </a:p>
        </p:txBody>
      </p:sp>
      <p:sp>
        <p:nvSpPr>
          <p:cNvPr id="217097" name="Line 9"/>
          <p:cNvSpPr>
            <a:spLocks noChangeShapeType="1"/>
          </p:cNvSpPr>
          <p:nvPr/>
        </p:nvSpPr>
        <p:spPr bwMode="auto">
          <a:xfrm>
            <a:off x="7582668" y="2744992"/>
            <a:ext cx="1137610" cy="561300"/>
          </a:xfrm>
          <a:prstGeom prst="line">
            <a:avLst/>
          </a:prstGeom>
          <a:noFill/>
          <a:ln w="9525">
            <a:solidFill>
              <a:srgbClr val="3399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sz="1500"/>
          </a:p>
        </p:txBody>
      </p:sp>
    </p:spTree>
    <p:extLst>
      <p:ext uri="{BB962C8B-B14F-4D97-AF65-F5344CB8AC3E}">
        <p14:creationId xmlns:p14="http://schemas.microsoft.com/office/powerpoint/2010/main" val="3646520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VMM</a:t>
            </a:r>
            <a:r>
              <a:rPr kumimoji="1" lang="zh-CN" altLang="en-US" dirty="0"/>
              <a:t> </a:t>
            </a:r>
            <a:r>
              <a:rPr kumimoji="1" lang="en-US" altLang="zh-CN" dirty="0"/>
              <a:t>(Virtual</a:t>
            </a:r>
            <a:r>
              <a:rPr kumimoji="1" lang="zh-CN" altLang="en-US" dirty="0"/>
              <a:t> </a:t>
            </a:r>
            <a:r>
              <a:rPr kumimoji="1" lang="en-US" altLang="zh-CN" dirty="0"/>
              <a:t>Machine</a:t>
            </a:r>
            <a:r>
              <a:rPr kumimoji="1" lang="zh-CN" altLang="en-US" dirty="0"/>
              <a:t> </a:t>
            </a:r>
            <a:r>
              <a:rPr kumimoji="1" lang="en-US" altLang="zh-CN" dirty="0"/>
              <a:t>Monitor)</a:t>
            </a:r>
            <a:endParaRPr kumimoji="1" lang="zh-CN" altLang="en-US" dirty="0"/>
          </a:p>
        </p:txBody>
      </p:sp>
      <p:sp>
        <p:nvSpPr>
          <p:cNvPr id="3" name="内容占位符 2"/>
          <p:cNvSpPr>
            <a:spLocks noGrp="1"/>
          </p:cNvSpPr>
          <p:nvPr>
            <p:ph idx="1"/>
          </p:nvPr>
        </p:nvSpPr>
        <p:spPr/>
        <p:txBody>
          <a:bodyPr/>
          <a:lstStyle/>
          <a:p>
            <a:r>
              <a:rPr kumimoji="1" lang="en-US" altLang="zh-CN" dirty="0"/>
              <a:t>Why</a:t>
            </a:r>
            <a:r>
              <a:rPr kumimoji="1" lang="zh-CN" altLang="en-US" dirty="0"/>
              <a:t> </a:t>
            </a:r>
            <a:r>
              <a:rPr kumimoji="1" lang="en-US" altLang="zh-CN" dirty="0"/>
              <a:t>do</a:t>
            </a:r>
            <a:r>
              <a:rPr kumimoji="1" lang="zh-CN" altLang="en-US" dirty="0"/>
              <a:t> </a:t>
            </a:r>
            <a:r>
              <a:rPr kumimoji="1" lang="en-US" altLang="zh-CN" dirty="0"/>
              <a:t>we</a:t>
            </a:r>
            <a:r>
              <a:rPr kumimoji="1" lang="zh-CN" altLang="en-US" dirty="0"/>
              <a:t> </a:t>
            </a:r>
            <a:r>
              <a:rPr kumimoji="1" lang="en-US" altLang="zh-CN" dirty="0"/>
              <a:t>need</a:t>
            </a:r>
            <a:r>
              <a:rPr kumimoji="1" lang="zh-CN" altLang="en-US" dirty="0"/>
              <a:t> </a:t>
            </a:r>
            <a:r>
              <a:rPr kumimoji="1" lang="en-US" altLang="zh-CN" dirty="0"/>
              <a:t>a</a:t>
            </a:r>
            <a:r>
              <a:rPr kumimoji="1" lang="zh-CN" altLang="en-US" dirty="0"/>
              <a:t> </a:t>
            </a:r>
            <a:r>
              <a:rPr kumimoji="1" lang="en-US" altLang="zh-CN" dirty="0"/>
              <a:t>VMM?</a:t>
            </a:r>
            <a:endParaRPr kumimoji="1" lang="zh-CN" altLang="en-US" dirty="0"/>
          </a:p>
          <a:p>
            <a:pPr lvl="1"/>
            <a:r>
              <a:rPr kumimoji="1" lang="en-US" altLang="zh-CN" sz="2000" dirty="0"/>
              <a:t>For</a:t>
            </a:r>
            <a:r>
              <a:rPr kumimoji="1" lang="zh-CN" altLang="en-US" sz="2000" dirty="0"/>
              <a:t> </a:t>
            </a:r>
            <a:r>
              <a:rPr kumimoji="1" lang="en-US" altLang="zh-CN" sz="2000" dirty="0"/>
              <a:t>managing</a:t>
            </a:r>
            <a:r>
              <a:rPr kumimoji="1" lang="zh-CN" altLang="en-US" sz="2000" dirty="0"/>
              <a:t> </a:t>
            </a:r>
            <a:r>
              <a:rPr kumimoji="1" lang="en-US" altLang="zh-CN" sz="2000" dirty="0"/>
              <a:t>VMs</a:t>
            </a:r>
            <a:r>
              <a:rPr kumimoji="1" lang="zh-CN" altLang="en-US" sz="2000" dirty="0"/>
              <a:t> </a:t>
            </a:r>
            <a:r>
              <a:rPr kumimoji="1" lang="en-US" altLang="zh-CN" sz="2000" dirty="0"/>
              <a:t>which</a:t>
            </a:r>
            <a:r>
              <a:rPr kumimoji="1" lang="zh-CN" altLang="en-US" sz="2000" dirty="0"/>
              <a:t> </a:t>
            </a:r>
            <a:r>
              <a:rPr kumimoji="1" lang="en-US" altLang="zh-CN" sz="2000" dirty="0"/>
              <a:t>running</a:t>
            </a:r>
            <a:r>
              <a:rPr kumimoji="1" lang="zh-CN" altLang="en-US" sz="2000" dirty="0"/>
              <a:t> </a:t>
            </a:r>
            <a:r>
              <a:rPr kumimoji="1" lang="en-US" altLang="zh-CN" sz="2000" dirty="0"/>
              <a:t>guest</a:t>
            </a:r>
            <a:r>
              <a:rPr kumimoji="1" lang="zh-CN" altLang="en-US" sz="2000" dirty="0"/>
              <a:t> </a:t>
            </a:r>
            <a:r>
              <a:rPr kumimoji="1" lang="en-US" altLang="zh-CN" sz="2000" dirty="0"/>
              <a:t>OS</a:t>
            </a:r>
            <a:endParaRPr kumimoji="1" lang="zh-CN" altLang="en-US" sz="2000" dirty="0"/>
          </a:p>
          <a:p>
            <a:pPr lvl="1"/>
            <a:r>
              <a:rPr kumimoji="1" lang="en-US" altLang="zh-CN" sz="2000" dirty="0"/>
              <a:t>VMM</a:t>
            </a:r>
            <a:r>
              <a:rPr kumimoji="1" lang="zh-CN" altLang="en-US" sz="2000" dirty="0"/>
              <a:t> </a:t>
            </a:r>
            <a:r>
              <a:rPr kumimoji="1" lang="en-US" altLang="zh-CN" sz="2000" dirty="0"/>
              <a:t>runs</a:t>
            </a:r>
            <a:r>
              <a:rPr kumimoji="1" lang="zh-CN" altLang="en-US" sz="2000" dirty="0"/>
              <a:t> </a:t>
            </a:r>
            <a:r>
              <a:rPr kumimoji="1" lang="en-US" altLang="zh-CN" sz="2000" dirty="0"/>
              <a:t>underlying</a:t>
            </a:r>
            <a:r>
              <a:rPr kumimoji="1" lang="zh-CN" altLang="en-US" sz="2000" dirty="0"/>
              <a:t> </a:t>
            </a:r>
            <a:r>
              <a:rPr kumimoji="1" lang="en-US" altLang="zh-CN" sz="2000" dirty="0"/>
              <a:t>VMs</a:t>
            </a:r>
            <a:r>
              <a:rPr kumimoji="1" lang="zh-CN" altLang="en-US" sz="2000" dirty="0"/>
              <a:t> </a:t>
            </a:r>
            <a:r>
              <a:rPr kumimoji="1" lang="en-US" altLang="zh-CN" sz="2000" dirty="0"/>
              <a:t>(higher</a:t>
            </a:r>
            <a:r>
              <a:rPr kumimoji="1" lang="zh-CN" altLang="en-US" sz="2000" dirty="0"/>
              <a:t> </a:t>
            </a:r>
            <a:r>
              <a:rPr kumimoji="1" lang="en-US" altLang="zh-CN" sz="2000" dirty="0"/>
              <a:t>privilege)</a:t>
            </a:r>
            <a:endParaRPr kumimoji="1" lang="zh-CN" altLang="en-US" sz="2000" dirty="0"/>
          </a:p>
          <a:p>
            <a:r>
              <a:rPr kumimoji="1" lang="en-US" altLang="zh-CN" dirty="0"/>
              <a:t>Virtualize</a:t>
            </a:r>
            <a:r>
              <a:rPr kumimoji="1" lang="zh-CN" altLang="en-US" dirty="0"/>
              <a:t> </a:t>
            </a:r>
            <a:r>
              <a:rPr kumimoji="1" lang="en-US" altLang="zh-CN" dirty="0"/>
              <a:t>hardware</a:t>
            </a:r>
            <a:endParaRPr kumimoji="1" lang="zh-CN" altLang="en-US" dirty="0"/>
          </a:p>
          <a:p>
            <a:pPr lvl="1"/>
            <a:r>
              <a:rPr kumimoji="1" lang="en-US" altLang="zh-CN" sz="2000" dirty="0"/>
              <a:t>CPU</a:t>
            </a:r>
            <a:endParaRPr kumimoji="1" lang="zh-CN" altLang="en-US" sz="2000" dirty="0"/>
          </a:p>
          <a:p>
            <a:pPr lvl="1"/>
            <a:r>
              <a:rPr kumimoji="1" lang="en-US" altLang="zh-CN" sz="2000" dirty="0"/>
              <a:t>Memory</a:t>
            </a:r>
            <a:endParaRPr kumimoji="1" lang="zh-CN" altLang="en-US" sz="2000" dirty="0"/>
          </a:p>
          <a:p>
            <a:pPr lvl="1"/>
            <a:r>
              <a:rPr kumimoji="1" lang="en-US" altLang="zh-CN" sz="2000" dirty="0"/>
              <a:t>Device</a:t>
            </a:r>
            <a:endParaRPr kumimoji="1" lang="zh-CN" altLang="en-US" sz="2000" dirty="0"/>
          </a:p>
        </p:txBody>
      </p:sp>
      <p:sp>
        <p:nvSpPr>
          <p:cNvPr id="4" name="Rectangle 22"/>
          <p:cNvSpPr/>
          <p:nvPr/>
        </p:nvSpPr>
        <p:spPr>
          <a:xfrm>
            <a:off x="4067944" y="4030515"/>
            <a:ext cx="2676427" cy="322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bg1"/>
                </a:solidFill>
                <a:cs typeface="Arial Narrow"/>
              </a:rPr>
              <a:t>VMM</a:t>
            </a:r>
            <a:endParaRPr lang="en-US" sz="1600" dirty="0">
              <a:solidFill>
                <a:schemeClr val="bg1"/>
              </a:solidFill>
              <a:cs typeface="Arial Narrow"/>
            </a:endParaRPr>
          </a:p>
        </p:txBody>
      </p:sp>
      <p:sp>
        <p:nvSpPr>
          <p:cNvPr id="5" name="Rectangle 23"/>
          <p:cNvSpPr/>
          <p:nvPr/>
        </p:nvSpPr>
        <p:spPr>
          <a:xfrm>
            <a:off x="4999707" y="3435080"/>
            <a:ext cx="83553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VM-2</a:t>
            </a:r>
          </a:p>
        </p:txBody>
      </p:sp>
      <p:sp>
        <p:nvSpPr>
          <p:cNvPr id="6" name="Rectangle 24"/>
          <p:cNvSpPr/>
          <p:nvPr/>
        </p:nvSpPr>
        <p:spPr>
          <a:xfrm>
            <a:off x="4994245" y="4631520"/>
            <a:ext cx="835531" cy="38546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Mem</a:t>
            </a:r>
            <a:endParaRPr lang="en-US" sz="1600" dirty="0">
              <a:solidFill>
                <a:schemeClr val="accent2"/>
              </a:solidFill>
              <a:cs typeface="Arial Narrow"/>
            </a:endParaRPr>
          </a:p>
        </p:txBody>
      </p:sp>
      <p:sp>
        <p:nvSpPr>
          <p:cNvPr id="7" name="Rectangle 26"/>
          <p:cNvSpPr/>
          <p:nvPr/>
        </p:nvSpPr>
        <p:spPr>
          <a:xfrm>
            <a:off x="5908895" y="4631521"/>
            <a:ext cx="835531" cy="38546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Device</a:t>
            </a:r>
            <a:endParaRPr lang="en-US" sz="1600" dirty="0">
              <a:solidFill>
                <a:schemeClr val="accent2"/>
              </a:solidFill>
              <a:cs typeface="Arial Narrow"/>
            </a:endParaRPr>
          </a:p>
        </p:txBody>
      </p:sp>
      <p:sp>
        <p:nvSpPr>
          <p:cNvPr id="8" name="Rectangle 27"/>
          <p:cNvSpPr/>
          <p:nvPr/>
        </p:nvSpPr>
        <p:spPr>
          <a:xfrm>
            <a:off x="4072875" y="3435080"/>
            <a:ext cx="83553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VM-1</a:t>
            </a:r>
            <a:endParaRPr lang="en-US" sz="1600" dirty="0">
              <a:solidFill>
                <a:schemeClr val="accent2"/>
              </a:solidFill>
              <a:cs typeface="Arial Narrow"/>
            </a:endParaRPr>
          </a:p>
        </p:txBody>
      </p:sp>
      <p:sp>
        <p:nvSpPr>
          <p:cNvPr id="9" name="Rectangle 37"/>
          <p:cNvSpPr/>
          <p:nvPr/>
        </p:nvSpPr>
        <p:spPr>
          <a:xfrm>
            <a:off x="5908840" y="3435080"/>
            <a:ext cx="83553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VM-3</a:t>
            </a:r>
          </a:p>
        </p:txBody>
      </p:sp>
      <p:cxnSp>
        <p:nvCxnSpPr>
          <p:cNvPr id="10" name="Straight Connector 13"/>
          <p:cNvCxnSpPr/>
          <p:nvPr/>
        </p:nvCxnSpPr>
        <p:spPr>
          <a:xfrm>
            <a:off x="3897208" y="4487715"/>
            <a:ext cx="3017897" cy="0"/>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1" name="Rectangle 54"/>
          <p:cNvSpPr/>
          <p:nvPr/>
        </p:nvSpPr>
        <p:spPr>
          <a:xfrm>
            <a:off x="4067945" y="4631521"/>
            <a:ext cx="835531" cy="38546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CPU</a:t>
            </a:r>
            <a:endParaRPr lang="en-US" sz="1600" dirty="0">
              <a:solidFill>
                <a:schemeClr val="accent2"/>
              </a:solidFill>
              <a:cs typeface="Arial Narrow"/>
            </a:endParaRPr>
          </a:p>
        </p:txBody>
      </p:sp>
      <p:sp>
        <p:nvSpPr>
          <p:cNvPr id="12" name="Rectangle 37"/>
          <p:cNvSpPr/>
          <p:nvPr/>
        </p:nvSpPr>
        <p:spPr>
          <a:xfrm>
            <a:off x="7199415" y="3038944"/>
            <a:ext cx="730424" cy="318012"/>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App-1</a:t>
            </a:r>
          </a:p>
        </p:txBody>
      </p:sp>
      <p:sp>
        <p:nvSpPr>
          <p:cNvPr id="13" name="Rectangle 37"/>
          <p:cNvSpPr/>
          <p:nvPr/>
        </p:nvSpPr>
        <p:spPr>
          <a:xfrm>
            <a:off x="8002027" y="3038944"/>
            <a:ext cx="730424" cy="318012"/>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App-2</a:t>
            </a:r>
          </a:p>
        </p:txBody>
      </p:sp>
      <p:sp>
        <p:nvSpPr>
          <p:cNvPr id="14" name="Rectangle 37"/>
          <p:cNvSpPr/>
          <p:nvPr/>
        </p:nvSpPr>
        <p:spPr>
          <a:xfrm>
            <a:off x="7199413" y="3435080"/>
            <a:ext cx="1533037" cy="286253"/>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Guest</a:t>
            </a:r>
            <a:r>
              <a:rPr lang="zh-CN" altLang="en-US" sz="1600" dirty="0">
                <a:solidFill>
                  <a:schemeClr val="accent2"/>
                </a:solidFill>
                <a:cs typeface="Arial Narrow"/>
              </a:rPr>
              <a:t> </a:t>
            </a:r>
            <a:r>
              <a:rPr lang="en-US" altLang="zh-CN" sz="1600" dirty="0">
                <a:solidFill>
                  <a:schemeClr val="accent2"/>
                </a:solidFill>
                <a:cs typeface="Arial Narrow"/>
              </a:rPr>
              <a:t>OS</a:t>
            </a:r>
          </a:p>
        </p:txBody>
      </p:sp>
      <p:cxnSp>
        <p:nvCxnSpPr>
          <p:cNvPr id="16" name="直线连接符 15"/>
          <p:cNvCxnSpPr/>
          <p:nvPr/>
        </p:nvCxnSpPr>
        <p:spPr>
          <a:xfrm flipV="1">
            <a:off x="6744371" y="3038944"/>
            <a:ext cx="455042" cy="396136"/>
          </a:xfrm>
          <a:prstGeom prst="line">
            <a:avLst/>
          </a:prstGeom>
          <a:ln>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17" name="直线连接符 16"/>
          <p:cNvCxnSpPr/>
          <p:nvPr/>
        </p:nvCxnSpPr>
        <p:spPr>
          <a:xfrm flipV="1">
            <a:off x="6744369" y="3721333"/>
            <a:ext cx="455044" cy="175775"/>
          </a:xfrm>
          <a:prstGeom prst="line">
            <a:avLst/>
          </a:prstGeom>
          <a:ln>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34899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Different</a:t>
            </a:r>
            <a:r>
              <a:rPr kumimoji="1" lang="zh-CN" altLang="en-US" dirty="0"/>
              <a:t> </a:t>
            </a:r>
            <a:r>
              <a:rPr kumimoji="1" lang="en-US" altLang="zh-CN" dirty="0"/>
              <a:t>Architectures</a:t>
            </a:r>
            <a:r>
              <a:rPr kumimoji="1" lang="zh-CN" altLang="en-US" dirty="0"/>
              <a:t> </a:t>
            </a:r>
            <a:r>
              <a:rPr kumimoji="1" lang="en-US" altLang="zh-CN" dirty="0"/>
              <a:t>of</a:t>
            </a:r>
            <a:r>
              <a:rPr kumimoji="1" lang="zh-CN" altLang="en-US" dirty="0"/>
              <a:t> </a:t>
            </a:r>
            <a:r>
              <a:rPr kumimoji="1" lang="en-US" altLang="zh-CN" dirty="0"/>
              <a:t>VMM</a:t>
            </a:r>
            <a:endParaRPr kumimoji="1" lang="zh-CN" altLang="en-US" dirty="0"/>
          </a:p>
        </p:txBody>
      </p:sp>
      <p:sp>
        <p:nvSpPr>
          <p:cNvPr id="4" name="Rectangle 22"/>
          <p:cNvSpPr/>
          <p:nvPr/>
        </p:nvSpPr>
        <p:spPr>
          <a:xfrm>
            <a:off x="683763" y="3095165"/>
            <a:ext cx="1761833" cy="322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bg1"/>
                </a:solidFill>
                <a:cs typeface="Arial Narrow"/>
              </a:rPr>
              <a:t>VMM</a:t>
            </a:r>
            <a:endParaRPr lang="en-US" sz="1600" dirty="0">
              <a:solidFill>
                <a:schemeClr val="bg1"/>
              </a:solidFill>
              <a:cs typeface="Arial Narrow"/>
            </a:endParaRPr>
          </a:p>
        </p:txBody>
      </p:sp>
      <p:sp>
        <p:nvSpPr>
          <p:cNvPr id="5" name="Rectangle 23"/>
          <p:cNvSpPr/>
          <p:nvPr/>
        </p:nvSpPr>
        <p:spPr>
          <a:xfrm>
            <a:off x="1615526" y="2499730"/>
            <a:ext cx="83553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VM-2</a:t>
            </a:r>
          </a:p>
        </p:txBody>
      </p:sp>
      <p:sp>
        <p:nvSpPr>
          <p:cNvPr id="6" name="Rectangle 24"/>
          <p:cNvSpPr/>
          <p:nvPr/>
        </p:nvSpPr>
        <p:spPr>
          <a:xfrm>
            <a:off x="683764" y="3696170"/>
            <a:ext cx="1761832" cy="38546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a:solidFill>
                  <a:schemeClr val="accent2"/>
                </a:solidFill>
                <a:cs typeface="Arial Narrow"/>
              </a:rPr>
              <a:t>Hardware</a:t>
            </a:r>
            <a:endParaRPr lang="en-US" sz="1600" dirty="0">
              <a:solidFill>
                <a:schemeClr val="accent2"/>
              </a:solidFill>
              <a:cs typeface="Arial Narrow"/>
            </a:endParaRPr>
          </a:p>
        </p:txBody>
      </p:sp>
      <p:sp>
        <p:nvSpPr>
          <p:cNvPr id="8" name="Rectangle 27"/>
          <p:cNvSpPr/>
          <p:nvPr/>
        </p:nvSpPr>
        <p:spPr>
          <a:xfrm>
            <a:off x="688694" y="2499730"/>
            <a:ext cx="83553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VM-1</a:t>
            </a:r>
            <a:endParaRPr lang="en-US" sz="1600" dirty="0">
              <a:solidFill>
                <a:schemeClr val="accent2"/>
              </a:solidFill>
              <a:cs typeface="Arial Narrow"/>
            </a:endParaRPr>
          </a:p>
        </p:txBody>
      </p:sp>
      <p:cxnSp>
        <p:nvCxnSpPr>
          <p:cNvPr id="10" name="Straight Connector 13"/>
          <p:cNvCxnSpPr/>
          <p:nvPr/>
        </p:nvCxnSpPr>
        <p:spPr>
          <a:xfrm>
            <a:off x="574402" y="3552365"/>
            <a:ext cx="1981280" cy="0"/>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9" name="Rectangle 22"/>
          <p:cNvSpPr/>
          <p:nvPr/>
        </p:nvSpPr>
        <p:spPr>
          <a:xfrm>
            <a:off x="3502419" y="3095165"/>
            <a:ext cx="1761833" cy="322200"/>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zh-CN" altLang="en-US" sz="1600" dirty="0">
                <a:solidFill>
                  <a:schemeClr val="accent2"/>
                </a:solidFill>
                <a:cs typeface="Arial Narrow"/>
              </a:rPr>
              <a:t>  </a:t>
            </a:r>
            <a:r>
              <a:rPr lang="en-US" altLang="zh-CN" sz="1600" dirty="0">
                <a:solidFill>
                  <a:schemeClr val="accent2"/>
                </a:solidFill>
                <a:cs typeface="Arial Narrow"/>
              </a:rPr>
              <a:t>Host</a:t>
            </a:r>
            <a:r>
              <a:rPr lang="zh-CN" altLang="en-US" sz="1600" dirty="0">
                <a:solidFill>
                  <a:schemeClr val="accent2"/>
                </a:solidFill>
                <a:cs typeface="Arial Narrow"/>
              </a:rPr>
              <a:t> </a:t>
            </a:r>
            <a:r>
              <a:rPr lang="en-US" altLang="zh-CN" sz="1600" dirty="0">
                <a:solidFill>
                  <a:schemeClr val="accent2"/>
                </a:solidFill>
                <a:cs typeface="Arial Narrow"/>
              </a:rPr>
              <a:t>OS</a:t>
            </a:r>
            <a:endParaRPr lang="en-US" sz="1600" dirty="0">
              <a:solidFill>
                <a:schemeClr val="accent2"/>
              </a:solidFill>
              <a:cs typeface="Arial Narrow"/>
            </a:endParaRPr>
          </a:p>
        </p:txBody>
      </p:sp>
      <p:sp>
        <p:nvSpPr>
          <p:cNvPr id="30" name="Rectangle 23"/>
          <p:cNvSpPr/>
          <p:nvPr/>
        </p:nvSpPr>
        <p:spPr>
          <a:xfrm>
            <a:off x="4434182" y="2499730"/>
            <a:ext cx="83553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VM-2</a:t>
            </a:r>
          </a:p>
        </p:txBody>
      </p:sp>
      <p:sp>
        <p:nvSpPr>
          <p:cNvPr id="31" name="Rectangle 24"/>
          <p:cNvSpPr/>
          <p:nvPr/>
        </p:nvSpPr>
        <p:spPr>
          <a:xfrm>
            <a:off x="3502420" y="3696170"/>
            <a:ext cx="1761832" cy="38546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a:solidFill>
                  <a:schemeClr val="accent2"/>
                </a:solidFill>
                <a:cs typeface="Arial Narrow"/>
              </a:rPr>
              <a:t>Hardware</a:t>
            </a:r>
            <a:endParaRPr lang="en-US" sz="1600" dirty="0">
              <a:solidFill>
                <a:schemeClr val="accent2"/>
              </a:solidFill>
              <a:cs typeface="Arial Narrow"/>
            </a:endParaRPr>
          </a:p>
        </p:txBody>
      </p:sp>
      <p:sp>
        <p:nvSpPr>
          <p:cNvPr id="32" name="Rectangle 27"/>
          <p:cNvSpPr/>
          <p:nvPr/>
        </p:nvSpPr>
        <p:spPr>
          <a:xfrm>
            <a:off x="3507350" y="2499730"/>
            <a:ext cx="83553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VM-1</a:t>
            </a:r>
            <a:endParaRPr lang="en-US" sz="1600" dirty="0">
              <a:solidFill>
                <a:schemeClr val="accent2"/>
              </a:solidFill>
              <a:cs typeface="Arial Narrow"/>
            </a:endParaRPr>
          </a:p>
        </p:txBody>
      </p:sp>
      <p:cxnSp>
        <p:nvCxnSpPr>
          <p:cNvPr id="33" name="Straight Connector 13"/>
          <p:cNvCxnSpPr/>
          <p:nvPr/>
        </p:nvCxnSpPr>
        <p:spPr>
          <a:xfrm>
            <a:off x="3393058" y="3552365"/>
            <a:ext cx="1981280" cy="0"/>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34" name="Rectangle 22"/>
          <p:cNvSpPr/>
          <p:nvPr/>
        </p:nvSpPr>
        <p:spPr>
          <a:xfrm>
            <a:off x="6348084" y="3095165"/>
            <a:ext cx="2112348" cy="322200"/>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Host</a:t>
            </a:r>
            <a:r>
              <a:rPr lang="zh-CN" altLang="en-US" sz="1600" dirty="0">
                <a:solidFill>
                  <a:schemeClr val="accent2"/>
                </a:solidFill>
                <a:cs typeface="Arial Narrow"/>
              </a:rPr>
              <a:t> </a:t>
            </a:r>
            <a:r>
              <a:rPr lang="en-US" altLang="zh-CN" sz="1600" dirty="0">
                <a:solidFill>
                  <a:schemeClr val="accent2"/>
                </a:solidFill>
                <a:cs typeface="Arial Narrow"/>
              </a:rPr>
              <a:t>OS</a:t>
            </a:r>
            <a:endParaRPr lang="en-US" sz="1600" dirty="0">
              <a:solidFill>
                <a:schemeClr val="accent2"/>
              </a:solidFill>
              <a:cs typeface="Arial Narrow"/>
            </a:endParaRPr>
          </a:p>
        </p:txBody>
      </p:sp>
      <p:sp>
        <p:nvSpPr>
          <p:cNvPr id="35" name="Rectangle 23"/>
          <p:cNvSpPr/>
          <p:nvPr/>
        </p:nvSpPr>
        <p:spPr>
          <a:xfrm>
            <a:off x="7818615" y="2591108"/>
            <a:ext cx="641817" cy="370650"/>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tLang="zh-CN" sz="1600" dirty="0">
              <a:solidFill>
                <a:schemeClr val="accent2"/>
              </a:solidFill>
              <a:cs typeface="Arial Narrow"/>
            </a:endParaRPr>
          </a:p>
        </p:txBody>
      </p:sp>
      <p:sp>
        <p:nvSpPr>
          <p:cNvPr id="36" name="Rectangle 24"/>
          <p:cNvSpPr/>
          <p:nvPr/>
        </p:nvSpPr>
        <p:spPr>
          <a:xfrm>
            <a:off x="6348084" y="3696170"/>
            <a:ext cx="2112347" cy="38546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a:solidFill>
                  <a:schemeClr val="accent2"/>
                </a:solidFill>
                <a:cs typeface="Arial Narrow"/>
              </a:rPr>
              <a:t>Hardware</a:t>
            </a:r>
            <a:endParaRPr lang="en-US" sz="1600" dirty="0">
              <a:solidFill>
                <a:schemeClr val="accent2"/>
              </a:solidFill>
              <a:cs typeface="Arial Narrow"/>
            </a:endParaRPr>
          </a:p>
        </p:txBody>
      </p:sp>
      <p:sp>
        <p:nvSpPr>
          <p:cNvPr id="37" name="Rectangle 27"/>
          <p:cNvSpPr/>
          <p:nvPr/>
        </p:nvSpPr>
        <p:spPr>
          <a:xfrm>
            <a:off x="6353015" y="2591108"/>
            <a:ext cx="656241" cy="37064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bg1"/>
                </a:solidFill>
                <a:cs typeface="Arial Narrow"/>
              </a:rPr>
              <a:t>VMM</a:t>
            </a:r>
            <a:endParaRPr lang="en-US" sz="1600" dirty="0">
              <a:solidFill>
                <a:schemeClr val="bg1"/>
              </a:solidFill>
              <a:cs typeface="Arial Narrow"/>
            </a:endParaRPr>
          </a:p>
        </p:txBody>
      </p:sp>
      <p:cxnSp>
        <p:nvCxnSpPr>
          <p:cNvPr id="38" name="Straight Connector 13"/>
          <p:cNvCxnSpPr/>
          <p:nvPr/>
        </p:nvCxnSpPr>
        <p:spPr>
          <a:xfrm>
            <a:off x="6238723" y="3552365"/>
            <a:ext cx="2293717" cy="0"/>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39" name="Rectangle 27"/>
          <p:cNvSpPr/>
          <p:nvPr/>
        </p:nvSpPr>
        <p:spPr>
          <a:xfrm>
            <a:off x="694107" y="2015045"/>
            <a:ext cx="370384"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40" name="Rectangle 27"/>
          <p:cNvSpPr/>
          <p:nvPr/>
        </p:nvSpPr>
        <p:spPr>
          <a:xfrm>
            <a:off x="1161213" y="2015045"/>
            <a:ext cx="370384"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41" name="Rectangle 27"/>
          <p:cNvSpPr/>
          <p:nvPr/>
        </p:nvSpPr>
        <p:spPr>
          <a:xfrm>
            <a:off x="1625869" y="2015045"/>
            <a:ext cx="370384"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42" name="Rectangle 27"/>
          <p:cNvSpPr/>
          <p:nvPr/>
        </p:nvSpPr>
        <p:spPr>
          <a:xfrm>
            <a:off x="2092975" y="2015045"/>
            <a:ext cx="370384"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47" name="Rectangle 27"/>
          <p:cNvSpPr/>
          <p:nvPr/>
        </p:nvSpPr>
        <p:spPr>
          <a:xfrm>
            <a:off x="3502419" y="2015045"/>
            <a:ext cx="370384"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48" name="Rectangle 27"/>
          <p:cNvSpPr/>
          <p:nvPr/>
        </p:nvSpPr>
        <p:spPr>
          <a:xfrm>
            <a:off x="3969525" y="2015045"/>
            <a:ext cx="370384"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49" name="Rectangle 27"/>
          <p:cNvSpPr/>
          <p:nvPr/>
        </p:nvSpPr>
        <p:spPr>
          <a:xfrm>
            <a:off x="4434181" y="2015045"/>
            <a:ext cx="370384"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50" name="Rectangle 27"/>
          <p:cNvSpPr/>
          <p:nvPr/>
        </p:nvSpPr>
        <p:spPr>
          <a:xfrm>
            <a:off x="4901287" y="2015045"/>
            <a:ext cx="370384"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51" name="Rectangle 27"/>
          <p:cNvSpPr/>
          <p:nvPr/>
        </p:nvSpPr>
        <p:spPr>
          <a:xfrm>
            <a:off x="6365945" y="2032887"/>
            <a:ext cx="64331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VM-1</a:t>
            </a:r>
            <a:endParaRPr lang="en-US" sz="1600" dirty="0">
              <a:solidFill>
                <a:schemeClr val="accent2"/>
              </a:solidFill>
              <a:cs typeface="Arial Narrow"/>
            </a:endParaRPr>
          </a:p>
        </p:txBody>
      </p:sp>
      <p:sp>
        <p:nvSpPr>
          <p:cNvPr id="52" name="Rectangle 27"/>
          <p:cNvSpPr/>
          <p:nvPr/>
        </p:nvSpPr>
        <p:spPr>
          <a:xfrm>
            <a:off x="6366522" y="1620210"/>
            <a:ext cx="288202"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54" name="Rectangle 27"/>
          <p:cNvSpPr/>
          <p:nvPr/>
        </p:nvSpPr>
        <p:spPr>
          <a:xfrm>
            <a:off x="7092280" y="2033253"/>
            <a:ext cx="64331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VM-2</a:t>
            </a:r>
            <a:endParaRPr lang="en-US" sz="1600" dirty="0">
              <a:solidFill>
                <a:schemeClr val="accent2"/>
              </a:solidFill>
              <a:cs typeface="Arial Narrow"/>
            </a:endParaRPr>
          </a:p>
        </p:txBody>
      </p:sp>
      <p:sp>
        <p:nvSpPr>
          <p:cNvPr id="55" name="Rectangle 27"/>
          <p:cNvSpPr/>
          <p:nvPr/>
        </p:nvSpPr>
        <p:spPr>
          <a:xfrm>
            <a:off x="6732070" y="1621091"/>
            <a:ext cx="288202"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56" name="Rectangle 27"/>
          <p:cNvSpPr/>
          <p:nvPr/>
        </p:nvSpPr>
        <p:spPr>
          <a:xfrm>
            <a:off x="7092280" y="1620210"/>
            <a:ext cx="288202"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57" name="Rectangle 27"/>
          <p:cNvSpPr/>
          <p:nvPr/>
        </p:nvSpPr>
        <p:spPr>
          <a:xfrm>
            <a:off x="7452320" y="1621091"/>
            <a:ext cx="288202"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59" name="Rectangle 27"/>
          <p:cNvSpPr/>
          <p:nvPr/>
        </p:nvSpPr>
        <p:spPr>
          <a:xfrm>
            <a:off x="4523594" y="3150737"/>
            <a:ext cx="691543" cy="21730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bg1"/>
                </a:solidFill>
                <a:cs typeface="Arial Narrow"/>
              </a:rPr>
              <a:t>VMM</a:t>
            </a:r>
            <a:endParaRPr lang="en-US" sz="1600" dirty="0">
              <a:solidFill>
                <a:schemeClr val="bg1"/>
              </a:solidFill>
              <a:cs typeface="Arial Narrow"/>
            </a:endParaRPr>
          </a:p>
        </p:txBody>
      </p:sp>
      <p:sp>
        <p:nvSpPr>
          <p:cNvPr id="60" name="Rectangle 27"/>
          <p:cNvSpPr/>
          <p:nvPr/>
        </p:nvSpPr>
        <p:spPr>
          <a:xfrm>
            <a:off x="7092280" y="2593525"/>
            <a:ext cx="656241" cy="37064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bg1"/>
                </a:solidFill>
                <a:cs typeface="Arial Narrow"/>
              </a:rPr>
              <a:t>VMM</a:t>
            </a:r>
            <a:endParaRPr lang="en-US" sz="1600" dirty="0">
              <a:solidFill>
                <a:schemeClr val="bg1"/>
              </a:solidFill>
              <a:cs typeface="Arial Narrow"/>
            </a:endParaRPr>
          </a:p>
        </p:txBody>
      </p:sp>
      <p:sp>
        <p:nvSpPr>
          <p:cNvPr id="61" name="文本框 60"/>
          <p:cNvSpPr txBox="1"/>
          <p:nvPr/>
        </p:nvSpPr>
        <p:spPr>
          <a:xfrm>
            <a:off x="407379" y="4632739"/>
            <a:ext cx="2314600" cy="369332"/>
          </a:xfrm>
          <a:prstGeom prst="rect">
            <a:avLst/>
          </a:prstGeom>
          <a:noFill/>
        </p:spPr>
        <p:txBody>
          <a:bodyPr wrap="square" rtlCol="0">
            <a:spAutoFit/>
          </a:bodyPr>
          <a:lstStyle/>
          <a:p>
            <a:pPr algn="ctr"/>
            <a:r>
              <a:rPr kumimoji="1" lang="en-US" altLang="zh-CN" b="1" dirty="0" err="1">
                <a:solidFill>
                  <a:schemeClr val="accent2"/>
                </a:solidFill>
                <a:latin typeface="DengXian" charset="0"/>
                <a:ea typeface="DengXian" charset="0"/>
                <a:cs typeface="DengXian" charset="0"/>
              </a:rPr>
              <a:t>Xen</a:t>
            </a:r>
            <a:endParaRPr kumimoji="1" lang="zh-CN" altLang="en-US" b="1" dirty="0">
              <a:solidFill>
                <a:schemeClr val="accent2"/>
              </a:solidFill>
              <a:latin typeface="DengXian" charset="0"/>
              <a:ea typeface="DengXian" charset="0"/>
              <a:cs typeface="DengXian" charset="0"/>
            </a:endParaRPr>
          </a:p>
        </p:txBody>
      </p:sp>
      <p:sp>
        <p:nvSpPr>
          <p:cNvPr id="62" name="文本框 61"/>
          <p:cNvSpPr txBox="1"/>
          <p:nvPr/>
        </p:nvSpPr>
        <p:spPr>
          <a:xfrm>
            <a:off x="3226035" y="4632739"/>
            <a:ext cx="2314600" cy="369332"/>
          </a:xfrm>
          <a:prstGeom prst="rect">
            <a:avLst/>
          </a:prstGeom>
          <a:noFill/>
        </p:spPr>
        <p:txBody>
          <a:bodyPr wrap="square" rtlCol="0">
            <a:spAutoFit/>
          </a:bodyPr>
          <a:lstStyle/>
          <a:p>
            <a:pPr algn="ctr"/>
            <a:r>
              <a:rPr kumimoji="1" lang="en-US" altLang="zh-CN" b="1" dirty="0">
                <a:solidFill>
                  <a:schemeClr val="accent2"/>
                </a:solidFill>
                <a:latin typeface="DengXian" charset="0"/>
                <a:ea typeface="DengXian" charset="0"/>
                <a:cs typeface="DengXian" charset="0"/>
              </a:rPr>
              <a:t>Linux</a:t>
            </a:r>
            <a:r>
              <a:rPr kumimoji="1" lang="zh-CN" altLang="en-US" b="1" dirty="0">
                <a:solidFill>
                  <a:schemeClr val="accent2"/>
                </a:solidFill>
                <a:latin typeface="DengXian" charset="0"/>
                <a:ea typeface="DengXian" charset="0"/>
                <a:cs typeface="DengXian" charset="0"/>
              </a:rPr>
              <a:t> </a:t>
            </a:r>
            <a:r>
              <a:rPr kumimoji="1" lang="en-US" altLang="zh-CN" b="1" dirty="0">
                <a:solidFill>
                  <a:schemeClr val="accent2"/>
                </a:solidFill>
                <a:latin typeface="DengXian" charset="0"/>
                <a:ea typeface="DengXian" charset="0"/>
                <a:cs typeface="DengXian" charset="0"/>
              </a:rPr>
              <a:t>KVM</a:t>
            </a:r>
            <a:endParaRPr kumimoji="1" lang="zh-CN" altLang="en-US" b="1" dirty="0">
              <a:solidFill>
                <a:schemeClr val="accent2"/>
              </a:solidFill>
              <a:latin typeface="DengXian" charset="0"/>
              <a:ea typeface="DengXian" charset="0"/>
              <a:cs typeface="DengXian" charset="0"/>
            </a:endParaRPr>
          </a:p>
        </p:txBody>
      </p:sp>
      <p:sp>
        <p:nvSpPr>
          <p:cNvPr id="63" name="文本框 62"/>
          <p:cNvSpPr txBox="1"/>
          <p:nvPr/>
        </p:nvSpPr>
        <p:spPr>
          <a:xfrm>
            <a:off x="6079081" y="4632739"/>
            <a:ext cx="2314600" cy="369332"/>
          </a:xfrm>
          <a:prstGeom prst="rect">
            <a:avLst/>
          </a:prstGeom>
          <a:noFill/>
        </p:spPr>
        <p:txBody>
          <a:bodyPr wrap="square" rtlCol="0">
            <a:spAutoFit/>
          </a:bodyPr>
          <a:lstStyle/>
          <a:p>
            <a:pPr algn="ctr"/>
            <a:r>
              <a:rPr kumimoji="1" lang="en-US" altLang="zh-CN" b="1" dirty="0" err="1">
                <a:solidFill>
                  <a:schemeClr val="accent2"/>
                </a:solidFill>
                <a:latin typeface="DengXian" charset="0"/>
                <a:ea typeface="DengXian" charset="0"/>
                <a:cs typeface="DengXian" charset="0"/>
              </a:rPr>
              <a:t>Qemu</a:t>
            </a:r>
            <a:endParaRPr kumimoji="1" lang="zh-CN" altLang="en-US" b="1" dirty="0">
              <a:solidFill>
                <a:schemeClr val="accent2"/>
              </a:solidFill>
              <a:latin typeface="DengXian" charset="0"/>
              <a:ea typeface="DengXian" charset="0"/>
              <a:cs typeface="DengXian" charset="0"/>
            </a:endParaRPr>
          </a:p>
        </p:txBody>
      </p:sp>
    </p:spTree>
    <p:extLst>
      <p:ext uri="{BB962C8B-B14F-4D97-AF65-F5344CB8AC3E}">
        <p14:creationId xmlns:p14="http://schemas.microsoft.com/office/powerpoint/2010/main" val="3127566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p:txBody>
          <a:bodyPr/>
          <a:lstStyle/>
          <a:p>
            <a:r>
              <a:rPr lang="en-US" altLang="zh-CN" dirty="0">
                <a:ea typeface="宋体" panose="02010600030101010101" pitchFamily="2" charset="-122"/>
              </a:rPr>
              <a:t>Principles in 1974</a:t>
            </a:r>
          </a:p>
        </p:txBody>
      </p:sp>
      <p:sp>
        <p:nvSpPr>
          <p:cNvPr id="235523" name="Rectangle 3"/>
          <p:cNvSpPr>
            <a:spLocks noGrp="1" noChangeArrowheads="1"/>
          </p:cNvSpPr>
          <p:nvPr>
            <p:ph type="body" idx="1"/>
          </p:nvPr>
        </p:nvSpPr>
        <p:spPr>
          <a:xfrm>
            <a:off x="457200" y="3561804"/>
            <a:ext cx="4834880" cy="2032000"/>
          </a:xfrm>
        </p:spPr>
        <p:txBody>
          <a:bodyPr>
            <a:noAutofit/>
          </a:bodyPr>
          <a:lstStyle/>
          <a:p>
            <a:pPr>
              <a:lnSpc>
                <a:spcPct val="100000"/>
              </a:lnSpc>
            </a:pPr>
            <a:r>
              <a:rPr lang="en-US" altLang="zh-CN" sz="1400" b="1" u="sng" dirty="0">
                <a:solidFill>
                  <a:schemeClr val="accent2"/>
                </a:solidFill>
                <a:ea typeface="宋体" panose="02010600030101010101" pitchFamily="2" charset="-122"/>
              </a:rPr>
              <a:t>Efficiency</a:t>
            </a:r>
          </a:p>
          <a:p>
            <a:pPr lvl="1">
              <a:lnSpc>
                <a:spcPct val="100000"/>
              </a:lnSpc>
            </a:pPr>
            <a:r>
              <a:rPr lang="en-US" altLang="zh-CN" sz="1100" dirty="0">
                <a:ea typeface="宋体" panose="02010600030101010101" pitchFamily="2" charset="-122"/>
              </a:rPr>
              <a:t>Innocuous instructions should execute directly on hardware</a:t>
            </a:r>
          </a:p>
          <a:p>
            <a:pPr>
              <a:lnSpc>
                <a:spcPct val="100000"/>
              </a:lnSpc>
            </a:pPr>
            <a:r>
              <a:rPr lang="en-US" altLang="zh-CN" sz="1400" b="1" u="sng" dirty="0">
                <a:solidFill>
                  <a:schemeClr val="accent2"/>
                </a:solidFill>
                <a:ea typeface="宋体" panose="02010600030101010101" pitchFamily="2" charset="-122"/>
              </a:rPr>
              <a:t>Resource control</a:t>
            </a:r>
          </a:p>
          <a:p>
            <a:pPr lvl="1">
              <a:lnSpc>
                <a:spcPct val="100000"/>
              </a:lnSpc>
            </a:pPr>
            <a:r>
              <a:rPr lang="en-US" altLang="zh-CN" sz="1100" dirty="0">
                <a:ea typeface="宋体" panose="02010600030101010101" pitchFamily="2" charset="-122"/>
              </a:rPr>
              <a:t>Executed programs may not affect the system resources</a:t>
            </a:r>
          </a:p>
          <a:p>
            <a:pPr>
              <a:lnSpc>
                <a:spcPct val="100000"/>
              </a:lnSpc>
            </a:pPr>
            <a:r>
              <a:rPr lang="en-US" altLang="zh-CN" sz="1400" b="1" u="sng" dirty="0">
                <a:solidFill>
                  <a:schemeClr val="accent2"/>
                </a:solidFill>
                <a:ea typeface="宋体" panose="02010600030101010101" pitchFamily="2" charset="-122"/>
              </a:rPr>
              <a:t>Equivalence</a:t>
            </a:r>
          </a:p>
          <a:p>
            <a:pPr lvl="1">
              <a:lnSpc>
                <a:spcPct val="100000"/>
              </a:lnSpc>
            </a:pPr>
            <a:r>
              <a:rPr lang="en-US" altLang="zh-CN" sz="1100" dirty="0">
                <a:ea typeface="宋体" panose="02010600030101010101" pitchFamily="2" charset="-122"/>
              </a:rPr>
              <a:t>The behavior of a program executing under the VMM should be the same as if the program were executed directly on the hardware (except possibly for timing and resource availability)</a:t>
            </a:r>
          </a:p>
        </p:txBody>
      </p:sp>
      <p:pic>
        <p:nvPicPr>
          <p:cNvPr id="2355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1432" y="419490"/>
            <a:ext cx="3185368" cy="4432600"/>
          </a:xfrm>
          <a:prstGeom prst="rect">
            <a:avLst/>
          </a:prstGeom>
          <a:noFill/>
          <a:extLst>
            <a:ext uri="{909E8E84-426E-40dd-AFC4-6F175D3DCCD1}">
              <a14:hiddenFill xmlns="" xmlns:a14="http://schemas.microsoft.com/office/drawing/2010/main">
                <a:solidFill>
                  <a:srgbClr val="FFFFFF"/>
                </a:solidFill>
              </a14:hiddenFill>
            </a:ext>
          </a:extLst>
        </p:spPr>
      </p:pic>
      <p:sp>
        <p:nvSpPr>
          <p:cNvPr id="235525" name="Text Box 5"/>
          <p:cNvSpPr txBox="1">
            <a:spLocks noChangeArrowheads="1"/>
          </p:cNvSpPr>
          <p:nvPr/>
        </p:nvSpPr>
        <p:spPr bwMode="auto">
          <a:xfrm>
            <a:off x="5490714" y="5059551"/>
            <a:ext cx="3329758"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000"/>
              <a:t>Communications of the ACM, vol 17, no 7, 1974, pp.412-421</a:t>
            </a:r>
          </a:p>
        </p:txBody>
      </p:sp>
      <p:pic>
        <p:nvPicPr>
          <p:cNvPr id="235526"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0736" y="1186879"/>
            <a:ext cx="1526778" cy="1901270"/>
          </a:xfrm>
          <a:prstGeom prst="rect">
            <a:avLst/>
          </a:prstGeom>
          <a:noFill/>
          <a:extLst>
            <a:ext uri="{909E8E84-426E-40dd-AFC4-6F175D3DCCD1}">
              <a14:hiddenFill xmlns="" xmlns:a14="http://schemas.microsoft.com/office/drawing/2010/main">
                <a:solidFill>
                  <a:srgbClr val="FFFFFF"/>
                </a:solidFill>
              </a14:hiddenFill>
            </a:ext>
          </a:extLst>
        </p:spPr>
      </p:pic>
      <p:sp>
        <p:nvSpPr>
          <p:cNvPr id="235528" name="Text Box 8"/>
          <p:cNvSpPr txBox="1">
            <a:spLocks noChangeArrowheads="1"/>
          </p:cNvSpPr>
          <p:nvPr/>
        </p:nvSpPr>
        <p:spPr bwMode="auto">
          <a:xfrm>
            <a:off x="1082865" y="3107641"/>
            <a:ext cx="2882520" cy="246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000" dirty="0"/>
              <a:t>"an </a:t>
            </a:r>
            <a:r>
              <a:rPr lang="en-US" altLang="zh-CN" sz="1000" i="1" dirty="0"/>
              <a:t>efficient, isolated duplicate</a:t>
            </a:r>
            <a:r>
              <a:rPr lang="en-US" altLang="zh-CN" sz="1000" dirty="0"/>
              <a:t> of the real machine"</a:t>
            </a:r>
          </a:p>
        </p:txBody>
      </p:sp>
    </p:spTree>
    <p:extLst>
      <p:ext uri="{BB962C8B-B14F-4D97-AF65-F5344CB8AC3E}">
        <p14:creationId xmlns:p14="http://schemas.microsoft.com/office/powerpoint/2010/main" val="2091070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kumimoji="1" lang="en-US" altLang="zh-CN" sz="3200" dirty="0"/>
              <a:t>CPU</a:t>
            </a:r>
            <a:r>
              <a:rPr kumimoji="1" lang="zh-CN" altLang="en-US" sz="3200" dirty="0"/>
              <a:t> </a:t>
            </a:r>
            <a:r>
              <a:rPr kumimoji="1" lang="en-US" altLang="zh-CN" sz="3200" dirty="0"/>
              <a:t>Virtualization</a:t>
            </a:r>
            <a:endParaRPr kumimoji="1" lang="zh-CN" altLang="en-US" sz="3200" dirty="0"/>
          </a:p>
        </p:txBody>
      </p:sp>
      <p:sp>
        <p:nvSpPr>
          <p:cNvPr id="5" name="文本占位符 4"/>
          <p:cNvSpPr>
            <a:spLocks noGrp="1"/>
          </p:cNvSpPr>
          <p:nvPr>
            <p:ph type="body" idx="1"/>
          </p:nvPr>
        </p:nvSpPr>
        <p:spPr/>
        <p:txBody>
          <a:bodyPr/>
          <a:lstStyle/>
          <a:p>
            <a:endParaRPr kumimoji="1" lang="zh-CN" altLang="en-US" dirty="0"/>
          </a:p>
        </p:txBody>
      </p:sp>
    </p:spTree>
    <p:extLst>
      <p:ext uri="{BB962C8B-B14F-4D97-AF65-F5344CB8AC3E}">
        <p14:creationId xmlns:p14="http://schemas.microsoft.com/office/powerpoint/2010/main" val="65833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a:t>What</a:t>
            </a:r>
            <a:r>
              <a:rPr kumimoji="1" lang="zh-CN" altLang="en-US" dirty="0"/>
              <a:t> </a:t>
            </a:r>
            <a:r>
              <a:rPr kumimoji="1" lang="en-US" altLang="zh-CN" dirty="0"/>
              <a:t>are</a:t>
            </a:r>
            <a:r>
              <a:rPr kumimoji="1" lang="zh-CN" altLang="en-US" dirty="0"/>
              <a:t> </a:t>
            </a:r>
            <a:r>
              <a:rPr kumimoji="1" lang="en-US" altLang="zh-CN" dirty="0"/>
              <a:t>the</a:t>
            </a:r>
            <a:r>
              <a:rPr kumimoji="1" lang="zh-CN" altLang="en-US" dirty="0"/>
              <a:t> </a:t>
            </a:r>
            <a:r>
              <a:rPr kumimoji="1" lang="en-US" altLang="zh-CN" dirty="0"/>
              <a:t>Differences</a:t>
            </a:r>
            <a:r>
              <a:rPr kumimoji="1" lang="zh-CN" altLang="en-US" dirty="0"/>
              <a:t> </a:t>
            </a:r>
            <a:r>
              <a:rPr kumimoji="1" lang="en-US" altLang="zh-CN" dirty="0"/>
              <a:t>between</a:t>
            </a:r>
            <a:r>
              <a:rPr kumimoji="1" lang="zh-CN" altLang="en-US" dirty="0"/>
              <a:t> </a:t>
            </a:r>
            <a:r>
              <a:rPr kumimoji="1" lang="en-US" altLang="zh-CN" dirty="0"/>
              <a:t>OS</a:t>
            </a:r>
            <a:r>
              <a:rPr kumimoji="1" lang="zh-CN" altLang="en-US" dirty="0"/>
              <a:t> </a:t>
            </a:r>
            <a:r>
              <a:rPr kumimoji="1" lang="en-US" altLang="zh-CN" dirty="0"/>
              <a:t>&amp;</a:t>
            </a:r>
            <a:r>
              <a:rPr kumimoji="1" lang="zh-CN" altLang="en-US" dirty="0"/>
              <a:t> </a:t>
            </a:r>
            <a:r>
              <a:rPr kumimoji="1" lang="en-US" altLang="zh-CN" dirty="0"/>
              <a:t>VMM?</a:t>
            </a:r>
            <a:endParaRPr kumimoji="1" lang="zh-CN" altLang="en-US" dirty="0"/>
          </a:p>
        </p:txBody>
      </p:sp>
      <p:sp>
        <p:nvSpPr>
          <p:cNvPr id="3" name="内容占位符 2"/>
          <p:cNvSpPr>
            <a:spLocks noGrp="1"/>
          </p:cNvSpPr>
          <p:nvPr>
            <p:ph idx="1"/>
          </p:nvPr>
        </p:nvSpPr>
        <p:spPr>
          <a:xfrm>
            <a:off x="457200" y="1333501"/>
            <a:ext cx="4042792" cy="2377740"/>
          </a:xfrm>
        </p:spPr>
        <p:txBody>
          <a:bodyPr/>
          <a:lstStyle/>
          <a:p>
            <a:r>
              <a:rPr kumimoji="1" lang="en-US" altLang="zh-CN" dirty="0"/>
              <a:t>Similarities</a:t>
            </a:r>
            <a:endParaRPr kumimoji="1" lang="zh-CN" altLang="en-US" dirty="0"/>
          </a:p>
          <a:p>
            <a:pPr lvl="1"/>
            <a:r>
              <a:rPr lang="en-US" altLang="zh-CN" sz="2000" dirty="0"/>
              <a:t>Multiplex</a:t>
            </a:r>
            <a:r>
              <a:rPr lang="zh-CN" altLang="en-US" sz="2000" dirty="0"/>
              <a:t> </a:t>
            </a:r>
            <a:r>
              <a:rPr lang="en-US" altLang="zh-CN" sz="2000" dirty="0"/>
              <a:t>hardware</a:t>
            </a:r>
            <a:endParaRPr lang="zh-CN" altLang="en-US" sz="2000" dirty="0"/>
          </a:p>
          <a:p>
            <a:pPr lvl="1"/>
            <a:r>
              <a:rPr lang="en-US" altLang="zh-CN" sz="2000" dirty="0"/>
              <a:t>Higher</a:t>
            </a:r>
            <a:r>
              <a:rPr lang="zh-CN" altLang="en-US" sz="2000" dirty="0"/>
              <a:t> </a:t>
            </a:r>
            <a:r>
              <a:rPr lang="en-US" altLang="zh-CN" sz="2000" dirty="0"/>
              <a:t>privilege</a:t>
            </a:r>
            <a:endParaRPr lang="zh-CN" altLang="en-US" sz="2000" dirty="0"/>
          </a:p>
        </p:txBody>
      </p:sp>
      <p:sp>
        <p:nvSpPr>
          <p:cNvPr id="4" name="Rectangle 22"/>
          <p:cNvSpPr/>
          <p:nvPr/>
        </p:nvSpPr>
        <p:spPr>
          <a:xfrm>
            <a:off x="5179865" y="4432183"/>
            <a:ext cx="2676427" cy="322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bg1"/>
                </a:solidFill>
                <a:cs typeface="Arial Narrow"/>
              </a:rPr>
              <a:t>VMM</a:t>
            </a:r>
            <a:endParaRPr lang="en-US" sz="1600" dirty="0">
              <a:solidFill>
                <a:schemeClr val="bg1"/>
              </a:solidFill>
              <a:cs typeface="Arial Narrow"/>
            </a:endParaRPr>
          </a:p>
        </p:txBody>
      </p:sp>
      <p:sp>
        <p:nvSpPr>
          <p:cNvPr id="5" name="Rectangle 23"/>
          <p:cNvSpPr/>
          <p:nvPr/>
        </p:nvSpPr>
        <p:spPr>
          <a:xfrm>
            <a:off x="6111628" y="3836748"/>
            <a:ext cx="83553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VM-2</a:t>
            </a:r>
          </a:p>
        </p:txBody>
      </p:sp>
      <p:sp>
        <p:nvSpPr>
          <p:cNvPr id="6" name="Rectangle 24"/>
          <p:cNvSpPr/>
          <p:nvPr/>
        </p:nvSpPr>
        <p:spPr>
          <a:xfrm>
            <a:off x="6106166" y="5033188"/>
            <a:ext cx="835531"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Mem</a:t>
            </a:r>
            <a:endParaRPr lang="en-US" sz="1600" dirty="0">
              <a:solidFill>
                <a:schemeClr val="tx1">
                  <a:lumMod val="65000"/>
                  <a:lumOff val="35000"/>
                </a:schemeClr>
              </a:solidFill>
              <a:cs typeface="Arial Narrow"/>
            </a:endParaRPr>
          </a:p>
        </p:txBody>
      </p:sp>
      <p:sp>
        <p:nvSpPr>
          <p:cNvPr id="7" name="Rectangle 26"/>
          <p:cNvSpPr/>
          <p:nvPr/>
        </p:nvSpPr>
        <p:spPr>
          <a:xfrm>
            <a:off x="7020816" y="5033189"/>
            <a:ext cx="835531"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Device</a:t>
            </a:r>
            <a:endParaRPr lang="en-US" sz="1600" dirty="0">
              <a:solidFill>
                <a:schemeClr val="tx1">
                  <a:lumMod val="65000"/>
                  <a:lumOff val="35000"/>
                </a:schemeClr>
              </a:solidFill>
              <a:cs typeface="Arial Narrow"/>
            </a:endParaRPr>
          </a:p>
        </p:txBody>
      </p:sp>
      <p:sp>
        <p:nvSpPr>
          <p:cNvPr id="8" name="Rectangle 27"/>
          <p:cNvSpPr/>
          <p:nvPr/>
        </p:nvSpPr>
        <p:spPr>
          <a:xfrm>
            <a:off x="5184796" y="3836748"/>
            <a:ext cx="83553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VM-1</a:t>
            </a:r>
            <a:endParaRPr lang="en-US" sz="1600" dirty="0">
              <a:solidFill>
                <a:schemeClr val="accent2"/>
              </a:solidFill>
              <a:cs typeface="Arial Narrow"/>
            </a:endParaRPr>
          </a:p>
        </p:txBody>
      </p:sp>
      <p:sp>
        <p:nvSpPr>
          <p:cNvPr id="9" name="Rectangle 37"/>
          <p:cNvSpPr/>
          <p:nvPr/>
        </p:nvSpPr>
        <p:spPr>
          <a:xfrm>
            <a:off x="7020761" y="3836748"/>
            <a:ext cx="83553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VM-3</a:t>
            </a:r>
          </a:p>
        </p:txBody>
      </p:sp>
      <p:cxnSp>
        <p:nvCxnSpPr>
          <p:cNvPr id="10" name="Straight Connector 13"/>
          <p:cNvCxnSpPr/>
          <p:nvPr/>
        </p:nvCxnSpPr>
        <p:spPr>
          <a:xfrm>
            <a:off x="5009129" y="4889383"/>
            <a:ext cx="3017897" cy="0"/>
          </a:xfrm>
          <a:prstGeom prst="line">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11" name="Rectangle 54"/>
          <p:cNvSpPr/>
          <p:nvPr/>
        </p:nvSpPr>
        <p:spPr>
          <a:xfrm>
            <a:off x="5179866" y="5033189"/>
            <a:ext cx="835531"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CPU</a:t>
            </a:r>
            <a:endParaRPr lang="en-US" sz="1600" dirty="0">
              <a:solidFill>
                <a:schemeClr val="tx1">
                  <a:lumMod val="65000"/>
                  <a:lumOff val="35000"/>
                </a:schemeClr>
              </a:solidFill>
              <a:cs typeface="Arial Narrow"/>
            </a:endParaRPr>
          </a:p>
        </p:txBody>
      </p:sp>
      <p:sp>
        <p:nvSpPr>
          <p:cNvPr id="12" name="Rectangle 22"/>
          <p:cNvSpPr/>
          <p:nvPr/>
        </p:nvSpPr>
        <p:spPr>
          <a:xfrm>
            <a:off x="1331640" y="4441676"/>
            <a:ext cx="2676427" cy="322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bg1"/>
                </a:solidFill>
                <a:cs typeface="Arial Narrow"/>
              </a:rPr>
              <a:t>OS</a:t>
            </a:r>
            <a:endParaRPr lang="en-US" sz="1600" dirty="0">
              <a:solidFill>
                <a:schemeClr val="bg1"/>
              </a:solidFill>
              <a:cs typeface="Arial Narrow"/>
            </a:endParaRPr>
          </a:p>
        </p:txBody>
      </p:sp>
      <p:sp>
        <p:nvSpPr>
          <p:cNvPr id="13" name="Rectangle 23"/>
          <p:cNvSpPr/>
          <p:nvPr/>
        </p:nvSpPr>
        <p:spPr>
          <a:xfrm>
            <a:off x="2263403" y="3846241"/>
            <a:ext cx="83553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App-2</a:t>
            </a:r>
          </a:p>
        </p:txBody>
      </p:sp>
      <p:sp>
        <p:nvSpPr>
          <p:cNvPr id="14" name="Rectangle 24"/>
          <p:cNvSpPr/>
          <p:nvPr/>
        </p:nvSpPr>
        <p:spPr>
          <a:xfrm>
            <a:off x="2257941" y="5042681"/>
            <a:ext cx="835531"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Mem</a:t>
            </a:r>
            <a:endParaRPr lang="en-US" sz="1600" dirty="0">
              <a:solidFill>
                <a:schemeClr val="tx1">
                  <a:lumMod val="65000"/>
                  <a:lumOff val="35000"/>
                </a:schemeClr>
              </a:solidFill>
              <a:cs typeface="Arial Narrow"/>
            </a:endParaRPr>
          </a:p>
        </p:txBody>
      </p:sp>
      <p:sp>
        <p:nvSpPr>
          <p:cNvPr id="15" name="Rectangle 26"/>
          <p:cNvSpPr/>
          <p:nvPr/>
        </p:nvSpPr>
        <p:spPr>
          <a:xfrm>
            <a:off x="3172591" y="5042682"/>
            <a:ext cx="835531"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Device</a:t>
            </a:r>
            <a:endParaRPr lang="en-US" sz="1600" dirty="0">
              <a:solidFill>
                <a:schemeClr val="tx1">
                  <a:lumMod val="65000"/>
                  <a:lumOff val="35000"/>
                </a:schemeClr>
              </a:solidFill>
              <a:cs typeface="Arial Narrow"/>
            </a:endParaRPr>
          </a:p>
        </p:txBody>
      </p:sp>
      <p:sp>
        <p:nvSpPr>
          <p:cNvPr id="16" name="Rectangle 27"/>
          <p:cNvSpPr/>
          <p:nvPr/>
        </p:nvSpPr>
        <p:spPr>
          <a:xfrm>
            <a:off x="1336571" y="3846241"/>
            <a:ext cx="83553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App-1</a:t>
            </a:r>
            <a:endParaRPr lang="en-US" sz="1600" dirty="0">
              <a:solidFill>
                <a:schemeClr val="accent2"/>
              </a:solidFill>
              <a:cs typeface="Arial Narrow"/>
            </a:endParaRPr>
          </a:p>
        </p:txBody>
      </p:sp>
      <p:sp>
        <p:nvSpPr>
          <p:cNvPr id="17" name="Rectangle 37"/>
          <p:cNvSpPr/>
          <p:nvPr/>
        </p:nvSpPr>
        <p:spPr>
          <a:xfrm>
            <a:off x="3172536" y="3846241"/>
            <a:ext cx="83553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App-3</a:t>
            </a:r>
          </a:p>
        </p:txBody>
      </p:sp>
      <p:cxnSp>
        <p:nvCxnSpPr>
          <p:cNvPr id="18" name="Straight Connector 13"/>
          <p:cNvCxnSpPr/>
          <p:nvPr/>
        </p:nvCxnSpPr>
        <p:spPr>
          <a:xfrm>
            <a:off x="1160904" y="4898876"/>
            <a:ext cx="3017897" cy="0"/>
          </a:xfrm>
          <a:prstGeom prst="line">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19" name="Rectangle 54"/>
          <p:cNvSpPr/>
          <p:nvPr/>
        </p:nvSpPr>
        <p:spPr>
          <a:xfrm>
            <a:off x="1331641" y="5042682"/>
            <a:ext cx="835531"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CPU</a:t>
            </a:r>
            <a:endParaRPr lang="en-US" sz="1600" dirty="0">
              <a:solidFill>
                <a:schemeClr val="tx1">
                  <a:lumMod val="65000"/>
                  <a:lumOff val="35000"/>
                </a:schemeClr>
              </a:solidFill>
              <a:cs typeface="Arial Narrow"/>
            </a:endParaRPr>
          </a:p>
        </p:txBody>
      </p:sp>
      <p:sp>
        <p:nvSpPr>
          <p:cNvPr id="20" name="内容占位符 2"/>
          <p:cNvSpPr txBox="1">
            <a:spLocks/>
          </p:cNvSpPr>
          <p:nvPr/>
        </p:nvSpPr>
        <p:spPr>
          <a:xfrm>
            <a:off x="4716016" y="1333501"/>
            <a:ext cx="4042792" cy="2377740"/>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Differences</a:t>
            </a:r>
            <a:endParaRPr kumimoji="1" lang="zh-CN" altLang="en-US" dirty="0"/>
          </a:p>
          <a:p>
            <a:pPr lvl="1"/>
            <a:r>
              <a:rPr kumimoji="1" lang="en-US" altLang="zh-CN" sz="2000" dirty="0"/>
              <a:t>Different</a:t>
            </a:r>
            <a:r>
              <a:rPr kumimoji="1" lang="zh-CN" altLang="en-US" sz="2000" dirty="0"/>
              <a:t> </a:t>
            </a:r>
            <a:r>
              <a:rPr kumimoji="1" lang="en-US" altLang="zh-CN" sz="2000" dirty="0"/>
              <a:t>abstraction</a:t>
            </a:r>
            <a:endParaRPr kumimoji="1" lang="zh-CN" altLang="en-US" sz="2000" dirty="0"/>
          </a:p>
          <a:p>
            <a:pPr lvl="1"/>
            <a:r>
              <a:rPr kumimoji="1" lang="en-US" altLang="zh-CN" sz="2000" dirty="0"/>
              <a:t>VMM</a:t>
            </a:r>
            <a:r>
              <a:rPr kumimoji="1" lang="zh-CN" altLang="en-US" sz="2000" dirty="0"/>
              <a:t> </a:t>
            </a:r>
            <a:r>
              <a:rPr kumimoji="1" lang="en-US" altLang="zh-CN" sz="2000" dirty="0"/>
              <a:t>schedules</a:t>
            </a:r>
            <a:r>
              <a:rPr kumimoji="1" lang="zh-CN" altLang="en-US" sz="2000" dirty="0"/>
              <a:t> </a:t>
            </a:r>
            <a:r>
              <a:rPr kumimoji="1" lang="en-US" altLang="zh-CN" sz="2000" dirty="0"/>
              <a:t>VMs,</a:t>
            </a:r>
            <a:r>
              <a:rPr kumimoji="1" lang="zh-CN" altLang="en-US" sz="2000" dirty="0"/>
              <a:t> </a:t>
            </a:r>
            <a:r>
              <a:rPr kumimoji="1" lang="en-US" altLang="zh-CN" sz="2000" dirty="0"/>
              <a:t>OS</a:t>
            </a:r>
            <a:r>
              <a:rPr kumimoji="1" lang="zh-CN" altLang="en-US" sz="2000" dirty="0"/>
              <a:t> </a:t>
            </a:r>
            <a:r>
              <a:rPr kumimoji="1" lang="en-US" altLang="zh-CN" sz="2000" dirty="0"/>
              <a:t>schedules</a:t>
            </a:r>
            <a:r>
              <a:rPr kumimoji="1" lang="zh-CN" altLang="en-US" sz="2000" dirty="0"/>
              <a:t> </a:t>
            </a:r>
            <a:r>
              <a:rPr kumimoji="1" lang="en-US" altLang="zh-CN" sz="2000" dirty="0"/>
              <a:t>processes</a:t>
            </a:r>
            <a:endParaRPr kumimoji="1" lang="zh-CN" altLang="en-US" sz="2000" dirty="0"/>
          </a:p>
        </p:txBody>
      </p:sp>
    </p:spTree>
    <p:extLst>
      <p:ext uri="{BB962C8B-B14F-4D97-AF65-F5344CB8AC3E}">
        <p14:creationId xmlns:p14="http://schemas.microsoft.com/office/powerpoint/2010/main" val="3123916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kumimoji="1" lang="en-US" altLang="zh-CN" dirty="0"/>
              <a:t>CPU</a:t>
            </a:r>
            <a:r>
              <a:rPr kumimoji="1" lang="zh-CN" altLang="en-US" dirty="0"/>
              <a:t> </a:t>
            </a:r>
            <a:r>
              <a:rPr kumimoji="1" lang="en-US" altLang="zh-CN" dirty="0"/>
              <a:t>Virtualization:</a:t>
            </a:r>
            <a:r>
              <a:rPr kumimoji="1" lang="zh-CN" altLang="en-US" dirty="0"/>
              <a:t> </a:t>
            </a:r>
            <a:r>
              <a:rPr kumimoji="1" lang="en-US" altLang="zh-CN" dirty="0"/>
              <a:t>Process</a:t>
            </a:r>
            <a:r>
              <a:rPr kumimoji="1" lang="zh-CN" altLang="en-US" dirty="0"/>
              <a:t> </a:t>
            </a:r>
            <a:r>
              <a:rPr kumimoji="1" lang="en-US" altLang="zh-CN" dirty="0"/>
              <a:t>and</a:t>
            </a:r>
            <a:r>
              <a:rPr kumimoji="1" lang="zh-CN" altLang="en-US" dirty="0"/>
              <a:t> </a:t>
            </a:r>
            <a:r>
              <a:rPr kumimoji="1" lang="en-US" altLang="zh-CN" dirty="0"/>
              <a:t>VM</a:t>
            </a:r>
            <a:endParaRPr kumimoji="1" lang="zh-CN" altLang="en-US" dirty="0"/>
          </a:p>
        </p:txBody>
      </p:sp>
      <p:sp>
        <p:nvSpPr>
          <p:cNvPr id="5" name="内容占位符 4"/>
          <p:cNvSpPr>
            <a:spLocks noGrp="1"/>
          </p:cNvSpPr>
          <p:nvPr>
            <p:ph idx="1"/>
          </p:nvPr>
        </p:nvSpPr>
        <p:spPr/>
        <p:txBody>
          <a:bodyPr>
            <a:normAutofit fontScale="92500" lnSpcReduction="10000"/>
          </a:bodyPr>
          <a:lstStyle/>
          <a:p>
            <a:r>
              <a:rPr kumimoji="1" lang="en-US" altLang="zh-CN" dirty="0"/>
              <a:t>Each</a:t>
            </a:r>
            <a:r>
              <a:rPr kumimoji="1" lang="zh-CN" altLang="en-US" dirty="0"/>
              <a:t> </a:t>
            </a:r>
            <a:r>
              <a:rPr kumimoji="1" lang="en-US" altLang="zh-CN" dirty="0"/>
              <a:t>process</a:t>
            </a:r>
            <a:r>
              <a:rPr kumimoji="1" lang="zh-CN" altLang="en-US" dirty="0"/>
              <a:t> </a:t>
            </a:r>
            <a:r>
              <a:rPr kumimoji="1" lang="en-US" altLang="zh-CN" dirty="0"/>
              <a:t>thinks</a:t>
            </a:r>
            <a:r>
              <a:rPr kumimoji="1" lang="zh-CN" altLang="en-US" dirty="0"/>
              <a:t> </a:t>
            </a:r>
            <a:r>
              <a:rPr kumimoji="1" lang="en-US" altLang="zh-CN" dirty="0"/>
              <a:t>it</a:t>
            </a:r>
            <a:r>
              <a:rPr kumimoji="1" lang="zh-CN" altLang="en-US" dirty="0"/>
              <a:t> </a:t>
            </a:r>
            <a:r>
              <a:rPr kumimoji="1" lang="en-US" altLang="zh-CN" dirty="0"/>
              <a:t>has</a:t>
            </a:r>
            <a:r>
              <a:rPr kumimoji="1" lang="zh-CN" altLang="en-US" dirty="0"/>
              <a:t> </a:t>
            </a:r>
            <a:r>
              <a:rPr kumimoji="1" lang="en-US" altLang="zh-CN" dirty="0"/>
              <a:t>the</a:t>
            </a:r>
            <a:r>
              <a:rPr kumimoji="1" lang="zh-CN" altLang="en-US" dirty="0"/>
              <a:t> </a:t>
            </a:r>
            <a:r>
              <a:rPr kumimoji="1" lang="en-US" altLang="zh-CN" dirty="0"/>
              <a:t>entire</a:t>
            </a:r>
            <a:r>
              <a:rPr kumimoji="1" lang="zh-CN" altLang="en-US" dirty="0"/>
              <a:t> </a:t>
            </a:r>
            <a:r>
              <a:rPr kumimoji="1" lang="en-US" altLang="zh-CN" dirty="0"/>
              <a:t>CPU</a:t>
            </a:r>
            <a:endParaRPr kumimoji="1" lang="zh-CN" altLang="en-US" dirty="0"/>
          </a:p>
          <a:p>
            <a:pPr lvl="1"/>
            <a:r>
              <a:rPr kumimoji="1" lang="en-US" altLang="zh-CN" dirty="0"/>
              <a:t>Does</a:t>
            </a:r>
            <a:r>
              <a:rPr kumimoji="1" lang="zh-CN" altLang="en-US" dirty="0"/>
              <a:t> </a:t>
            </a:r>
            <a:r>
              <a:rPr kumimoji="1" lang="en-US" altLang="zh-CN" dirty="0"/>
              <a:t>not</a:t>
            </a:r>
            <a:r>
              <a:rPr kumimoji="1" lang="zh-CN" altLang="en-US" dirty="0"/>
              <a:t> </a:t>
            </a:r>
            <a:r>
              <a:rPr kumimoji="1" lang="en-US" altLang="zh-CN" dirty="0"/>
              <a:t>care</a:t>
            </a:r>
            <a:r>
              <a:rPr kumimoji="1" lang="zh-CN" altLang="en-US" dirty="0"/>
              <a:t> </a:t>
            </a:r>
            <a:r>
              <a:rPr kumimoji="1" lang="en-US" altLang="zh-CN" dirty="0"/>
              <a:t>other</a:t>
            </a:r>
            <a:r>
              <a:rPr kumimoji="1" lang="zh-CN" altLang="en-US" dirty="0"/>
              <a:t> </a:t>
            </a:r>
            <a:r>
              <a:rPr kumimoji="1" lang="en-US" altLang="zh-CN" dirty="0"/>
              <a:t>processes</a:t>
            </a:r>
            <a:endParaRPr kumimoji="1" lang="zh-CN" altLang="en-US" dirty="0"/>
          </a:p>
          <a:p>
            <a:r>
              <a:rPr kumimoji="1" lang="en-US" altLang="zh-CN" dirty="0"/>
              <a:t>OS</a:t>
            </a:r>
            <a:r>
              <a:rPr kumimoji="1" lang="zh-CN" altLang="en-US" dirty="0"/>
              <a:t> </a:t>
            </a:r>
            <a:r>
              <a:rPr kumimoji="1" lang="en-US" altLang="zh-CN" dirty="0"/>
              <a:t>schedules</a:t>
            </a:r>
            <a:r>
              <a:rPr kumimoji="1" lang="zh-CN" altLang="en-US" dirty="0"/>
              <a:t> </a:t>
            </a:r>
            <a:r>
              <a:rPr kumimoji="1" lang="en-US" altLang="zh-CN" dirty="0"/>
              <a:t>the</a:t>
            </a:r>
            <a:r>
              <a:rPr kumimoji="1" lang="zh-CN" altLang="en-US" dirty="0"/>
              <a:t> </a:t>
            </a:r>
            <a:r>
              <a:rPr kumimoji="1" lang="en-US" altLang="zh-CN" dirty="0"/>
              <a:t>processes</a:t>
            </a:r>
            <a:endParaRPr kumimoji="1" lang="zh-CN" altLang="en-US" dirty="0"/>
          </a:p>
          <a:p>
            <a:pPr lvl="1"/>
            <a:r>
              <a:rPr kumimoji="1" lang="en-US" altLang="zh-CN" dirty="0"/>
              <a:t>OS</a:t>
            </a:r>
            <a:r>
              <a:rPr kumimoji="1" lang="zh-CN" altLang="en-US" dirty="0"/>
              <a:t> </a:t>
            </a:r>
            <a:r>
              <a:rPr kumimoji="1" lang="en-US" altLang="zh-CN" dirty="0"/>
              <a:t>splits</a:t>
            </a:r>
            <a:r>
              <a:rPr kumimoji="1" lang="zh-CN" altLang="en-US" dirty="0"/>
              <a:t> </a:t>
            </a:r>
            <a:r>
              <a:rPr kumimoji="1" lang="en-US" altLang="zh-CN" dirty="0"/>
              <a:t>the</a:t>
            </a:r>
            <a:r>
              <a:rPr kumimoji="1" lang="zh-CN" altLang="en-US" dirty="0"/>
              <a:t> </a:t>
            </a:r>
            <a:r>
              <a:rPr kumimoji="1" lang="en-US" altLang="zh-CN" dirty="0"/>
              <a:t>CPU</a:t>
            </a:r>
            <a:r>
              <a:rPr kumimoji="1" lang="zh-CN" altLang="en-US" dirty="0"/>
              <a:t> </a:t>
            </a:r>
            <a:r>
              <a:rPr kumimoji="1" lang="en-US" altLang="zh-CN" dirty="0"/>
              <a:t>time</a:t>
            </a:r>
            <a:r>
              <a:rPr kumimoji="1" lang="zh-CN" altLang="en-US" dirty="0"/>
              <a:t> </a:t>
            </a:r>
            <a:r>
              <a:rPr kumimoji="1" lang="en-US" altLang="zh-CN" dirty="0"/>
              <a:t>to</a:t>
            </a:r>
            <a:r>
              <a:rPr kumimoji="1" lang="zh-CN" altLang="en-US" dirty="0"/>
              <a:t> </a:t>
            </a:r>
            <a:r>
              <a:rPr kumimoji="1" lang="en-US" altLang="zh-CN" dirty="0"/>
              <a:t>time-slices</a:t>
            </a:r>
            <a:endParaRPr kumimoji="1" lang="zh-CN" altLang="en-US" dirty="0"/>
          </a:p>
          <a:p>
            <a:pPr lvl="1"/>
            <a:r>
              <a:rPr kumimoji="1" lang="en-US" altLang="zh-CN" dirty="0"/>
              <a:t>Schedule</a:t>
            </a:r>
            <a:r>
              <a:rPr kumimoji="1" lang="zh-CN" altLang="en-US" dirty="0"/>
              <a:t> </a:t>
            </a:r>
            <a:r>
              <a:rPr kumimoji="1" lang="en-US" altLang="zh-CN" dirty="0"/>
              <a:t>each</a:t>
            </a:r>
            <a:r>
              <a:rPr kumimoji="1" lang="zh-CN" altLang="en-US" dirty="0"/>
              <a:t> </a:t>
            </a:r>
            <a:r>
              <a:rPr kumimoji="1" lang="en-US" altLang="zh-CN" dirty="0"/>
              <a:t>process</a:t>
            </a:r>
            <a:r>
              <a:rPr kumimoji="1" lang="zh-CN" altLang="en-US" dirty="0"/>
              <a:t> </a:t>
            </a:r>
            <a:r>
              <a:rPr kumimoji="1" lang="en-US" altLang="zh-CN" dirty="0"/>
              <a:t>preemptively</a:t>
            </a:r>
            <a:endParaRPr kumimoji="1" lang="zh-CN" altLang="en-US" dirty="0"/>
          </a:p>
          <a:p>
            <a:pPr lvl="1"/>
            <a:r>
              <a:rPr kumimoji="1" lang="en-US" altLang="zh-CN" dirty="0"/>
              <a:t>Save</a:t>
            </a:r>
            <a:r>
              <a:rPr kumimoji="1" lang="zh-CN" altLang="en-US" dirty="0"/>
              <a:t> </a:t>
            </a:r>
            <a:r>
              <a:rPr kumimoji="1" lang="en-US" altLang="zh-CN" dirty="0"/>
              <a:t>context,</a:t>
            </a:r>
            <a:r>
              <a:rPr kumimoji="1" lang="zh-CN" altLang="en-US" dirty="0"/>
              <a:t> </a:t>
            </a:r>
            <a:r>
              <a:rPr kumimoji="1" lang="en-US" altLang="zh-CN" dirty="0"/>
              <a:t>find</a:t>
            </a:r>
            <a:r>
              <a:rPr kumimoji="1" lang="zh-CN" altLang="en-US" dirty="0"/>
              <a:t> </a:t>
            </a:r>
            <a:r>
              <a:rPr kumimoji="1" lang="en-US" altLang="zh-CN" dirty="0"/>
              <a:t>next,</a:t>
            </a:r>
            <a:r>
              <a:rPr kumimoji="1" lang="zh-CN" altLang="en-US" dirty="0"/>
              <a:t> </a:t>
            </a:r>
            <a:r>
              <a:rPr kumimoji="1" lang="en-US" altLang="zh-CN" dirty="0"/>
              <a:t>restore</a:t>
            </a:r>
            <a:r>
              <a:rPr kumimoji="1" lang="zh-CN" altLang="en-US" dirty="0"/>
              <a:t> </a:t>
            </a:r>
            <a:r>
              <a:rPr kumimoji="1" lang="en-US" altLang="zh-CN" dirty="0"/>
              <a:t>context</a:t>
            </a:r>
          </a:p>
          <a:p>
            <a:pPr lvl="1"/>
            <a:endParaRPr kumimoji="1" lang="zh-CN" altLang="en-US" dirty="0"/>
          </a:p>
          <a:p>
            <a:r>
              <a:rPr kumimoji="1" lang="en-US" altLang="zh-CN" dirty="0"/>
              <a:t>Why</a:t>
            </a:r>
            <a:r>
              <a:rPr kumimoji="1" lang="zh-CN" altLang="en-US" dirty="0"/>
              <a:t> </a:t>
            </a:r>
            <a:r>
              <a:rPr kumimoji="1" lang="en-US" altLang="zh-CN" dirty="0"/>
              <a:t>not</a:t>
            </a:r>
            <a:r>
              <a:rPr kumimoji="1" lang="zh-CN" altLang="en-US" dirty="0"/>
              <a:t> </a:t>
            </a:r>
            <a:r>
              <a:rPr kumimoji="1" lang="en-US" altLang="zh-CN" dirty="0"/>
              <a:t>run</a:t>
            </a:r>
            <a:r>
              <a:rPr kumimoji="1" lang="zh-CN" altLang="en-US" dirty="0"/>
              <a:t> </a:t>
            </a:r>
            <a:r>
              <a:rPr kumimoji="1" lang="en-US" altLang="zh-CN" dirty="0"/>
              <a:t>a</a:t>
            </a:r>
            <a:r>
              <a:rPr kumimoji="1" lang="zh-CN" altLang="en-US" dirty="0"/>
              <a:t> </a:t>
            </a:r>
            <a:r>
              <a:rPr kumimoji="1" lang="en-US" altLang="zh-CN" dirty="0"/>
              <a:t>VM</a:t>
            </a:r>
            <a:r>
              <a:rPr kumimoji="1" lang="zh-CN" altLang="en-US" dirty="0"/>
              <a:t> </a:t>
            </a:r>
            <a:r>
              <a:rPr kumimoji="1" lang="en-US" altLang="zh-CN" dirty="0"/>
              <a:t>as</a:t>
            </a:r>
            <a:r>
              <a:rPr kumimoji="1" lang="zh-CN" altLang="en-US" dirty="0"/>
              <a:t> </a:t>
            </a:r>
            <a:r>
              <a:rPr kumimoji="1" lang="en-US" altLang="zh-CN" dirty="0"/>
              <a:t>a</a:t>
            </a:r>
            <a:r>
              <a:rPr kumimoji="1" lang="zh-CN" altLang="en-US" dirty="0"/>
              <a:t> </a:t>
            </a:r>
            <a:r>
              <a:rPr kumimoji="1" lang="en-US" altLang="zh-CN" dirty="0"/>
              <a:t>process?</a:t>
            </a:r>
            <a:endParaRPr kumimoji="1" lang="zh-CN" altLang="en-US" dirty="0"/>
          </a:p>
        </p:txBody>
      </p:sp>
    </p:spTree>
    <p:extLst>
      <p:ext uri="{BB962C8B-B14F-4D97-AF65-F5344CB8AC3E}">
        <p14:creationId xmlns:p14="http://schemas.microsoft.com/office/powerpoint/2010/main" val="2319216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animEffect transition="in" filter="fade">
                                      <p:cBhvr>
                                        <p:cTn id="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First</a:t>
            </a:r>
            <a:r>
              <a:rPr kumimoji="1" lang="zh-CN" altLang="en-US" dirty="0"/>
              <a:t> </a:t>
            </a:r>
            <a:r>
              <a:rPr kumimoji="1" lang="en-US" altLang="zh-CN" dirty="0"/>
              <a:t>Try:</a:t>
            </a:r>
            <a:r>
              <a:rPr kumimoji="1" lang="zh-CN" altLang="en-US" dirty="0"/>
              <a:t> </a:t>
            </a:r>
            <a:r>
              <a:rPr kumimoji="1" lang="en-US" altLang="zh-CN" dirty="0"/>
              <a:t>OS</a:t>
            </a:r>
            <a:r>
              <a:rPr kumimoji="1" lang="zh-CN" altLang="en-US" dirty="0"/>
              <a:t> </a:t>
            </a:r>
            <a:r>
              <a:rPr kumimoji="1" lang="en-US" altLang="zh-CN" dirty="0"/>
              <a:t>on</a:t>
            </a:r>
            <a:r>
              <a:rPr kumimoji="1" lang="zh-CN" altLang="en-US" dirty="0"/>
              <a:t> </a:t>
            </a:r>
            <a:r>
              <a:rPr kumimoji="1" lang="en-US" altLang="zh-CN" dirty="0"/>
              <a:t>OS</a:t>
            </a:r>
            <a:endParaRPr kumimoji="1" lang="zh-CN" altLang="en-US" dirty="0"/>
          </a:p>
        </p:txBody>
      </p:sp>
      <p:sp>
        <p:nvSpPr>
          <p:cNvPr id="4" name="Rectangle 22"/>
          <p:cNvSpPr/>
          <p:nvPr/>
        </p:nvSpPr>
        <p:spPr>
          <a:xfrm>
            <a:off x="2382514" y="3527212"/>
            <a:ext cx="4565750" cy="322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bg1"/>
                </a:solidFill>
                <a:cs typeface="Arial Narrow"/>
              </a:rPr>
              <a:t>Host</a:t>
            </a:r>
            <a:r>
              <a:rPr lang="zh-CN" altLang="en-US" sz="1600" dirty="0">
                <a:solidFill>
                  <a:schemeClr val="bg1"/>
                </a:solidFill>
                <a:cs typeface="Arial Narrow"/>
              </a:rPr>
              <a:t> </a:t>
            </a:r>
            <a:r>
              <a:rPr lang="en-US" altLang="zh-CN" sz="1600" dirty="0">
                <a:solidFill>
                  <a:schemeClr val="bg1"/>
                </a:solidFill>
                <a:cs typeface="Arial Narrow"/>
              </a:rPr>
              <a:t>OS</a:t>
            </a:r>
            <a:endParaRPr lang="en-US" sz="1600" dirty="0">
              <a:solidFill>
                <a:schemeClr val="bg1"/>
              </a:solidFill>
              <a:cs typeface="Arial Narrow"/>
            </a:endParaRPr>
          </a:p>
        </p:txBody>
      </p:sp>
      <p:sp>
        <p:nvSpPr>
          <p:cNvPr id="5" name="Rectangle 23"/>
          <p:cNvSpPr/>
          <p:nvPr/>
        </p:nvSpPr>
        <p:spPr>
          <a:xfrm>
            <a:off x="3318617" y="2671228"/>
            <a:ext cx="792088" cy="722577"/>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Guest</a:t>
            </a:r>
            <a:r>
              <a:rPr lang="zh-CN" altLang="en-US" sz="1600" dirty="0">
                <a:solidFill>
                  <a:schemeClr val="accent2"/>
                </a:solidFill>
                <a:cs typeface="Arial Narrow"/>
              </a:rPr>
              <a:t> </a:t>
            </a:r>
            <a:r>
              <a:rPr lang="en-US" altLang="zh-CN" sz="1600" dirty="0">
                <a:solidFill>
                  <a:schemeClr val="accent2"/>
                </a:solidFill>
                <a:cs typeface="Arial Narrow"/>
              </a:rPr>
              <a:t>App-1</a:t>
            </a:r>
          </a:p>
        </p:txBody>
      </p:sp>
      <p:sp>
        <p:nvSpPr>
          <p:cNvPr id="6" name="Rectangle 24"/>
          <p:cNvSpPr/>
          <p:nvPr/>
        </p:nvSpPr>
        <p:spPr>
          <a:xfrm>
            <a:off x="4244917" y="4128217"/>
            <a:ext cx="782679"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Mem</a:t>
            </a:r>
            <a:endParaRPr lang="en-US" sz="1600" dirty="0">
              <a:solidFill>
                <a:schemeClr val="tx1">
                  <a:lumMod val="65000"/>
                  <a:lumOff val="35000"/>
                </a:schemeClr>
              </a:solidFill>
              <a:cs typeface="Arial Narrow"/>
            </a:endParaRPr>
          </a:p>
        </p:txBody>
      </p:sp>
      <p:sp>
        <p:nvSpPr>
          <p:cNvPr id="7" name="Rectangle 26"/>
          <p:cNvSpPr/>
          <p:nvPr/>
        </p:nvSpPr>
        <p:spPr>
          <a:xfrm>
            <a:off x="5161807" y="4128218"/>
            <a:ext cx="826123"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Device</a:t>
            </a:r>
            <a:endParaRPr lang="en-US" sz="1600" dirty="0">
              <a:solidFill>
                <a:schemeClr val="tx1">
                  <a:lumMod val="65000"/>
                  <a:lumOff val="35000"/>
                </a:schemeClr>
              </a:solidFill>
              <a:cs typeface="Arial Narrow"/>
            </a:endParaRPr>
          </a:p>
        </p:txBody>
      </p:sp>
      <p:sp>
        <p:nvSpPr>
          <p:cNvPr id="8" name="Rectangle 27"/>
          <p:cNvSpPr/>
          <p:nvPr/>
        </p:nvSpPr>
        <p:spPr>
          <a:xfrm>
            <a:off x="2382514" y="2671228"/>
            <a:ext cx="792087" cy="722577"/>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Guest</a:t>
            </a:r>
            <a:r>
              <a:rPr lang="zh-CN" altLang="en-US" sz="1600" dirty="0">
                <a:solidFill>
                  <a:schemeClr val="accent2"/>
                </a:solidFill>
                <a:cs typeface="Arial Narrow"/>
              </a:rPr>
              <a:t> </a:t>
            </a:r>
            <a:r>
              <a:rPr lang="en-US" altLang="zh-CN" sz="1600" dirty="0">
                <a:solidFill>
                  <a:schemeClr val="accent2"/>
                </a:solidFill>
                <a:cs typeface="Arial Narrow"/>
              </a:rPr>
              <a:t>OS</a:t>
            </a:r>
            <a:endParaRPr lang="en-US" sz="1600" dirty="0">
              <a:solidFill>
                <a:schemeClr val="accent2"/>
              </a:solidFill>
              <a:cs typeface="Arial Narrow"/>
            </a:endParaRPr>
          </a:p>
        </p:txBody>
      </p:sp>
      <p:sp>
        <p:nvSpPr>
          <p:cNvPr id="9" name="Rectangle 37"/>
          <p:cNvSpPr/>
          <p:nvPr/>
        </p:nvSpPr>
        <p:spPr>
          <a:xfrm>
            <a:off x="5152399" y="2671228"/>
            <a:ext cx="835531" cy="722577"/>
          </a:xfrm>
          <a:prstGeom prst="rect">
            <a:avLst/>
          </a:prstGeom>
          <a:no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Host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App-1</a:t>
            </a:r>
          </a:p>
        </p:txBody>
      </p:sp>
      <p:cxnSp>
        <p:nvCxnSpPr>
          <p:cNvPr id="10" name="Straight Connector 13"/>
          <p:cNvCxnSpPr/>
          <p:nvPr/>
        </p:nvCxnSpPr>
        <p:spPr>
          <a:xfrm>
            <a:off x="2368063" y="3999865"/>
            <a:ext cx="4570422" cy="0"/>
          </a:xfrm>
          <a:prstGeom prst="line">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11" name="Rectangle 54"/>
          <p:cNvSpPr/>
          <p:nvPr/>
        </p:nvSpPr>
        <p:spPr>
          <a:xfrm>
            <a:off x="3318618" y="4128218"/>
            <a:ext cx="792088"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CPU</a:t>
            </a:r>
            <a:endParaRPr lang="en-US" sz="1600" dirty="0">
              <a:solidFill>
                <a:schemeClr val="tx1">
                  <a:lumMod val="65000"/>
                  <a:lumOff val="35000"/>
                </a:schemeClr>
              </a:solidFill>
              <a:cs typeface="Arial Narrow"/>
            </a:endParaRPr>
          </a:p>
        </p:txBody>
      </p:sp>
      <p:sp>
        <p:nvSpPr>
          <p:cNvPr id="14" name="Rectangle 23"/>
          <p:cNvSpPr/>
          <p:nvPr/>
        </p:nvSpPr>
        <p:spPr>
          <a:xfrm>
            <a:off x="4235508" y="2671228"/>
            <a:ext cx="792088" cy="722577"/>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Guest</a:t>
            </a:r>
            <a:r>
              <a:rPr lang="zh-CN" altLang="en-US" sz="1600" dirty="0">
                <a:solidFill>
                  <a:schemeClr val="accent2"/>
                </a:solidFill>
                <a:cs typeface="Arial Narrow"/>
              </a:rPr>
              <a:t> </a:t>
            </a:r>
            <a:r>
              <a:rPr lang="en-US" altLang="zh-CN" sz="1600" dirty="0">
                <a:solidFill>
                  <a:schemeClr val="accent2"/>
                </a:solidFill>
                <a:cs typeface="Arial Narrow"/>
              </a:rPr>
              <a:t>App-2</a:t>
            </a:r>
          </a:p>
        </p:txBody>
      </p:sp>
      <p:sp>
        <p:nvSpPr>
          <p:cNvPr id="15" name="Rectangle 37"/>
          <p:cNvSpPr/>
          <p:nvPr/>
        </p:nvSpPr>
        <p:spPr>
          <a:xfrm>
            <a:off x="6112733" y="2671228"/>
            <a:ext cx="835531" cy="722577"/>
          </a:xfrm>
          <a:prstGeom prst="rect">
            <a:avLst/>
          </a:prstGeom>
          <a:no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Host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App-2</a:t>
            </a:r>
          </a:p>
        </p:txBody>
      </p:sp>
      <p:sp>
        <p:nvSpPr>
          <p:cNvPr id="16" name="文本框 15"/>
          <p:cNvSpPr txBox="1"/>
          <p:nvPr/>
        </p:nvSpPr>
        <p:spPr>
          <a:xfrm>
            <a:off x="251520" y="3535508"/>
            <a:ext cx="1882552" cy="307777"/>
          </a:xfrm>
          <a:prstGeom prst="rect">
            <a:avLst/>
          </a:prstGeom>
          <a:noFill/>
        </p:spPr>
        <p:txBody>
          <a:bodyPr wrap="square" rtlCol="0">
            <a:spAutoFit/>
          </a:bodyPr>
          <a:lstStyle/>
          <a:p>
            <a:pPr algn="r"/>
            <a:r>
              <a:rPr kumimoji="1" lang="en-US" altLang="zh-CN" sz="1400" i="1" dirty="0">
                <a:solidFill>
                  <a:schemeClr val="tx1">
                    <a:lumMod val="65000"/>
                    <a:lumOff val="35000"/>
                  </a:schemeClr>
                </a:solidFill>
                <a:latin typeface="DengXian" charset="0"/>
                <a:ea typeface="DengXian" charset="0"/>
                <a:cs typeface="DengXian" charset="0"/>
              </a:rPr>
              <a:t>Kernel</a:t>
            </a:r>
            <a:r>
              <a:rPr kumimoji="1" lang="zh-CN" altLang="en-US" sz="1400" i="1" dirty="0">
                <a:solidFill>
                  <a:schemeClr val="tx1">
                    <a:lumMod val="65000"/>
                    <a:lumOff val="35000"/>
                  </a:schemeClr>
                </a:solidFill>
                <a:latin typeface="DengXian" charset="0"/>
                <a:ea typeface="DengXian" charset="0"/>
                <a:cs typeface="DengXian" charset="0"/>
              </a:rPr>
              <a:t> </a:t>
            </a:r>
            <a:r>
              <a:rPr kumimoji="1" lang="en-US" altLang="zh-CN" sz="1400" i="1" dirty="0">
                <a:solidFill>
                  <a:schemeClr val="tx1">
                    <a:lumMod val="65000"/>
                    <a:lumOff val="35000"/>
                  </a:schemeClr>
                </a:solidFill>
                <a:latin typeface="DengXian" charset="0"/>
                <a:ea typeface="DengXian" charset="0"/>
                <a:cs typeface="DengXian" charset="0"/>
              </a:rPr>
              <a:t>mode</a:t>
            </a:r>
            <a:endParaRPr kumimoji="1" lang="zh-CN" altLang="en-US" sz="1400" i="1" dirty="0">
              <a:solidFill>
                <a:schemeClr val="tx1">
                  <a:lumMod val="65000"/>
                  <a:lumOff val="35000"/>
                </a:schemeClr>
              </a:solidFill>
              <a:latin typeface="DengXian" charset="0"/>
              <a:ea typeface="DengXian" charset="0"/>
              <a:cs typeface="DengXian" charset="0"/>
            </a:endParaRPr>
          </a:p>
        </p:txBody>
      </p:sp>
      <p:sp>
        <p:nvSpPr>
          <p:cNvPr id="17" name="文本框 16"/>
          <p:cNvSpPr txBox="1"/>
          <p:nvPr/>
        </p:nvSpPr>
        <p:spPr>
          <a:xfrm>
            <a:off x="251520" y="2909763"/>
            <a:ext cx="1882552" cy="307777"/>
          </a:xfrm>
          <a:prstGeom prst="rect">
            <a:avLst/>
          </a:prstGeom>
          <a:noFill/>
        </p:spPr>
        <p:txBody>
          <a:bodyPr wrap="square" rtlCol="0">
            <a:spAutoFit/>
          </a:bodyPr>
          <a:lstStyle/>
          <a:p>
            <a:pPr algn="r"/>
            <a:r>
              <a:rPr kumimoji="1" lang="en-US" altLang="zh-CN" sz="1400" i="1" dirty="0">
                <a:solidFill>
                  <a:schemeClr val="tx1">
                    <a:lumMod val="65000"/>
                    <a:lumOff val="35000"/>
                  </a:schemeClr>
                </a:solidFill>
                <a:latin typeface="DengXian" charset="0"/>
                <a:ea typeface="DengXian" charset="0"/>
                <a:cs typeface="DengXian" charset="0"/>
              </a:rPr>
              <a:t>User</a:t>
            </a:r>
            <a:r>
              <a:rPr kumimoji="1" lang="zh-CN" altLang="en-US" sz="1400" i="1" dirty="0">
                <a:solidFill>
                  <a:schemeClr val="tx1">
                    <a:lumMod val="65000"/>
                    <a:lumOff val="35000"/>
                  </a:schemeClr>
                </a:solidFill>
                <a:latin typeface="DengXian" charset="0"/>
                <a:ea typeface="DengXian" charset="0"/>
                <a:cs typeface="DengXian" charset="0"/>
              </a:rPr>
              <a:t> </a:t>
            </a:r>
            <a:r>
              <a:rPr kumimoji="1" lang="en-US" altLang="zh-CN" sz="1400" i="1" dirty="0">
                <a:solidFill>
                  <a:schemeClr val="tx1">
                    <a:lumMod val="65000"/>
                    <a:lumOff val="35000"/>
                  </a:schemeClr>
                </a:solidFill>
                <a:latin typeface="DengXian" charset="0"/>
                <a:ea typeface="DengXian" charset="0"/>
                <a:cs typeface="DengXian" charset="0"/>
              </a:rPr>
              <a:t>mode</a:t>
            </a:r>
            <a:endParaRPr kumimoji="1" lang="zh-CN" altLang="en-US" sz="1400" i="1" dirty="0">
              <a:solidFill>
                <a:schemeClr val="tx1">
                  <a:lumMod val="65000"/>
                  <a:lumOff val="35000"/>
                </a:schemeClr>
              </a:solidFill>
              <a:latin typeface="DengXian" charset="0"/>
              <a:ea typeface="DengXian" charset="0"/>
              <a:cs typeface="DengXian" charset="0"/>
            </a:endParaRPr>
          </a:p>
        </p:txBody>
      </p:sp>
      <p:sp>
        <p:nvSpPr>
          <p:cNvPr id="18" name="右大括号 17"/>
          <p:cNvSpPr/>
          <p:nvPr/>
        </p:nvSpPr>
        <p:spPr>
          <a:xfrm rot="16200000">
            <a:off x="3606740" y="1147650"/>
            <a:ext cx="198861" cy="2642850"/>
          </a:xfrm>
          <a:prstGeom prst="rightBrace">
            <a:avLst>
              <a:gd name="adj1" fmla="val 77953"/>
              <a:gd name="adj2" fmla="val 49461"/>
            </a:avLst>
          </a:prstGeom>
          <a:ln>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9" name="文本框 18"/>
          <p:cNvSpPr txBox="1"/>
          <p:nvPr/>
        </p:nvSpPr>
        <p:spPr>
          <a:xfrm>
            <a:off x="3013392" y="2019227"/>
            <a:ext cx="1378496" cy="307777"/>
          </a:xfrm>
          <a:prstGeom prst="rect">
            <a:avLst/>
          </a:prstGeom>
          <a:noFill/>
        </p:spPr>
        <p:txBody>
          <a:bodyPr wrap="square" rtlCol="0">
            <a:spAutoFit/>
          </a:bodyPr>
          <a:lstStyle/>
          <a:p>
            <a:pPr algn="ctr"/>
            <a:r>
              <a:rPr kumimoji="1" lang="en-US" altLang="zh-CN" sz="1400" b="1" dirty="0">
                <a:solidFill>
                  <a:schemeClr val="accent2"/>
                </a:solidFill>
                <a:latin typeface="DengXian" charset="0"/>
                <a:ea typeface="DengXian" charset="0"/>
                <a:cs typeface="DengXian" charset="0"/>
              </a:rPr>
              <a:t>Guest</a:t>
            </a:r>
            <a:r>
              <a:rPr kumimoji="1" lang="zh-CN" altLang="en-US" sz="1400" b="1" dirty="0">
                <a:solidFill>
                  <a:schemeClr val="accent2"/>
                </a:solidFill>
                <a:latin typeface="DengXian" charset="0"/>
                <a:ea typeface="DengXian" charset="0"/>
                <a:cs typeface="DengXian" charset="0"/>
              </a:rPr>
              <a:t> </a:t>
            </a:r>
            <a:r>
              <a:rPr kumimoji="1" lang="en-US" altLang="zh-CN" sz="1400" b="1" dirty="0">
                <a:solidFill>
                  <a:schemeClr val="accent2"/>
                </a:solidFill>
                <a:latin typeface="DengXian" charset="0"/>
                <a:ea typeface="DengXian" charset="0"/>
                <a:cs typeface="DengXian" charset="0"/>
              </a:rPr>
              <a:t>VM</a:t>
            </a:r>
            <a:endParaRPr kumimoji="1" lang="zh-CN" altLang="en-US" sz="1400" b="1" dirty="0">
              <a:solidFill>
                <a:schemeClr val="accent2"/>
              </a:solidFill>
              <a:latin typeface="DengXian" charset="0"/>
              <a:ea typeface="DengXian" charset="0"/>
              <a:cs typeface="DengXian" charset="0"/>
            </a:endParaRPr>
          </a:p>
        </p:txBody>
      </p:sp>
      <p:sp>
        <p:nvSpPr>
          <p:cNvPr id="20" name="文本框 19"/>
          <p:cNvSpPr txBox="1"/>
          <p:nvPr/>
        </p:nvSpPr>
        <p:spPr>
          <a:xfrm>
            <a:off x="7164288" y="3534423"/>
            <a:ext cx="2016224" cy="307777"/>
          </a:xfrm>
          <a:prstGeom prst="rect">
            <a:avLst/>
          </a:prstGeom>
          <a:noFill/>
        </p:spPr>
        <p:txBody>
          <a:bodyPr wrap="square" rtlCol="0">
            <a:spAutoFit/>
          </a:bodyPr>
          <a:lstStyle/>
          <a:p>
            <a:r>
              <a:rPr kumimoji="1" lang="en-US" altLang="zh-CN" sz="1400" i="1" dirty="0">
                <a:solidFill>
                  <a:schemeClr val="accent2"/>
                </a:solidFill>
                <a:latin typeface="DengXian" charset="0"/>
                <a:ea typeface="DengXian" charset="0"/>
                <a:cs typeface="DengXian" charset="0"/>
              </a:rPr>
              <a:t>(Now</a:t>
            </a:r>
            <a:r>
              <a:rPr kumimoji="1" lang="zh-CN" altLang="en-US" sz="1400" i="1" dirty="0">
                <a:solidFill>
                  <a:schemeClr val="accent2"/>
                </a:solidFill>
                <a:latin typeface="DengXian" charset="0"/>
                <a:ea typeface="DengXian" charset="0"/>
                <a:cs typeface="DengXian" charset="0"/>
              </a:rPr>
              <a:t> </a:t>
            </a:r>
            <a:r>
              <a:rPr kumimoji="1" lang="en-US" altLang="zh-CN" sz="1400" i="1" dirty="0">
                <a:solidFill>
                  <a:schemeClr val="accent2"/>
                </a:solidFill>
                <a:latin typeface="DengXian" charset="0"/>
                <a:ea typeface="DengXian" charset="0"/>
                <a:cs typeface="DengXian" charset="0"/>
              </a:rPr>
              <a:t>works</a:t>
            </a:r>
            <a:r>
              <a:rPr kumimoji="1" lang="zh-CN" altLang="en-US" sz="1400" i="1" dirty="0">
                <a:solidFill>
                  <a:schemeClr val="accent2"/>
                </a:solidFill>
                <a:latin typeface="DengXian" charset="0"/>
                <a:ea typeface="DengXian" charset="0"/>
                <a:cs typeface="DengXian" charset="0"/>
              </a:rPr>
              <a:t> </a:t>
            </a:r>
            <a:r>
              <a:rPr kumimoji="1" lang="en-US" altLang="zh-CN" sz="1400" i="1" dirty="0">
                <a:solidFill>
                  <a:schemeClr val="accent2"/>
                </a:solidFill>
                <a:latin typeface="DengXian" charset="0"/>
                <a:ea typeface="DengXian" charset="0"/>
                <a:cs typeface="DengXian" charset="0"/>
              </a:rPr>
              <a:t>as</a:t>
            </a:r>
            <a:r>
              <a:rPr kumimoji="1" lang="zh-CN" altLang="en-US" sz="1400" i="1" dirty="0">
                <a:solidFill>
                  <a:schemeClr val="accent2"/>
                </a:solidFill>
                <a:latin typeface="DengXian" charset="0"/>
                <a:ea typeface="DengXian" charset="0"/>
                <a:cs typeface="DengXian" charset="0"/>
              </a:rPr>
              <a:t> </a:t>
            </a:r>
            <a:r>
              <a:rPr kumimoji="1" lang="en-US" altLang="zh-CN" sz="1400" i="1" dirty="0">
                <a:solidFill>
                  <a:schemeClr val="accent2"/>
                </a:solidFill>
                <a:latin typeface="DengXian" charset="0"/>
                <a:ea typeface="DengXian" charset="0"/>
                <a:cs typeface="DengXian" charset="0"/>
              </a:rPr>
              <a:t>VMM)</a:t>
            </a:r>
            <a:endParaRPr kumimoji="1" lang="zh-CN" altLang="en-US" sz="1400" i="1" dirty="0">
              <a:solidFill>
                <a:schemeClr val="accent2"/>
              </a:solidFill>
              <a:latin typeface="DengXian" charset="0"/>
              <a:ea typeface="DengXian" charset="0"/>
              <a:cs typeface="DengXian" charset="0"/>
            </a:endParaRPr>
          </a:p>
        </p:txBody>
      </p:sp>
      <p:cxnSp>
        <p:nvCxnSpPr>
          <p:cNvPr id="22" name="直线箭头连接符 21"/>
          <p:cNvCxnSpPr>
            <a:stCxn id="4" idx="3"/>
            <a:endCxn id="20" idx="1"/>
          </p:cNvCxnSpPr>
          <p:nvPr/>
        </p:nvCxnSpPr>
        <p:spPr>
          <a:xfrm>
            <a:off x="6948264" y="3688312"/>
            <a:ext cx="216024" cy="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17113" y="1929883"/>
            <a:ext cx="2016224" cy="307777"/>
          </a:xfrm>
          <a:prstGeom prst="rect">
            <a:avLst/>
          </a:prstGeom>
          <a:noFill/>
        </p:spPr>
        <p:txBody>
          <a:bodyPr wrap="square" rtlCol="0">
            <a:spAutoFit/>
          </a:bodyPr>
          <a:lstStyle/>
          <a:p>
            <a:r>
              <a:rPr kumimoji="1" lang="en-US" altLang="zh-CN" sz="1400" i="1" dirty="0">
                <a:solidFill>
                  <a:schemeClr val="accent2"/>
                </a:solidFill>
                <a:latin typeface="DengXian" charset="0"/>
                <a:ea typeface="DengXian" charset="0"/>
                <a:cs typeface="DengXian" charset="0"/>
              </a:rPr>
              <a:t>Run</a:t>
            </a:r>
            <a:r>
              <a:rPr kumimoji="1" lang="zh-CN" altLang="en-US" sz="1400" i="1" dirty="0">
                <a:solidFill>
                  <a:schemeClr val="accent2"/>
                </a:solidFill>
                <a:latin typeface="DengXian" charset="0"/>
                <a:ea typeface="DengXian" charset="0"/>
                <a:cs typeface="DengXian" charset="0"/>
              </a:rPr>
              <a:t> </a:t>
            </a:r>
            <a:r>
              <a:rPr kumimoji="1" lang="en-US" altLang="zh-CN" sz="1400" i="1" dirty="0">
                <a:solidFill>
                  <a:schemeClr val="accent2"/>
                </a:solidFill>
                <a:latin typeface="DengXian" charset="0"/>
                <a:ea typeface="DengXian" charset="0"/>
                <a:cs typeface="DengXian" charset="0"/>
              </a:rPr>
              <a:t>as</a:t>
            </a:r>
            <a:r>
              <a:rPr kumimoji="1" lang="zh-CN" altLang="en-US" sz="1400" i="1" dirty="0">
                <a:solidFill>
                  <a:schemeClr val="accent2"/>
                </a:solidFill>
                <a:latin typeface="DengXian" charset="0"/>
                <a:ea typeface="DengXian" charset="0"/>
                <a:cs typeface="DengXian" charset="0"/>
              </a:rPr>
              <a:t> </a:t>
            </a:r>
            <a:r>
              <a:rPr kumimoji="1" lang="en-US" altLang="zh-CN" sz="1400" i="1" dirty="0">
                <a:solidFill>
                  <a:schemeClr val="accent2"/>
                </a:solidFill>
                <a:latin typeface="DengXian" charset="0"/>
                <a:ea typeface="DengXian" charset="0"/>
                <a:cs typeface="DengXian" charset="0"/>
              </a:rPr>
              <a:t>an</a:t>
            </a:r>
            <a:r>
              <a:rPr kumimoji="1" lang="zh-CN" altLang="en-US" sz="1400" i="1" dirty="0">
                <a:solidFill>
                  <a:schemeClr val="accent2"/>
                </a:solidFill>
                <a:latin typeface="DengXian" charset="0"/>
                <a:ea typeface="DengXian" charset="0"/>
                <a:cs typeface="DengXian" charset="0"/>
              </a:rPr>
              <a:t> </a:t>
            </a:r>
            <a:r>
              <a:rPr kumimoji="1" lang="en-US" altLang="zh-CN" sz="1400" i="1" dirty="0">
                <a:solidFill>
                  <a:schemeClr val="accent2"/>
                </a:solidFill>
                <a:latin typeface="DengXian" charset="0"/>
                <a:ea typeface="DengXian" charset="0"/>
                <a:cs typeface="DengXian" charset="0"/>
              </a:rPr>
              <a:t>application!</a:t>
            </a:r>
            <a:endParaRPr kumimoji="1" lang="zh-CN" altLang="en-US" sz="1400" i="1" dirty="0">
              <a:solidFill>
                <a:schemeClr val="accent2"/>
              </a:solidFill>
              <a:latin typeface="DengXian" charset="0"/>
              <a:ea typeface="DengXian" charset="0"/>
              <a:cs typeface="DengXian" charset="0"/>
            </a:endParaRPr>
          </a:p>
        </p:txBody>
      </p:sp>
      <p:cxnSp>
        <p:nvCxnSpPr>
          <p:cNvPr id="24" name="直线箭头连接符 23"/>
          <p:cNvCxnSpPr>
            <a:endCxn id="23" idx="2"/>
          </p:cNvCxnSpPr>
          <p:nvPr/>
        </p:nvCxnSpPr>
        <p:spPr>
          <a:xfrm flipH="1" flipV="1">
            <a:off x="1625225" y="2237660"/>
            <a:ext cx="742838" cy="433568"/>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6849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Run</a:t>
            </a:r>
            <a:r>
              <a:rPr kumimoji="1" lang="zh-CN" altLang="en-US" dirty="0"/>
              <a:t> </a:t>
            </a:r>
            <a:r>
              <a:rPr kumimoji="1" lang="en-US" altLang="zh-CN" dirty="0"/>
              <a:t>OS</a:t>
            </a:r>
            <a:r>
              <a:rPr kumimoji="1" lang="zh-CN" altLang="en-US" dirty="0"/>
              <a:t> </a:t>
            </a:r>
            <a:r>
              <a:rPr kumimoji="1" lang="en-US" altLang="zh-CN" dirty="0"/>
              <a:t>as</a:t>
            </a:r>
            <a:r>
              <a:rPr kumimoji="1" lang="zh-CN" altLang="en-US" dirty="0"/>
              <a:t> </a:t>
            </a:r>
            <a:r>
              <a:rPr kumimoji="1" lang="en-US" altLang="zh-CN" dirty="0"/>
              <a:t>an</a:t>
            </a:r>
            <a:r>
              <a:rPr kumimoji="1" lang="zh-CN" altLang="en-US" dirty="0"/>
              <a:t> </a:t>
            </a:r>
            <a:r>
              <a:rPr kumimoji="1" lang="en-US" altLang="zh-CN" dirty="0"/>
              <a:t>Application</a:t>
            </a:r>
            <a:endParaRPr kumimoji="1" lang="zh-CN" altLang="en-US" dirty="0"/>
          </a:p>
        </p:txBody>
      </p:sp>
      <p:sp>
        <p:nvSpPr>
          <p:cNvPr id="3" name="内容占位符 2"/>
          <p:cNvSpPr>
            <a:spLocks noGrp="1"/>
          </p:cNvSpPr>
          <p:nvPr>
            <p:ph idx="1"/>
          </p:nvPr>
        </p:nvSpPr>
        <p:spPr/>
        <p:txBody>
          <a:bodyPr/>
          <a:lstStyle/>
          <a:p>
            <a:r>
              <a:rPr kumimoji="1" lang="en-US" altLang="zh-CN" dirty="0"/>
              <a:t>Stuck</a:t>
            </a:r>
            <a:r>
              <a:rPr kumimoji="1" lang="zh-CN" altLang="en-US" dirty="0"/>
              <a:t> </a:t>
            </a:r>
            <a:r>
              <a:rPr kumimoji="1" lang="en-US" altLang="zh-CN" dirty="0"/>
              <a:t>at</a:t>
            </a:r>
            <a:r>
              <a:rPr kumimoji="1" lang="zh-CN" altLang="en-US" dirty="0"/>
              <a:t> </a:t>
            </a:r>
            <a:r>
              <a:rPr kumimoji="1" lang="en-US" altLang="zh-CN" dirty="0"/>
              <a:t>the</a:t>
            </a:r>
            <a:r>
              <a:rPr kumimoji="1" lang="zh-CN" altLang="en-US" dirty="0"/>
              <a:t> </a:t>
            </a:r>
            <a:r>
              <a:rPr kumimoji="1" lang="en-US" altLang="zh-CN" dirty="0"/>
              <a:t>very</a:t>
            </a:r>
            <a:r>
              <a:rPr kumimoji="1" lang="zh-CN" altLang="en-US" dirty="0"/>
              <a:t> </a:t>
            </a:r>
            <a:r>
              <a:rPr kumimoji="1" lang="en-US" altLang="zh-CN" dirty="0"/>
              <a:t>first</a:t>
            </a:r>
            <a:r>
              <a:rPr kumimoji="1" lang="zh-CN" altLang="en-US" dirty="0"/>
              <a:t> </a:t>
            </a:r>
            <a:r>
              <a:rPr kumimoji="1" lang="en-US" altLang="zh-CN" dirty="0"/>
              <a:t>instruction</a:t>
            </a:r>
            <a:endParaRPr kumimoji="1" lang="zh-CN" altLang="en-US" dirty="0"/>
          </a:p>
          <a:p>
            <a:pPr lvl="1"/>
            <a:r>
              <a:rPr kumimoji="1" lang="en-US" altLang="zh-CN" i="1" dirty="0"/>
              <a:t>cli</a:t>
            </a:r>
            <a:r>
              <a:rPr kumimoji="1" lang="zh-CN" altLang="en-US" i="1" dirty="0"/>
              <a:t> </a:t>
            </a:r>
            <a:r>
              <a:rPr kumimoji="1" lang="en-US" altLang="zh-CN" dirty="0"/>
              <a:t>:</a:t>
            </a:r>
            <a:r>
              <a:rPr kumimoji="1" lang="zh-CN" altLang="en-US" dirty="0"/>
              <a:t> </a:t>
            </a:r>
            <a:r>
              <a:rPr kumimoji="1" lang="en-US" altLang="zh-CN" dirty="0"/>
              <a:t>disable</a:t>
            </a:r>
            <a:r>
              <a:rPr kumimoji="1" lang="zh-CN" altLang="en-US" dirty="0"/>
              <a:t> </a:t>
            </a:r>
            <a:r>
              <a:rPr kumimoji="1" lang="en-US" altLang="zh-CN" dirty="0"/>
              <a:t>interrupt</a:t>
            </a:r>
            <a:endParaRPr kumimoji="1" lang="zh-CN" altLang="en-US" dirty="0"/>
          </a:p>
          <a:p>
            <a:pPr lvl="1"/>
            <a:r>
              <a:rPr kumimoji="1" lang="en-US" altLang="zh-CN" dirty="0"/>
              <a:t>It’s</a:t>
            </a:r>
            <a:r>
              <a:rPr kumimoji="1" lang="zh-CN" altLang="en-US" dirty="0"/>
              <a:t> </a:t>
            </a:r>
            <a:r>
              <a:rPr kumimoji="1" lang="en-US" altLang="zh-CN" dirty="0"/>
              <a:t>a</a:t>
            </a:r>
            <a:r>
              <a:rPr kumimoji="1" lang="zh-CN" altLang="en-US" dirty="0"/>
              <a:t> </a:t>
            </a:r>
            <a:r>
              <a:rPr kumimoji="1" lang="en-US" altLang="zh-CN" dirty="0"/>
              <a:t>privilege</a:t>
            </a:r>
            <a:r>
              <a:rPr kumimoji="1" lang="zh-CN" altLang="en-US" dirty="0"/>
              <a:t> </a:t>
            </a:r>
            <a:r>
              <a:rPr kumimoji="1" lang="en-US" altLang="zh-CN" dirty="0"/>
              <a:t>instruction</a:t>
            </a:r>
            <a:endParaRPr kumimoji="1" lang="zh-CN" altLang="en-US" dirty="0"/>
          </a:p>
          <a:p>
            <a:pPr lvl="1"/>
            <a:r>
              <a:rPr kumimoji="1" lang="en-US" altLang="zh-CN" dirty="0"/>
              <a:t>Cannot</a:t>
            </a:r>
            <a:r>
              <a:rPr kumimoji="1" lang="zh-CN" altLang="en-US" dirty="0"/>
              <a:t> </a:t>
            </a:r>
            <a:r>
              <a:rPr kumimoji="1" lang="en-US" altLang="zh-CN" dirty="0"/>
              <a:t>run</a:t>
            </a:r>
            <a:r>
              <a:rPr kumimoji="1" lang="zh-CN" altLang="en-US" dirty="0"/>
              <a:t> </a:t>
            </a:r>
            <a:r>
              <a:rPr kumimoji="1" lang="en-US" altLang="zh-CN" dirty="0"/>
              <a:t>in</a:t>
            </a:r>
            <a:r>
              <a:rPr kumimoji="1" lang="zh-CN" altLang="en-US" dirty="0"/>
              <a:t> </a:t>
            </a:r>
            <a:r>
              <a:rPr kumimoji="1" lang="en-US" altLang="zh-CN" dirty="0"/>
              <a:t>user</a:t>
            </a:r>
            <a:r>
              <a:rPr kumimoji="1" lang="zh-CN" altLang="en-US" dirty="0"/>
              <a:t> </a:t>
            </a:r>
            <a:r>
              <a:rPr kumimoji="1" lang="en-US" altLang="zh-CN" dirty="0"/>
              <a:t>mode!</a:t>
            </a:r>
            <a:endParaRPr kumimoji="1" lang="zh-CN" altLang="en-US" dirty="0"/>
          </a:p>
          <a:p>
            <a:r>
              <a:rPr kumimoji="1" lang="en-US" altLang="zh-CN" dirty="0"/>
              <a:t>Similar</a:t>
            </a:r>
            <a:r>
              <a:rPr kumimoji="1" lang="zh-CN" altLang="en-US" dirty="0"/>
              <a:t> </a:t>
            </a:r>
            <a:r>
              <a:rPr kumimoji="1" lang="en-US" altLang="zh-CN" dirty="0"/>
              <a:t>instructions</a:t>
            </a:r>
            <a:endParaRPr kumimoji="1" lang="zh-CN" altLang="en-US" dirty="0"/>
          </a:p>
          <a:p>
            <a:pPr lvl="1"/>
            <a:r>
              <a:rPr kumimoji="1" lang="en-US" altLang="zh-CN" dirty="0"/>
              <a:t>E.g.,</a:t>
            </a:r>
            <a:r>
              <a:rPr kumimoji="1" lang="zh-CN" altLang="en-US" dirty="0"/>
              <a:t> </a:t>
            </a:r>
            <a:r>
              <a:rPr kumimoji="1" lang="en-US" altLang="zh-CN" dirty="0"/>
              <a:t>change</a:t>
            </a:r>
            <a:r>
              <a:rPr kumimoji="1" lang="zh-CN" altLang="en-US" dirty="0"/>
              <a:t> </a:t>
            </a:r>
            <a:r>
              <a:rPr kumimoji="1" lang="en-US" altLang="zh-CN" dirty="0"/>
              <a:t>CR3,</a:t>
            </a:r>
            <a:r>
              <a:rPr kumimoji="1" lang="zh-CN" altLang="en-US" dirty="0"/>
              <a:t> </a:t>
            </a:r>
            <a:r>
              <a:rPr kumimoji="1" lang="en-US" altLang="zh-CN" dirty="0"/>
              <a:t>set</a:t>
            </a:r>
            <a:r>
              <a:rPr kumimoji="1" lang="zh-CN" altLang="en-US" dirty="0"/>
              <a:t> </a:t>
            </a:r>
            <a:r>
              <a:rPr kumimoji="1" lang="en-US" altLang="zh-CN" dirty="0"/>
              <a:t>IDT,</a:t>
            </a:r>
            <a:r>
              <a:rPr kumimoji="1" lang="zh-CN" altLang="en-US" dirty="0"/>
              <a:t> </a:t>
            </a:r>
            <a:r>
              <a:rPr kumimoji="1" lang="en-US" altLang="zh-CN" dirty="0"/>
              <a:t>etc.</a:t>
            </a:r>
            <a:endParaRPr kumimoji="1" lang="zh-CN" altLang="en-US" dirty="0"/>
          </a:p>
          <a:p>
            <a:pPr lvl="1"/>
            <a:r>
              <a:rPr kumimoji="1" lang="en-US" altLang="zh-CN" dirty="0"/>
              <a:t>These</a:t>
            </a:r>
            <a:r>
              <a:rPr kumimoji="1" lang="zh-CN" altLang="en-US" dirty="0"/>
              <a:t> </a:t>
            </a:r>
            <a:r>
              <a:rPr kumimoji="1" lang="en-US" altLang="zh-CN" dirty="0"/>
              <a:t>instructions</a:t>
            </a:r>
            <a:r>
              <a:rPr kumimoji="1" lang="zh-CN" altLang="en-US" dirty="0"/>
              <a:t> </a:t>
            </a:r>
            <a:r>
              <a:rPr kumimoji="1" lang="en-US" altLang="zh-CN" dirty="0"/>
              <a:t>will</a:t>
            </a:r>
            <a:r>
              <a:rPr kumimoji="1" lang="zh-CN" altLang="en-US" dirty="0"/>
              <a:t> </a:t>
            </a:r>
            <a:r>
              <a:rPr kumimoji="1" lang="en-US" altLang="zh-CN" dirty="0"/>
              <a:t>change</a:t>
            </a:r>
            <a:r>
              <a:rPr kumimoji="1" lang="zh-CN" altLang="en-US" dirty="0"/>
              <a:t> </a:t>
            </a:r>
            <a:r>
              <a:rPr kumimoji="1" lang="en-US" altLang="zh-CN" dirty="0"/>
              <a:t>machine</a:t>
            </a:r>
            <a:r>
              <a:rPr kumimoji="1" lang="zh-CN" altLang="en-US" dirty="0"/>
              <a:t> </a:t>
            </a:r>
            <a:r>
              <a:rPr kumimoji="1" lang="en-US" altLang="zh-CN" dirty="0"/>
              <a:t>states</a:t>
            </a:r>
            <a:endParaRPr kumimoji="1" lang="zh-CN" altLang="en-US" dirty="0"/>
          </a:p>
        </p:txBody>
      </p:sp>
      <p:pic>
        <p:nvPicPr>
          <p:cNvPr id="4" name="图片 3"/>
          <p:cNvPicPr>
            <a:picLocks noChangeAspect="1"/>
          </p:cNvPicPr>
          <p:nvPr/>
        </p:nvPicPr>
        <p:blipFill rotWithShape="1">
          <a:blip r:embed="rId2"/>
          <a:srcRect r="71480"/>
          <a:stretch/>
        </p:blipFill>
        <p:spPr>
          <a:xfrm>
            <a:off x="6660232" y="1555151"/>
            <a:ext cx="2026568" cy="1509081"/>
          </a:xfrm>
          <a:prstGeom prst="rect">
            <a:avLst/>
          </a:prstGeom>
        </p:spPr>
      </p:pic>
      <p:sp>
        <p:nvSpPr>
          <p:cNvPr id="5" name="文本框 4"/>
          <p:cNvSpPr txBox="1"/>
          <p:nvPr/>
        </p:nvSpPr>
        <p:spPr>
          <a:xfrm>
            <a:off x="6660232" y="3064232"/>
            <a:ext cx="1872208" cy="338554"/>
          </a:xfrm>
          <a:prstGeom prst="rect">
            <a:avLst/>
          </a:prstGeom>
          <a:noFill/>
        </p:spPr>
        <p:txBody>
          <a:bodyPr wrap="square" rtlCol="0">
            <a:spAutoFit/>
          </a:bodyPr>
          <a:lstStyle/>
          <a:p>
            <a:pPr algn="ctr"/>
            <a:r>
              <a:rPr kumimoji="1" lang="en-US" altLang="zh-CN" sz="1600" i="1" dirty="0">
                <a:solidFill>
                  <a:schemeClr val="tx1">
                    <a:lumMod val="65000"/>
                    <a:lumOff val="35000"/>
                  </a:schemeClr>
                </a:solidFill>
                <a:latin typeface="DengXian" charset="0"/>
                <a:ea typeface="DengXian" charset="0"/>
                <a:cs typeface="DengXian" charset="0"/>
              </a:rPr>
              <a:t>xv6:</a:t>
            </a:r>
            <a:r>
              <a:rPr kumimoji="1" lang="zh-CN" altLang="en-US" sz="1600" i="1" dirty="0">
                <a:solidFill>
                  <a:schemeClr val="tx1">
                    <a:lumMod val="65000"/>
                    <a:lumOff val="35000"/>
                  </a:schemeClr>
                </a:solidFill>
                <a:latin typeface="DengXian" charset="0"/>
                <a:ea typeface="DengXian" charset="0"/>
                <a:cs typeface="DengXian" charset="0"/>
              </a:rPr>
              <a:t> </a:t>
            </a:r>
            <a:r>
              <a:rPr kumimoji="1" lang="en-US" altLang="zh-CN" sz="1600" i="1" dirty="0" err="1">
                <a:solidFill>
                  <a:schemeClr val="tx1">
                    <a:lumMod val="65000"/>
                    <a:lumOff val="35000"/>
                  </a:schemeClr>
                </a:solidFill>
                <a:latin typeface="DengXian" charset="0"/>
                <a:ea typeface="DengXian" charset="0"/>
                <a:cs typeface="DengXian" charset="0"/>
              </a:rPr>
              <a:t>bootasm.S</a:t>
            </a:r>
            <a:endParaRPr kumimoji="1" lang="zh-CN" altLang="en-US" sz="1600" i="1" dirty="0">
              <a:solidFill>
                <a:schemeClr val="tx1">
                  <a:lumMod val="65000"/>
                  <a:lumOff val="35000"/>
                </a:schemeClr>
              </a:solidFill>
              <a:latin typeface="DengXian" charset="0"/>
              <a:ea typeface="DengXian" charset="0"/>
              <a:cs typeface="DengXian" charset="0"/>
            </a:endParaRPr>
          </a:p>
        </p:txBody>
      </p:sp>
      <p:cxnSp>
        <p:nvCxnSpPr>
          <p:cNvPr id="6" name="直线箭头连接符 5"/>
          <p:cNvCxnSpPr/>
          <p:nvPr/>
        </p:nvCxnSpPr>
        <p:spPr>
          <a:xfrm>
            <a:off x="5508104" y="1777380"/>
            <a:ext cx="1008112" cy="864096"/>
          </a:xfrm>
          <a:prstGeom prst="straightConnector1">
            <a:avLst/>
          </a:prstGeom>
          <a:ln>
            <a:solidFill>
              <a:srgbClr val="00935D"/>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线连接符 11"/>
          <p:cNvCxnSpPr/>
          <p:nvPr/>
        </p:nvCxnSpPr>
        <p:spPr>
          <a:xfrm>
            <a:off x="6804248" y="2797524"/>
            <a:ext cx="151216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6441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TW" dirty="0"/>
              <a:t>Challenges to Virtualized System ISA </a:t>
            </a:r>
            <a:endParaRPr kumimoji="1" lang="zh-CN" altLang="en-US" dirty="0"/>
          </a:p>
        </p:txBody>
      </p:sp>
      <p:sp>
        <p:nvSpPr>
          <p:cNvPr id="4" name="Rectangle 22"/>
          <p:cNvSpPr/>
          <p:nvPr/>
        </p:nvSpPr>
        <p:spPr>
          <a:xfrm>
            <a:off x="2231230" y="2941385"/>
            <a:ext cx="4565750" cy="322200"/>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Host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a:t>
            </a:r>
            <a:endParaRPr lang="en-US" sz="1600" dirty="0">
              <a:solidFill>
                <a:schemeClr val="tx1">
                  <a:lumMod val="65000"/>
                  <a:lumOff val="35000"/>
                </a:schemeClr>
              </a:solidFill>
              <a:cs typeface="Arial Narrow"/>
            </a:endParaRPr>
          </a:p>
        </p:txBody>
      </p:sp>
      <p:sp>
        <p:nvSpPr>
          <p:cNvPr id="5" name="Rectangle 23"/>
          <p:cNvSpPr/>
          <p:nvPr/>
        </p:nvSpPr>
        <p:spPr>
          <a:xfrm>
            <a:off x="3471376" y="1767617"/>
            <a:ext cx="792088" cy="722577"/>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Guest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OS-2</a:t>
            </a:r>
          </a:p>
        </p:txBody>
      </p:sp>
      <p:sp>
        <p:nvSpPr>
          <p:cNvPr id="6" name="Rectangle 24"/>
          <p:cNvSpPr/>
          <p:nvPr/>
        </p:nvSpPr>
        <p:spPr>
          <a:xfrm>
            <a:off x="4093633" y="3552153"/>
            <a:ext cx="782679"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Mem</a:t>
            </a:r>
            <a:endParaRPr lang="en-US" sz="1600" dirty="0">
              <a:solidFill>
                <a:schemeClr val="tx1">
                  <a:lumMod val="65000"/>
                  <a:lumOff val="35000"/>
                </a:schemeClr>
              </a:solidFill>
              <a:cs typeface="Arial Narrow"/>
            </a:endParaRPr>
          </a:p>
        </p:txBody>
      </p:sp>
      <p:sp>
        <p:nvSpPr>
          <p:cNvPr id="7" name="Rectangle 26"/>
          <p:cNvSpPr/>
          <p:nvPr/>
        </p:nvSpPr>
        <p:spPr>
          <a:xfrm>
            <a:off x="5010523" y="3552154"/>
            <a:ext cx="826123"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Device</a:t>
            </a:r>
            <a:endParaRPr lang="en-US" sz="1600" dirty="0">
              <a:solidFill>
                <a:schemeClr val="tx1">
                  <a:lumMod val="65000"/>
                  <a:lumOff val="35000"/>
                </a:schemeClr>
              </a:solidFill>
              <a:cs typeface="Arial Narrow"/>
            </a:endParaRPr>
          </a:p>
        </p:txBody>
      </p:sp>
      <p:sp>
        <p:nvSpPr>
          <p:cNvPr id="8" name="Rectangle 27"/>
          <p:cNvSpPr/>
          <p:nvPr/>
        </p:nvSpPr>
        <p:spPr>
          <a:xfrm>
            <a:off x="2231230" y="1767617"/>
            <a:ext cx="792087" cy="722577"/>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Guest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OS-1</a:t>
            </a:r>
            <a:endParaRPr lang="en-US" sz="1600" dirty="0">
              <a:solidFill>
                <a:schemeClr val="tx1">
                  <a:lumMod val="65000"/>
                  <a:lumOff val="35000"/>
                </a:schemeClr>
              </a:solidFill>
              <a:cs typeface="Arial Narrow"/>
            </a:endParaRPr>
          </a:p>
        </p:txBody>
      </p:sp>
      <p:sp>
        <p:nvSpPr>
          <p:cNvPr id="9" name="Rectangle 37"/>
          <p:cNvSpPr/>
          <p:nvPr/>
        </p:nvSpPr>
        <p:spPr>
          <a:xfrm>
            <a:off x="5951670" y="1767617"/>
            <a:ext cx="835531" cy="722577"/>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Guest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OS-4</a:t>
            </a:r>
          </a:p>
        </p:txBody>
      </p:sp>
      <p:cxnSp>
        <p:nvCxnSpPr>
          <p:cNvPr id="10" name="Straight Connector 13"/>
          <p:cNvCxnSpPr/>
          <p:nvPr/>
        </p:nvCxnSpPr>
        <p:spPr>
          <a:xfrm>
            <a:off x="2216779" y="3423801"/>
            <a:ext cx="4570422" cy="0"/>
          </a:xfrm>
          <a:prstGeom prst="line">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11" name="Rectangle 54"/>
          <p:cNvSpPr/>
          <p:nvPr/>
        </p:nvSpPr>
        <p:spPr>
          <a:xfrm>
            <a:off x="3167334" y="3552154"/>
            <a:ext cx="792088"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CPU</a:t>
            </a:r>
            <a:endParaRPr lang="en-US" sz="1600" dirty="0">
              <a:solidFill>
                <a:schemeClr val="tx1">
                  <a:lumMod val="65000"/>
                  <a:lumOff val="35000"/>
                </a:schemeClr>
              </a:solidFill>
              <a:cs typeface="Arial Narrow"/>
            </a:endParaRPr>
          </a:p>
        </p:txBody>
      </p:sp>
      <p:sp>
        <p:nvSpPr>
          <p:cNvPr id="12" name="Rectangle 23"/>
          <p:cNvSpPr/>
          <p:nvPr/>
        </p:nvSpPr>
        <p:spPr>
          <a:xfrm>
            <a:off x="4711523" y="1767617"/>
            <a:ext cx="792088" cy="722577"/>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Guest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OS-3</a:t>
            </a:r>
          </a:p>
        </p:txBody>
      </p:sp>
      <p:sp>
        <p:nvSpPr>
          <p:cNvPr id="17" name="Rectangle 41"/>
          <p:cNvSpPr/>
          <p:nvPr/>
        </p:nvSpPr>
        <p:spPr>
          <a:xfrm>
            <a:off x="1979712" y="2596879"/>
            <a:ext cx="1216868" cy="260073"/>
          </a:xfrm>
          <a:prstGeom prst="rect">
            <a:avLst/>
          </a:prstGeom>
          <a:solidFill>
            <a:schemeClr val="accent2"/>
          </a:solidFill>
          <a:ln w="190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167" b="1" dirty="0" err="1">
                <a:solidFill>
                  <a:schemeClr val="bg1"/>
                </a:solidFill>
                <a:latin typeface="DengXian" charset="0"/>
                <a:ea typeface="DengXian" charset="0"/>
                <a:cs typeface="DengXian" charset="0"/>
              </a:rPr>
              <a:t>Mov</a:t>
            </a:r>
            <a:r>
              <a:rPr lang="en-US" sz="1167" b="1" dirty="0">
                <a:solidFill>
                  <a:schemeClr val="bg1"/>
                </a:solidFill>
                <a:latin typeface="DengXian" charset="0"/>
                <a:ea typeface="DengXian" charset="0"/>
                <a:cs typeface="DengXian" charset="0"/>
              </a:rPr>
              <a:t> $100, CR3</a:t>
            </a:r>
          </a:p>
        </p:txBody>
      </p:sp>
      <p:sp>
        <p:nvSpPr>
          <p:cNvPr id="18" name="Rectangle 41"/>
          <p:cNvSpPr/>
          <p:nvPr/>
        </p:nvSpPr>
        <p:spPr>
          <a:xfrm>
            <a:off x="3251853" y="2596879"/>
            <a:ext cx="1216868" cy="260073"/>
          </a:xfrm>
          <a:prstGeom prst="rect">
            <a:avLst/>
          </a:prstGeom>
          <a:solidFill>
            <a:schemeClr val="accent2"/>
          </a:solidFill>
          <a:ln w="190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167" b="1" dirty="0" err="1">
                <a:solidFill>
                  <a:schemeClr val="bg1"/>
                </a:solidFill>
                <a:latin typeface="DengXian" charset="0"/>
                <a:ea typeface="DengXian" charset="0"/>
                <a:cs typeface="DengXian" charset="0"/>
              </a:rPr>
              <a:t>Mov</a:t>
            </a:r>
            <a:r>
              <a:rPr lang="en-US" sz="1167" b="1" dirty="0">
                <a:solidFill>
                  <a:schemeClr val="bg1"/>
                </a:solidFill>
                <a:latin typeface="DengXian" charset="0"/>
                <a:ea typeface="DengXian" charset="0"/>
                <a:cs typeface="DengXian" charset="0"/>
              </a:rPr>
              <a:t> $</a:t>
            </a:r>
            <a:r>
              <a:rPr lang="en-US" altLang="zh-CN" sz="1167" b="1" dirty="0">
                <a:solidFill>
                  <a:schemeClr val="bg1"/>
                </a:solidFill>
                <a:latin typeface="DengXian" charset="0"/>
                <a:ea typeface="DengXian" charset="0"/>
                <a:cs typeface="DengXian" charset="0"/>
              </a:rPr>
              <a:t>8</a:t>
            </a:r>
            <a:r>
              <a:rPr lang="en-US" sz="1167" b="1" dirty="0">
                <a:solidFill>
                  <a:schemeClr val="bg1"/>
                </a:solidFill>
                <a:latin typeface="DengXian" charset="0"/>
                <a:ea typeface="DengXian" charset="0"/>
                <a:cs typeface="DengXian" charset="0"/>
              </a:rPr>
              <a:t>0, CR3</a:t>
            </a:r>
          </a:p>
        </p:txBody>
      </p:sp>
      <p:sp>
        <p:nvSpPr>
          <p:cNvPr id="19" name="Rectangle 41"/>
          <p:cNvSpPr/>
          <p:nvPr/>
        </p:nvSpPr>
        <p:spPr>
          <a:xfrm>
            <a:off x="4523994" y="2596879"/>
            <a:ext cx="1216868" cy="260073"/>
          </a:xfrm>
          <a:prstGeom prst="rect">
            <a:avLst/>
          </a:prstGeom>
          <a:solidFill>
            <a:schemeClr val="accent2"/>
          </a:solidFill>
          <a:ln w="190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167" b="1" dirty="0" err="1">
                <a:solidFill>
                  <a:schemeClr val="bg1"/>
                </a:solidFill>
                <a:latin typeface="DengXian" charset="0"/>
                <a:ea typeface="DengXian" charset="0"/>
                <a:cs typeface="DengXian" charset="0"/>
              </a:rPr>
              <a:t>Mov</a:t>
            </a:r>
            <a:r>
              <a:rPr lang="en-US" sz="1167" b="1" dirty="0">
                <a:solidFill>
                  <a:schemeClr val="bg1"/>
                </a:solidFill>
                <a:latin typeface="DengXian" charset="0"/>
                <a:ea typeface="DengXian" charset="0"/>
                <a:cs typeface="DengXian" charset="0"/>
              </a:rPr>
              <a:t> $1</a:t>
            </a:r>
            <a:r>
              <a:rPr lang="en-US" altLang="zh-CN" sz="1167" b="1" dirty="0">
                <a:solidFill>
                  <a:schemeClr val="bg1"/>
                </a:solidFill>
                <a:latin typeface="DengXian" charset="0"/>
                <a:ea typeface="DengXian" charset="0"/>
                <a:cs typeface="DengXian" charset="0"/>
              </a:rPr>
              <a:t>2</a:t>
            </a:r>
            <a:r>
              <a:rPr lang="en-US" sz="1167" b="1" dirty="0">
                <a:solidFill>
                  <a:schemeClr val="bg1"/>
                </a:solidFill>
                <a:latin typeface="DengXian" charset="0"/>
                <a:ea typeface="DengXian" charset="0"/>
                <a:cs typeface="DengXian" charset="0"/>
              </a:rPr>
              <a:t>0, CR3</a:t>
            </a:r>
          </a:p>
        </p:txBody>
      </p:sp>
      <p:sp>
        <p:nvSpPr>
          <p:cNvPr id="20" name="Rectangle 41"/>
          <p:cNvSpPr/>
          <p:nvPr/>
        </p:nvSpPr>
        <p:spPr>
          <a:xfrm>
            <a:off x="5796136" y="2596879"/>
            <a:ext cx="1216868" cy="260073"/>
          </a:xfrm>
          <a:prstGeom prst="rect">
            <a:avLst/>
          </a:prstGeom>
          <a:solidFill>
            <a:schemeClr val="accent2"/>
          </a:solidFill>
          <a:ln w="190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167" b="1" dirty="0" err="1">
                <a:solidFill>
                  <a:schemeClr val="bg1"/>
                </a:solidFill>
                <a:latin typeface="DengXian" charset="0"/>
                <a:ea typeface="DengXian" charset="0"/>
                <a:cs typeface="DengXian" charset="0"/>
              </a:rPr>
              <a:t>Mov</a:t>
            </a:r>
            <a:r>
              <a:rPr lang="en-US" sz="1167" b="1" dirty="0">
                <a:solidFill>
                  <a:schemeClr val="bg1"/>
                </a:solidFill>
                <a:latin typeface="DengXian" charset="0"/>
                <a:ea typeface="DengXian" charset="0"/>
                <a:cs typeface="DengXian" charset="0"/>
              </a:rPr>
              <a:t> $</a:t>
            </a:r>
            <a:r>
              <a:rPr lang="en-US" altLang="zh-CN" sz="1167" b="1" dirty="0">
                <a:solidFill>
                  <a:schemeClr val="bg1"/>
                </a:solidFill>
                <a:latin typeface="DengXian" charset="0"/>
                <a:ea typeface="DengXian" charset="0"/>
                <a:cs typeface="DengXian" charset="0"/>
              </a:rPr>
              <a:t>20</a:t>
            </a:r>
            <a:r>
              <a:rPr lang="en-US" sz="1167" b="1" dirty="0">
                <a:solidFill>
                  <a:schemeClr val="bg1"/>
                </a:solidFill>
                <a:latin typeface="DengXian" charset="0"/>
                <a:ea typeface="DengXian" charset="0"/>
                <a:cs typeface="DengXian" charset="0"/>
              </a:rPr>
              <a:t>0, CR3</a:t>
            </a:r>
          </a:p>
        </p:txBody>
      </p:sp>
      <p:sp>
        <p:nvSpPr>
          <p:cNvPr id="22" name="内容占位符 2"/>
          <p:cNvSpPr>
            <a:spLocks noGrp="1"/>
          </p:cNvSpPr>
          <p:nvPr>
            <p:ph idx="1"/>
          </p:nvPr>
        </p:nvSpPr>
        <p:spPr>
          <a:xfrm>
            <a:off x="457200" y="4484944"/>
            <a:ext cx="8229600" cy="964844"/>
          </a:xfrm>
        </p:spPr>
        <p:txBody>
          <a:bodyPr>
            <a:normAutofit fontScale="85000" lnSpcReduction="10000"/>
          </a:bodyPr>
          <a:lstStyle/>
          <a:p>
            <a:r>
              <a:rPr kumimoji="1" lang="en-US" altLang="zh-CN" dirty="0"/>
              <a:t>Guest</a:t>
            </a:r>
            <a:r>
              <a:rPr kumimoji="1" lang="zh-CN" altLang="en-US" dirty="0"/>
              <a:t> </a:t>
            </a:r>
            <a:r>
              <a:rPr kumimoji="1" lang="en-US" altLang="zh-CN" dirty="0"/>
              <a:t>OS</a:t>
            </a:r>
            <a:r>
              <a:rPr kumimoji="1" lang="zh-CN" altLang="en-US" dirty="0"/>
              <a:t> </a:t>
            </a:r>
            <a:r>
              <a:rPr kumimoji="1" lang="en-US" altLang="zh-CN" dirty="0"/>
              <a:t>executes</a:t>
            </a:r>
            <a:r>
              <a:rPr kumimoji="1" lang="zh-CN" altLang="en-US" dirty="0"/>
              <a:t> </a:t>
            </a:r>
            <a:r>
              <a:rPr kumimoji="1" lang="en-US" altLang="zh-CN" dirty="0"/>
              <a:t>privilege</a:t>
            </a:r>
            <a:r>
              <a:rPr kumimoji="1" lang="zh-CN" altLang="en-US" dirty="0"/>
              <a:t> </a:t>
            </a:r>
            <a:r>
              <a:rPr kumimoji="1" lang="en-US" altLang="zh-CN" dirty="0"/>
              <a:t>instructions</a:t>
            </a:r>
            <a:endParaRPr kumimoji="1" lang="zh-CN" altLang="en-US" dirty="0"/>
          </a:p>
          <a:p>
            <a:r>
              <a:rPr kumimoji="1" lang="en-US" altLang="zh-CN" dirty="0"/>
              <a:t>Guest</a:t>
            </a:r>
            <a:r>
              <a:rPr kumimoji="1" lang="zh-CN" altLang="en-US" dirty="0"/>
              <a:t> </a:t>
            </a:r>
            <a:r>
              <a:rPr kumimoji="1" lang="en-US" altLang="zh-CN" dirty="0"/>
              <a:t>OS</a:t>
            </a:r>
            <a:r>
              <a:rPr kumimoji="1" lang="zh-CN" altLang="en-US" dirty="0"/>
              <a:t> </a:t>
            </a:r>
            <a:r>
              <a:rPr kumimoji="1" lang="en-US" altLang="zh-CN" dirty="0"/>
              <a:t>are</a:t>
            </a:r>
            <a:r>
              <a:rPr kumimoji="1" lang="zh-CN" altLang="en-US" dirty="0"/>
              <a:t> </a:t>
            </a:r>
            <a:r>
              <a:rPr kumimoji="1" lang="en-US" altLang="zh-CN" dirty="0"/>
              <a:t>not</a:t>
            </a:r>
            <a:r>
              <a:rPr kumimoji="1" lang="zh-CN" altLang="en-US" dirty="0"/>
              <a:t> </a:t>
            </a:r>
            <a:r>
              <a:rPr kumimoji="1" lang="en-US" altLang="zh-CN" dirty="0"/>
              <a:t>allowed</a:t>
            </a:r>
            <a:r>
              <a:rPr kumimoji="1" lang="zh-CN" altLang="en-US" dirty="0"/>
              <a:t> </a:t>
            </a:r>
            <a:r>
              <a:rPr kumimoji="1" lang="en-US" altLang="zh-CN" dirty="0"/>
              <a:t>to</a:t>
            </a:r>
            <a:r>
              <a:rPr kumimoji="1" lang="zh-CN" altLang="en-US" dirty="0"/>
              <a:t> </a:t>
            </a:r>
            <a:r>
              <a:rPr kumimoji="1" lang="en-US" altLang="zh-CN" dirty="0"/>
              <a:t>run</a:t>
            </a:r>
            <a:r>
              <a:rPr kumimoji="1" lang="zh-CN" altLang="en-US" dirty="0"/>
              <a:t> </a:t>
            </a:r>
            <a:r>
              <a:rPr kumimoji="1" lang="en-US" altLang="zh-CN" dirty="0"/>
              <a:t>the</a:t>
            </a:r>
            <a:r>
              <a:rPr kumimoji="1" lang="zh-CN" altLang="en-US" dirty="0"/>
              <a:t> </a:t>
            </a:r>
            <a:r>
              <a:rPr kumimoji="1" lang="en-US" altLang="zh-CN" dirty="0"/>
              <a:t>privilege</a:t>
            </a:r>
            <a:r>
              <a:rPr kumimoji="1" lang="zh-CN" altLang="en-US" dirty="0"/>
              <a:t> </a:t>
            </a:r>
            <a:r>
              <a:rPr kumimoji="1" lang="en-US" altLang="zh-CN" dirty="0"/>
              <a:t>instructions</a:t>
            </a:r>
            <a:endParaRPr kumimoji="1" lang="zh-CN" altLang="en-US" dirty="0"/>
          </a:p>
        </p:txBody>
      </p:sp>
    </p:spTree>
    <p:extLst>
      <p:ext uri="{BB962C8B-B14F-4D97-AF65-F5344CB8AC3E}">
        <p14:creationId xmlns:p14="http://schemas.microsoft.com/office/powerpoint/2010/main" val="3688754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dissolv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dissolv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a:lnSpc>
                <a:spcPct val="90000"/>
              </a:lnSpc>
            </a:pPr>
            <a:r>
              <a:rPr lang="en-US" altLang="zh-CN" dirty="0"/>
              <a:t>Solution:</a:t>
            </a:r>
            <a:r>
              <a:rPr lang="zh-CN" altLang="en-US" dirty="0"/>
              <a:t> </a:t>
            </a:r>
            <a:r>
              <a:rPr lang="en-US" altLang="zh-CN" dirty="0"/>
              <a:t>Trap</a:t>
            </a:r>
            <a:r>
              <a:rPr lang="zh-CN" altLang="en-US" dirty="0"/>
              <a:t> </a:t>
            </a:r>
            <a:r>
              <a:rPr lang="en-US" altLang="zh-CN" dirty="0"/>
              <a:t>&amp;</a:t>
            </a:r>
            <a:r>
              <a:rPr lang="zh-CN" altLang="en-US" dirty="0"/>
              <a:t> </a:t>
            </a:r>
            <a:r>
              <a:rPr lang="en-US" altLang="zh-CN" dirty="0"/>
              <a:t>Emulate</a:t>
            </a:r>
            <a:endParaRPr lang="en-US" altLang="zh-TW" dirty="0"/>
          </a:p>
        </p:txBody>
      </p:sp>
      <p:sp>
        <p:nvSpPr>
          <p:cNvPr id="3" name="Content Placeholder 2"/>
          <p:cNvSpPr>
            <a:spLocks noGrp="1"/>
          </p:cNvSpPr>
          <p:nvPr>
            <p:ph idx="1"/>
          </p:nvPr>
        </p:nvSpPr>
        <p:spPr>
          <a:xfrm>
            <a:off x="457200" y="1333501"/>
            <a:ext cx="8229600" cy="1812031"/>
          </a:xfrm>
        </p:spPr>
        <p:txBody>
          <a:bodyPr>
            <a:normAutofit/>
          </a:bodyPr>
          <a:lstStyle/>
          <a:p>
            <a:pPr>
              <a:lnSpc>
                <a:spcPct val="90000"/>
              </a:lnSpc>
            </a:pPr>
            <a:r>
              <a:rPr lang="en-US" altLang="zh-CN" sz="2000" b="1" dirty="0">
                <a:solidFill>
                  <a:schemeClr val="accent2"/>
                </a:solidFill>
              </a:rPr>
              <a:t>Trap</a:t>
            </a:r>
            <a:r>
              <a:rPr lang="en-US" altLang="zh-CN" sz="2000" dirty="0"/>
              <a:t>:</a:t>
            </a:r>
            <a:r>
              <a:rPr lang="zh-CN" altLang="en-US" sz="2000" dirty="0"/>
              <a:t> </a:t>
            </a:r>
            <a:r>
              <a:rPr lang="en-US" altLang="zh-CN" sz="2000" dirty="0"/>
              <a:t>running</a:t>
            </a:r>
            <a:r>
              <a:rPr lang="zh-CN" altLang="en-US" sz="2000" dirty="0"/>
              <a:t> </a:t>
            </a:r>
            <a:r>
              <a:rPr lang="en-US" altLang="zh-CN" sz="2000" dirty="0"/>
              <a:t>privilege</a:t>
            </a:r>
            <a:r>
              <a:rPr lang="zh-CN" altLang="en-US" sz="2000" dirty="0"/>
              <a:t> </a:t>
            </a:r>
            <a:r>
              <a:rPr lang="en-US" altLang="zh-CN" sz="2000" dirty="0"/>
              <a:t>instructions</a:t>
            </a:r>
            <a:r>
              <a:rPr lang="zh-CN" altLang="en-US" sz="2000" dirty="0"/>
              <a:t> </a:t>
            </a:r>
            <a:r>
              <a:rPr lang="en-US" altLang="zh-CN" sz="2000" dirty="0"/>
              <a:t>will</a:t>
            </a:r>
            <a:r>
              <a:rPr lang="zh-CN" altLang="en-US" sz="2000" dirty="0"/>
              <a:t> </a:t>
            </a:r>
            <a:r>
              <a:rPr lang="en-US" altLang="zh-CN" sz="2000" dirty="0"/>
              <a:t>trap</a:t>
            </a:r>
            <a:r>
              <a:rPr lang="zh-CN" altLang="en-US" sz="2000" dirty="0"/>
              <a:t> </a:t>
            </a:r>
            <a:r>
              <a:rPr lang="en-US" altLang="zh-CN" sz="2000" dirty="0"/>
              <a:t>to</a:t>
            </a:r>
            <a:r>
              <a:rPr lang="zh-CN" altLang="en-US" sz="2000" dirty="0"/>
              <a:t> </a:t>
            </a:r>
            <a:r>
              <a:rPr lang="en-US" altLang="zh-CN" sz="2000" dirty="0"/>
              <a:t>the</a:t>
            </a:r>
            <a:r>
              <a:rPr lang="zh-CN" altLang="en-US" sz="2000" dirty="0"/>
              <a:t> </a:t>
            </a:r>
            <a:r>
              <a:rPr lang="en-US" altLang="zh-CN" sz="2000" dirty="0"/>
              <a:t>VMM</a:t>
            </a:r>
            <a:endParaRPr lang="en-US" altLang="zh-TW" sz="2000" dirty="0"/>
          </a:p>
          <a:p>
            <a:pPr>
              <a:lnSpc>
                <a:spcPct val="90000"/>
              </a:lnSpc>
            </a:pPr>
            <a:r>
              <a:rPr lang="en-US" altLang="zh-CN" sz="2000" b="1" dirty="0">
                <a:solidFill>
                  <a:schemeClr val="accent2"/>
                </a:solidFill>
              </a:rPr>
              <a:t>Emulate</a:t>
            </a:r>
            <a:r>
              <a:rPr lang="en-US" altLang="zh-CN" sz="2000" dirty="0"/>
              <a:t>:</a:t>
            </a:r>
            <a:r>
              <a:rPr lang="zh-CN" altLang="en-US" sz="2000" dirty="0"/>
              <a:t> </a:t>
            </a:r>
            <a:r>
              <a:rPr lang="en-US" altLang="zh-CN" sz="2000" dirty="0"/>
              <a:t>those</a:t>
            </a:r>
            <a:r>
              <a:rPr lang="zh-CN" altLang="en-US" sz="2000" dirty="0"/>
              <a:t> </a:t>
            </a:r>
            <a:r>
              <a:rPr lang="en-US" altLang="zh-TW" sz="2000" dirty="0"/>
              <a:t>instructions are implemented as functions in the</a:t>
            </a:r>
            <a:r>
              <a:rPr lang="zh-CN" altLang="en-US" sz="2000" dirty="0"/>
              <a:t> </a:t>
            </a:r>
            <a:r>
              <a:rPr lang="en-US" altLang="zh-CN" sz="2000" dirty="0"/>
              <a:t>VMM</a:t>
            </a:r>
            <a:endParaRPr lang="zh-CN" altLang="en-US" sz="2000" dirty="0"/>
          </a:p>
          <a:p>
            <a:pPr>
              <a:lnSpc>
                <a:spcPct val="90000"/>
              </a:lnSpc>
            </a:pPr>
            <a:r>
              <a:rPr lang="en-US" altLang="zh-TW" sz="2000" dirty="0"/>
              <a:t>System state</a:t>
            </a:r>
            <a:r>
              <a:rPr lang="en-US" altLang="zh-CN" sz="2000" dirty="0"/>
              <a:t>s</a:t>
            </a:r>
            <a:r>
              <a:rPr lang="zh-CN" altLang="en-US" sz="2000" dirty="0"/>
              <a:t> </a:t>
            </a:r>
            <a:r>
              <a:rPr lang="en-US" altLang="zh-CN" sz="2000" dirty="0"/>
              <a:t>are</a:t>
            </a:r>
            <a:r>
              <a:rPr lang="en-US" altLang="zh-TW" sz="2000" dirty="0"/>
              <a:t> kept in</a:t>
            </a:r>
            <a:r>
              <a:rPr lang="zh-CN" altLang="en-US" sz="2000" dirty="0"/>
              <a:t> </a:t>
            </a:r>
            <a:r>
              <a:rPr lang="en-US" altLang="zh-CN" sz="2000" dirty="0"/>
              <a:t>VMM’s</a:t>
            </a:r>
            <a:r>
              <a:rPr lang="en-US" altLang="zh-TW" sz="2000" dirty="0"/>
              <a:t> memory</a:t>
            </a:r>
            <a:r>
              <a:rPr lang="en-US" altLang="zh-CN" sz="2000" dirty="0"/>
              <a:t>,</a:t>
            </a:r>
            <a:r>
              <a:rPr lang="zh-CN" altLang="en-US" sz="2000" dirty="0"/>
              <a:t> </a:t>
            </a:r>
            <a:r>
              <a:rPr lang="en-US" altLang="zh-CN" sz="2000" dirty="0"/>
              <a:t>and</a:t>
            </a:r>
            <a:r>
              <a:rPr lang="zh-CN" altLang="en-US" sz="2000" dirty="0"/>
              <a:t> </a:t>
            </a:r>
            <a:r>
              <a:rPr lang="en-US" altLang="zh-CN" sz="2000" dirty="0"/>
              <a:t>are</a:t>
            </a:r>
            <a:r>
              <a:rPr lang="zh-CN" altLang="en-US" sz="2000" dirty="0"/>
              <a:t> </a:t>
            </a:r>
            <a:r>
              <a:rPr lang="en-US" altLang="zh-CN" sz="2000" dirty="0"/>
              <a:t>changed</a:t>
            </a:r>
            <a:r>
              <a:rPr lang="zh-CN" altLang="en-US" sz="2000" dirty="0"/>
              <a:t> </a:t>
            </a:r>
            <a:r>
              <a:rPr lang="en-US" altLang="zh-CN" sz="2000" dirty="0"/>
              <a:t>according</a:t>
            </a:r>
            <a:endParaRPr lang="en-US" altLang="zh-TW" sz="2000" dirty="0"/>
          </a:p>
        </p:txBody>
      </p:sp>
      <p:sp>
        <p:nvSpPr>
          <p:cNvPr id="4" name="Rectangle 22"/>
          <p:cNvSpPr/>
          <p:nvPr/>
        </p:nvSpPr>
        <p:spPr>
          <a:xfrm>
            <a:off x="3089394" y="4103276"/>
            <a:ext cx="2726499" cy="322200"/>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Host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a:t>
            </a:r>
            <a:endParaRPr lang="en-US" sz="1600" dirty="0">
              <a:solidFill>
                <a:schemeClr val="tx1">
                  <a:lumMod val="65000"/>
                  <a:lumOff val="35000"/>
                </a:schemeClr>
              </a:solidFill>
              <a:cs typeface="Arial Narrow"/>
            </a:endParaRPr>
          </a:p>
        </p:txBody>
      </p:sp>
      <p:sp>
        <p:nvSpPr>
          <p:cNvPr id="6" name="Rectangle 24"/>
          <p:cNvSpPr/>
          <p:nvPr/>
        </p:nvSpPr>
        <p:spPr>
          <a:xfrm>
            <a:off x="4045436" y="5064321"/>
            <a:ext cx="782679"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Mem</a:t>
            </a:r>
            <a:endParaRPr lang="en-US" sz="1600" dirty="0">
              <a:solidFill>
                <a:schemeClr val="tx1">
                  <a:lumMod val="65000"/>
                  <a:lumOff val="35000"/>
                </a:schemeClr>
              </a:solidFill>
              <a:cs typeface="Arial Narrow"/>
            </a:endParaRPr>
          </a:p>
        </p:txBody>
      </p:sp>
      <p:sp>
        <p:nvSpPr>
          <p:cNvPr id="7" name="Rectangle 26"/>
          <p:cNvSpPr/>
          <p:nvPr/>
        </p:nvSpPr>
        <p:spPr>
          <a:xfrm>
            <a:off x="4989770" y="5064322"/>
            <a:ext cx="826123"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Device</a:t>
            </a:r>
            <a:endParaRPr lang="en-US" sz="1600" dirty="0">
              <a:solidFill>
                <a:schemeClr val="tx1">
                  <a:lumMod val="65000"/>
                  <a:lumOff val="35000"/>
                </a:schemeClr>
              </a:solidFill>
              <a:cs typeface="Arial Narrow"/>
            </a:endParaRPr>
          </a:p>
        </p:txBody>
      </p:sp>
      <p:sp>
        <p:nvSpPr>
          <p:cNvPr id="8" name="Rectangle 27"/>
          <p:cNvSpPr/>
          <p:nvPr/>
        </p:nvSpPr>
        <p:spPr>
          <a:xfrm>
            <a:off x="3089394" y="2929508"/>
            <a:ext cx="792087" cy="663275"/>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Guest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OS-1</a:t>
            </a:r>
            <a:endParaRPr lang="en-US" sz="1600" dirty="0">
              <a:solidFill>
                <a:schemeClr val="tx1">
                  <a:lumMod val="65000"/>
                  <a:lumOff val="35000"/>
                </a:schemeClr>
              </a:solidFill>
              <a:cs typeface="Arial Narrow"/>
            </a:endParaRPr>
          </a:p>
        </p:txBody>
      </p:sp>
      <p:cxnSp>
        <p:nvCxnSpPr>
          <p:cNvPr id="10" name="Straight Connector 13"/>
          <p:cNvCxnSpPr/>
          <p:nvPr/>
        </p:nvCxnSpPr>
        <p:spPr>
          <a:xfrm>
            <a:off x="3074943" y="4935969"/>
            <a:ext cx="2740950" cy="0"/>
          </a:xfrm>
          <a:prstGeom prst="line">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11" name="Rectangle 54"/>
          <p:cNvSpPr/>
          <p:nvPr/>
        </p:nvSpPr>
        <p:spPr>
          <a:xfrm>
            <a:off x="3091693" y="5064322"/>
            <a:ext cx="792088"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CPU</a:t>
            </a:r>
            <a:endParaRPr lang="en-US" sz="1600" dirty="0">
              <a:solidFill>
                <a:schemeClr val="tx1">
                  <a:lumMod val="65000"/>
                  <a:lumOff val="35000"/>
                </a:schemeClr>
              </a:solidFill>
              <a:cs typeface="Arial Narrow"/>
            </a:endParaRPr>
          </a:p>
        </p:txBody>
      </p:sp>
      <p:sp>
        <p:nvSpPr>
          <p:cNvPr id="13" name="Rectangle 41"/>
          <p:cNvSpPr/>
          <p:nvPr/>
        </p:nvSpPr>
        <p:spPr>
          <a:xfrm>
            <a:off x="2837876" y="3758770"/>
            <a:ext cx="1216868" cy="260073"/>
          </a:xfrm>
          <a:prstGeom prst="rect">
            <a:avLst/>
          </a:prstGeom>
          <a:solidFill>
            <a:schemeClr val="accent2"/>
          </a:solidFill>
          <a:ln w="190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167" b="1" dirty="0" err="1">
                <a:solidFill>
                  <a:schemeClr val="bg1"/>
                </a:solidFill>
                <a:latin typeface="DengXian" charset="0"/>
                <a:ea typeface="DengXian" charset="0"/>
                <a:cs typeface="DengXian" charset="0"/>
              </a:rPr>
              <a:t>Mov</a:t>
            </a:r>
            <a:r>
              <a:rPr lang="en-US" sz="1167" b="1" dirty="0">
                <a:solidFill>
                  <a:schemeClr val="bg1"/>
                </a:solidFill>
                <a:latin typeface="DengXian" charset="0"/>
                <a:ea typeface="DengXian" charset="0"/>
                <a:cs typeface="DengXian" charset="0"/>
              </a:rPr>
              <a:t> $100, CR3</a:t>
            </a:r>
          </a:p>
        </p:txBody>
      </p:sp>
      <p:sp>
        <p:nvSpPr>
          <p:cNvPr id="17" name="Rectangle 41"/>
          <p:cNvSpPr/>
          <p:nvPr/>
        </p:nvSpPr>
        <p:spPr>
          <a:xfrm>
            <a:off x="2852939" y="4547544"/>
            <a:ext cx="1216868" cy="260073"/>
          </a:xfrm>
          <a:prstGeom prst="rect">
            <a:avLst/>
          </a:prstGeom>
          <a:solidFill>
            <a:schemeClr val="accent2"/>
          </a:solidFill>
          <a:ln w="190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167" b="1" dirty="0" err="1">
                <a:solidFill>
                  <a:schemeClr val="bg1"/>
                </a:solidFill>
                <a:latin typeface="DengXian" charset="0"/>
                <a:ea typeface="DengXian" charset="0"/>
                <a:cs typeface="DengXian" charset="0"/>
              </a:rPr>
              <a:t>Mov</a:t>
            </a:r>
            <a:r>
              <a:rPr lang="en-US" sz="1167" b="1" dirty="0">
                <a:solidFill>
                  <a:schemeClr val="bg1"/>
                </a:solidFill>
                <a:latin typeface="DengXian" charset="0"/>
                <a:ea typeface="DengXian" charset="0"/>
                <a:cs typeface="DengXian" charset="0"/>
              </a:rPr>
              <a:t> </a:t>
            </a:r>
            <a:r>
              <a:rPr lang="en-US" altLang="zh-CN" sz="1167" b="1" dirty="0">
                <a:solidFill>
                  <a:schemeClr val="bg1"/>
                </a:solidFill>
                <a:latin typeface="DengXian" charset="0"/>
                <a:ea typeface="DengXian" charset="0"/>
                <a:cs typeface="DengXian" charset="0"/>
              </a:rPr>
              <a:t>$20</a:t>
            </a:r>
            <a:r>
              <a:rPr lang="en-US" sz="1167" b="1" dirty="0">
                <a:solidFill>
                  <a:schemeClr val="bg1"/>
                </a:solidFill>
                <a:latin typeface="DengXian" charset="0"/>
                <a:ea typeface="DengXian" charset="0"/>
                <a:cs typeface="DengXian" charset="0"/>
              </a:rPr>
              <a:t>, CR3</a:t>
            </a:r>
          </a:p>
        </p:txBody>
      </p:sp>
      <p:cxnSp>
        <p:nvCxnSpPr>
          <p:cNvPr id="18" name="曲线连接符 17"/>
          <p:cNvCxnSpPr>
            <a:stCxn id="13" idx="1"/>
            <a:endCxn id="4" idx="1"/>
          </p:cNvCxnSpPr>
          <p:nvPr/>
        </p:nvCxnSpPr>
        <p:spPr>
          <a:xfrm rot="10800000" flipH="1" flipV="1">
            <a:off x="2837876" y="3888806"/>
            <a:ext cx="251518" cy="375569"/>
          </a:xfrm>
          <a:prstGeom prst="curvedConnector3">
            <a:avLst>
              <a:gd name="adj1" fmla="val -90888"/>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41"/>
          <p:cNvSpPr/>
          <p:nvPr/>
        </p:nvSpPr>
        <p:spPr>
          <a:xfrm>
            <a:off x="3215208" y="4165361"/>
            <a:ext cx="842567" cy="218823"/>
          </a:xfrm>
          <a:prstGeom prst="rect">
            <a:avLst/>
          </a:prstGeom>
          <a:solidFill>
            <a:schemeClr val="accent2"/>
          </a:solidFill>
          <a:ln w="190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altLang="zh-CN" sz="1167" b="1">
                <a:solidFill>
                  <a:schemeClr val="bg1"/>
                </a:solidFill>
                <a:latin typeface="DengXian" charset="0"/>
                <a:ea typeface="DengXian" charset="0"/>
                <a:cs typeface="DengXian" charset="0"/>
              </a:rPr>
              <a:t>Emulate</a:t>
            </a:r>
            <a:endParaRPr lang="en-US" sz="1167" b="1" dirty="0">
              <a:solidFill>
                <a:schemeClr val="bg1"/>
              </a:solidFill>
              <a:latin typeface="DengXian" charset="0"/>
              <a:ea typeface="DengXian" charset="0"/>
              <a:cs typeface="DengXian" charset="0"/>
            </a:endParaRPr>
          </a:p>
        </p:txBody>
      </p:sp>
      <p:cxnSp>
        <p:nvCxnSpPr>
          <p:cNvPr id="21" name="直线箭头连接符 20"/>
          <p:cNvCxnSpPr/>
          <p:nvPr/>
        </p:nvCxnSpPr>
        <p:spPr>
          <a:xfrm>
            <a:off x="3655653" y="4384184"/>
            <a:ext cx="0" cy="16336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1979712" y="3860922"/>
            <a:ext cx="655949" cy="369332"/>
          </a:xfrm>
          <a:prstGeom prst="rect">
            <a:avLst/>
          </a:prstGeom>
        </p:spPr>
        <p:txBody>
          <a:bodyPr wrap="none">
            <a:spAutoFit/>
          </a:bodyPr>
          <a:lstStyle/>
          <a:p>
            <a:r>
              <a:rPr lang="en-US" altLang="zh-CN" b="1" dirty="0">
                <a:solidFill>
                  <a:schemeClr val="accent2"/>
                </a:solidFill>
                <a:latin typeface="DengXian" charset="0"/>
                <a:ea typeface="DengXian" charset="0"/>
                <a:cs typeface="DengXian" charset="0"/>
              </a:rPr>
              <a:t>Trap</a:t>
            </a:r>
            <a:endParaRPr lang="zh-CN" altLang="en-US" dirty="0">
              <a:solidFill>
                <a:schemeClr val="accent2"/>
              </a:solidFill>
              <a:latin typeface="DengXian" charset="0"/>
              <a:ea typeface="DengXian" charset="0"/>
              <a:cs typeface="DengXian" charset="0"/>
            </a:endParaRPr>
          </a:p>
        </p:txBody>
      </p:sp>
      <p:sp>
        <p:nvSpPr>
          <p:cNvPr id="27" name="Rectangle 27"/>
          <p:cNvSpPr/>
          <p:nvPr/>
        </p:nvSpPr>
        <p:spPr>
          <a:xfrm>
            <a:off x="4056599" y="2925718"/>
            <a:ext cx="792087" cy="663275"/>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Guest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OS-2</a:t>
            </a:r>
            <a:endParaRPr lang="en-US" sz="1600" dirty="0">
              <a:solidFill>
                <a:schemeClr val="tx1">
                  <a:lumMod val="65000"/>
                  <a:lumOff val="35000"/>
                </a:schemeClr>
              </a:solidFill>
              <a:cs typeface="Arial Narrow"/>
            </a:endParaRPr>
          </a:p>
        </p:txBody>
      </p:sp>
      <p:sp>
        <p:nvSpPr>
          <p:cNvPr id="28" name="Rectangle 27"/>
          <p:cNvSpPr/>
          <p:nvPr/>
        </p:nvSpPr>
        <p:spPr>
          <a:xfrm>
            <a:off x="5023806" y="2929508"/>
            <a:ext cx="792087" cy="663275"/>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Guest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OS-3</a:t>
            </a:r>
            <a:endParaRPr lang="en-US" sz="1600" dirty="0">
              <a:solidFill>
                <a:schemeClr val="tx1">
                  <a:lumMod val="65000"/>
                  <a:lumOff val="35000"/>
                </a:schemeClr>
              </a:solidFill>
              <a:cs typeface="Arial Narrow"/>
            </a:endParaRPr>
          </a:p>
        </p:txBody>
      </p:sp>
    </p:spTree>
    <p:extLst>
      <p:ext uri="{BB962C8B-B14F-4D97-AF65-F5344CB8AC3E}">
        <p14:creationId xmlns:p14="http://schemas.microsoft.com/office/powerpoint/2010/main" val="15105562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Now</a:t>
            </a:r>
            <a:r>
              <a:rPr kumimoji="1" lang="zh-CN" altLang="en-US" dirty="0"/>
              <a:t> </a:t>
            </a:r>
            <a:r>
              <a:rPr kumimoji="1" lang="en-US" altLang="zh-CN" dirty="0"/>
              <a:t>We</a:t>
            </a:r>
            <a:r>
              <a:rPr kumimoji="1" lang="zh-CN" altLang="en-US" dirty="0"/>
              <a:t> </a:t>
            </a:r>
            <a:r>
              <a:rPr kumimoji="1" lang="en-US" altLang="zh-CN" dirty="0"/>
              <a:t>Can</a:t>
            </a:r>
            <a:r>
              <a:rPr kumimoji="1" lang="zh-CN" altLang="en-US" dirty="0"/>
              <a:t> </a:t>
            </a:r>
            <a:r>
              <a:rPr kumimoji="1" lang="en-US" altLang="zh-CN" dirty="0"/>
              <a:t>Run</a:t>
            </a:r>
            <a:r>
              <a:rPr kumimoji="1" lang="zh-CN" altLang="en-US" dirty="0"/>
              <a:t> </a:t>
            </a:r>
            <a:r>
              <a:rPr kumimoji="1" lang="en-US" altLang="zh-CN" dirty="0"/>
              <a:t>OS</a:t>
            </a:r>
            <a:r>
              <a:rPr kumimoji="1" lang="zh-CN" altLang="en-US" dirty="0"/>
              <a:t> </a:t>
            </a:r>
            <a:r>
              <a:rPr kumimoji="1" lang="en-US" altLang="zh-CN" dirty="0"/>
              <a:t>as</a:t>
            </a:r>
            <a:r>
              <a:rPr kumimoji="1" lang="zh-CN" altLang="en-US" dirty="0"/>
              <a:t> </a:t>
            </a:r>
            <a:r>
              <a:rPr kumimoji="1" lang="en-US" altLang="zh-CN" dirty="0"/>
              <a:t>an</a:t>
            </a:r>
            <a:r>
              <a:rPr kumimoji="1" lang="zh-CN" altLang="en-US" dirty="0"/>
              <a:t> </a:t>
            </a:r>
            <a:r>
              <a:rPr kumimoji="1" lang="en-US" altLang="zh-CN" dirty="0"/>
              <a:t>Application</a:t>
            </a:r>
            <a:endParaRPr kumimoji="1" lang="zh-CN" altLang="en-US" dirty="0"/>
          </a:p>
        </p:txBody>
      </p:sp>
      <p:sp>
        <p:nvSpPr>
          <p:cNvPr id="3" name="内容占位符 2"/>
          <p:cNvSpPr>
            <a:spLocks noGrp="1"/>
          </p:cNvSpPr>
          <p:nvPr>
            <p:ph idx="1"/>
          </p:nvPr>
        </p:nvSpPr>
        <p:spPr>
          <a:xfrm>
            <a:off x="457200" y="1333500"/>
            <a:ext cx="8229600" cy="4044279"/>
          </a:xfrm>
        </p:spPr>
        <p:txBody>
          <a:bodyPr>
            <a:normAutofit/>
          </a:bodyPr>
          <a:lstStyle/>
          <a:p>
            <a:r>
              <a:rPr kumimoji="1" lang="en-US" altLang="zh-CN" sz="2400" dirty="0"/>
              <a:t>Host</a:t>
            </a:r>
            <a:r>
              <a:rPr kumimoji="1" lang="zh-CN" altLang="en-US" sz="2400" dirty="0"/>
              <a:t> </a:t>
            </a:r>
            <a:r>
              <a:rPr kumimoji="1" lang="en-US" altLang="zh-CN" sz="2400" dirty="0"/>
              <a:t>OS</a:t>
            </a:r>
            <a:r>
              <a:rPr kumimoji="1" lang="zh-CN" altLang="en-US" sz="2400" dirty="0"/>
              <a:t> </a:t>
            </a:r>
            <a:r>
              <a:rPr kumimoji="1" lang="en-US" altLang="zh-CN" sz="2400" dirty="0"/>
              <a:t>virtualizes</a:t>
            </a:r>
            <a:r>
              <a:rPr kumimoji="1" lang="zh-CN" altLang="en-US" sz="2400" dirty="0"/>
              <a:t> </a:t>
            </a:r>
            <a:r>
              <a:rPr kumimoji="1" lang="en-US" altLang="zh-CN" sz="2400" dirty="0"/>
              <a:t>system</a:t>
            </a:r>
            <a:r>
              <a:rPr kumimoji="1" lang="zh-CN" altLang="en-US" sz="2400" dirty="0"/>
              <a:t> </a:t>
            </a:r>
            <a:r>
              <a:rPr kumimoji="1" lang="en-US" altLang="zh-CN" sz="2400" dirty="0"/>
              <a:t>states</a:t>
            </a:r>
            <a:endParaRPr kumimoji="1" lang="zh-CN" altLang="en-US" sz="2400" dirty="0"/>
          </a:p>
          <a:p>
            <a:pPr lvl="1"/>
            <a:r>
              <a:rPr kumimoji="1" lang="en-US" altLang="zh-CN" sz="2000" dirty="0"/>
              <a:t>Save</a:t>
            </a:r>
            <a:r>
              <a:rPr kumimoji="1" lang="zh-CN" altLang="en-US" sz="2000" dirty="0"/>
              <a:t> </a:t>
            </a:r>
            <a:r>
              <a:rPr kumimoji="1" lang="en-US" altLang="zh-CN" sz="2000" dirty="0"/>
              <a:t>guest</a:t>
            </a:r>
            <a:r>
              <a:rPr kumimoji="1" lang="zh-CN" altLang="en-US" sz="2000" dirty="0"/>
              <a:t> </a:t>
            </a:r>
            <a:r>
              <a:rPr kumimoji="1" lang="en-US" altLang="zh-CN" sz="2000" dirty="0"/>
              <a:t>system</a:t>
            </a:r>
            <a:r>
              <a:rPr kumimoji="1" lang="zh-CN" altLang="en-US" sz="2000" dirty="0"/>
              <a:t> </a:t>
            </a:r>
            <a:r>
              <a:rPr kumimoji="1" lang="en-US" altLang="zh-CN" sz="2000" dirty="0"/>
              <a:t>states</a:t>
            </a:r>
            <a:r>
              <a:rPr kumimoji="1" lang="zh-CN" altLang="en-US" sz="2000" dirty="0"/>
              <a:t> </a:t>
            </a:r>
            <a:r>
              <a:rPr kumimoji="1" lang="en-US" altLang="zh-CN" sz="2000" dirty="0"/>
              <a:t>in</a:t>
            </a:r>
            <a:r>
              <a:rPr kumimoji="1" lang="zh-CN" altLang="en-US" sz="2000" dirty="0"/>
              <a:t> </a:t>
            </a:r>
            <a:r>
              <a:rPr kumimoji="1" lang="en-US" altLang="zh-CN" sz="2000" dirty="0"/>
              <a:t>memory</a:t>
            </a:r>
            <a:endParaRPr kumimoji="1" lang="zh-CN" altLang="en-US" sz="2000" dirty="0"/>
          </a:p>
          <a:p>
            <a:r>
              <a:rPr kumimoji="1" lang="en-US" altLang="zh-CN" sz="2400" dirty="0"/>
              <a:t>When</a:t>
            </a:r>
            <a:r>
              <a:rPr kumimoji="1" lang="zh-CN" altLang="en-US" sz="2400" dirty="0"/>
              <a:t> </a:t>
            </a:r>
            <a:r>
              <a:rPr kumimoji="1" lang="en-US" altLang="zh-CN" sz="2400" dirty="0"/>
              <a:t>a</a:t>
            </a:r>
            <a:r>
              <a:rPr kumimoji="1" lang="zh-CN" altLang="en-US" sz="2400" dirty="0"/>
              <a:t> </a:t>
            </a:r>
            <a:r>
              <a:rPr kumimoji="1" lang="en-US" altLang="zh-CN" sz="2400" dirty="0"/>
              <a:t>guest</a:t>
            </a:r>
            <a:r>
              <a:rPr kumimoji="1" lang="zh-CN" altLang="en-US" sz="2400" dirty="0"/>
              <a:t> </a:t>
            </a:r>
            <a:r>
              <a:rPr kumimoji="1" lang="en-US" altLang="zh-CN" sz="2400" dirty="0"/>
              <a:t>OS</a:t>
            </a:r>
            <a:r>
              <a:rPr kumimoji="1" lang="zh-CN" altLang="en-US" sz="2400" dirty="0"/>
              <a:t> </a:t>
            </a:r>
            <a:r>
              <a:rPr kumimoji="1" lang="en-US" altLang="zh-CN" sz="2400" dirty="0"/>
              <a:t>runs</a:t>
            </a:r>
            <a:r>
              <a:rPr kumimoji="1" lang="zh-CN" altLang="en-US" sz="2400" dirty="0"/>
              <a:t> </a:t>
            </a:r>
            <a:r>
              <a:rPr kumimoji="1" lang="en-US" altLang="zh-CN" sz="2400" b="1" dirty="0">
                <a:solidFill>
                  <a:schemeClr val="accent2"/>
                </a:solidFill>
              </a:rPr>
              <a:t>cli</a:t>
            </a:r>
            <a:endParaRPr kumimoji="1" lang="zh-CN" altLang="en-US" sz="2400" b="1" dirty="0">
              <a:solidFill>
                <a:schemeClr val="accent2"/>
              </a:solidFill>
            </a:endParaRPr>
          </a:p>
          <a:p>
            <a:pPr lvl="1"/>
            <a:r>
              <a:rPr kumimoji="1" lang="en-US" altLang="zh-CN" sz="2000" dirty="0"/>
              <a:t>CPU</a:t>
            </a:r>
            <a:r>
              <a:rPr kumimoji="1" lang="zh-CN" altLang="en-US" sz="2000" dirty="0"/>
              <a:t> </a:t>
            </a:r>
            <a:r>
              <a:rPr kumimoji="1" lang="en-US" altLang="zh-CN" sz="2000" dirty="0"/>
              <a:t>will</a:t>
            </a:r>
            <a:r>
              <a:rPr kumimoji="1" lang="zh-CN" altLang="en-US" sz="2000" dirty="0"/>
              <a:t> </a:t>
            </a:r>
            <a:r>
              <a:rPr kumimoji="1" lang="en-US" altLang="zh-CN" sz="2000" dirty="0"/>
              <a:t>trap</a:t>
            </a:r>
            <a:r>
              <a:rPr kumimoji="1" lang="zh-CN" altLang="en-US" sz="2000" dirty="0"/>
              <a:t> </a:t>
            </a:r>
            <a:r>
              <a:rPr kumimoji="1" lang="en-US" altLang="zh-CN" sz="2000" dirty="0"/>
              <a:t>to</a:t>
            </a:r>
            <a:r>
              <a:rPr kumimoji="1" lang="zh-CN" altLang="en-US" sz="2000" dirty="0"/>
              <a:t> </a:t>
            </a:r>
            <a:r>
              <a:rPr kumimoji="1" lang="en-US" altLang="zh-CN" sz="2000" dirty="0"/>
              <a:t>the</a:t>
            </a:r>
            <a:r>
              <a:rPr kumimoji="1" lang="zh-CN" altLang="en-US" sz="2000" dirty="0"/>
              <a:t> </a:t>
            </a:r>
            <a:r>
              <a:rPr kumimoji="1" lang="en-US" altLang="zh-CN" sz="2000" dirty="0"/>
              <a:t>host</a:t>
            </a:r>
            <a:r>
              <a:rPr kumimoji="1" lang="zh-CN" altLang="en-US" sz="2000" dirty="0"/>
              <a:t> </a:t>
            </a:r>
            <a:r>
              <a:rPr kumimoji="1" lang="en-US" altLang="zh-CN" sz="2000" dirty="0"/>
              <a:t>OS</a:t>
            </a:r>
            <a:r>
              <a:rPr kumimoji="1" lang="zh-CN" altLang="en-US" sz="2000" dirty="0"/>
              <a:t> </a:t>
            </a:r>
            <a:r>
              <a:rPr kumimoji="1" lang="en-US" altLang="zh-CN" sz="2000" dirty="0"/>
              <a:t>(</a:t>
            </a:r>
            <a:r>
              <a:rPr kumimoji="1" lang="en-US" altLang="zh-CN" sz="2000" dirty="0">
                <a:solidFill>
                  <a:schemeClr val="accent2"/>
                </a:solidFill>
              </a:rPr>
              <a:t>trap</a:t>
            </a:r>
            <a:r>
              <a:rPr kumimoji="1" lang="en-US" altLang="zh-CN" sz="2000" dirty="0"/>
              <a:t>)</a:t>
            </a:r>
            <a:endParaRPr kumimoji="1" lang="zh-CN" altLang="en-US" sz="2000" dirty="0"/>
          </a:p>
          <a:p>
            <a:pPr lvl="1"/>
            <a:r>
              <a:rPr kumimoji="1" lang="en-US" altLang="zh-CN" sz="2000" dirty="0"/>
              <a:t>Host</a:t>
            </a:r>
            <a:r>
              <a:rPr kumimoji="1" lang="zh-CN" altLang="en-US" sz="2000" dirty="0"/>
              <a:t> </a:t>
            </a:r>
            <a:r>
              <a:rPr kumimoji="1" lang="en-US" altLang="zh-CN" sz="2000" dirty="0"/>
              <a:t>OS</a:t>
            </a:r>
            <a:r>
              <a:rPr kumimoji="1" lang="zh-CN" altLang="en-US" sz="2000" dirty="0"/>
              <a:t> </a:t>
            </a:r>
            <a:r>
              <a:rPr kumimoji="1" lang="en-US" altLang="zh-CN" sz="2000" dirty="0"/>
              <a:t>will</a:t>
            </a:r>
            <a:r>
              <a:rPr kumimoji="1" lang="zh-CN" altLang="en-US" sz="2000" dirty="0"/>
              <a:t> </a:t>
            </a:r>
            <a:r>
              <a:rPr kumimoji="1" lang="en-US" altLang="zh-CN" sz="2000" dirty="0"/>
              <a:t>change</a:t>
            </a:r>
            <a:r>
              <a:rPr kumimoji="1" lang="zh-CN" altLang="en-US" sz="2000" dirty="0"/>
              <a:t> </a:t>
            </a:r>
            <a:r>
              <a:rPr kumimoji="1" lang="en-US" altLang="zh-CN" sz="2000" dirty="0"/>
              <a:t>the</a:t>
            </a:r>
            <a:r>
              <a:rPr kumimoji="1" lang="zh-CN" altLang="en-US" sz="2000" dirty="0"/>
              <a:t> </a:t>
            </a:r>
            <a:r>
              <a:rPr kumimoji="1" lang="en-US" altLang="zh-CN" sz="2000" dirty="0"/>
              <a:t>IF</a:t>
            </a:r>
            <a:r>
              <a:rPr kumimoji="1" lang="zh-CN" altLang="en-US" sz="2000" dirty="0"/>
              <a:t> </a:t>
            </a:r>
            <a:r>
              <a:rPr kumimoji="1" lang="en-US" altLang="zh-CN" sz="2000" dirty="0"/>
              <a:t>bit</a:t>
            </a:r>
            <a:r>
              <a:rPr kumimoji="1" lang="zh-CN" altLang="en-US" sz="2000" dirty="0"/>
              <a:t> </a:t>
            </a:r>
            <a:r>
              <a:rPr kumimoji="1" lang="en-US" altLang="zh-CN" sz="2000" dirty="0"/>
              <a:t>(</a:t>
            </a:r>
            <a:r>
              <a:rPr kumimoji="1" lang="en-US" altLang="zh-CN" sz="2000" dirty="0">
                <a:solidFill>
                  <a:schemeClr val="accent2"/>
                </a:solidFill>
              </a:rPr>
              <a:t>emulate</a:t>
            </a:r>
            <a:r>
              <a:rPr kumimoji="1" lang="en-US" altLang="zh-CN" sz="2000" dirty="0"/>
              <a:t>)</a:t>
            </a:r>
            <a:endParaRPr kumimoji="1" lang="zh-CN" altLang="en-US" sz="2000" dirty="0"/>
          </a:p>
          <a:p>
            <a:r>
              <a:rPr kumimoji="1" lang="en-US" altLang="zh-CN" sz="2400" dirty="0"/>
              <a:t>How</a:t>
            </a:r>
            <a:r>
              <a:rPr kumimoji="1" lang="zh-CN" altLang="en-US" sz="2400" dirty="0"/>
              <a:t> </a:t>
            </a:r>
            <a:r>
              <a:rPr kumimoji="1" lang="en-US" altLang="zh-CN" sz="2400" dirty="0"/>
              <a:t>does</a:t>
            </a:r>
            <a:r>
              <a:rPr kumimoji="1" lang="zh-CN" altLang="en-US" sz="2400" dirty="0"/>
              <a:t> </a:t>
            </a:r>
            <a:r>
              <a:rPr kumimoji="1" lang="en-US" altLang="zh-CN" sz="2400" dirty="0"/>
              <a:t>a</a:t>
            </a:r>
            <a:r>
              <a:rPr kumimoji="1" lang="zh-CN" altLang="en-US" sz="2400" dirty="0"/>
              <a:t> </a:t>
            </a:r>
            <a:r>
              <a:rPr kumimoji="1" lang="en-US" altLang="zh-CN" sz="2400" dirty="0"/>
              <a:t>host</a:t>
            </a:r>
            <a:r>
              <a:rPr kumimoji="1" lang="zh-CN" altLang="en-US" sz="2400" dirty="0"/>
              <a:t> </a:t>
            </a:r>
            <a:r>
              <a:rPr kumimoji="1" lang="en-US" altLang="zh-CN" sz="2400" dirty="0"/>
              <a:t>OS</a:t>
            </a:r>
            <a:r>
              <a:rPr kumimoji="1" lang="zh-CN" altLang="en-US" sz="2400" dirty="0"/>
              <a:t> </a:t>
            </a:r>
            <a:r>
              <a:rPr kumimoji="1" lang="en-US" altLang="zh-CN" sz="2400" dirty="0"/>
              <a:t>deliver</a:t>
            </a:r>
            <a:r>
              <a:rPr kumimoji="1" lang="zh-CN" altLang="en-US" sz="2400" dirty="0"/>
              <a:t> </a:t>
            </a:r>
            <a:r>
              <a:rPr kumimoji="1" lang="en-US" altLang="zh-CN" sz="2400" dirty="0"/>
              <a:t>interrupt</a:t>
            </a:r>
            <a:r>
              <a:rPr kumimoji="1" lang="zh-CN" altLang="en-US" sz="2400" dirty="0"/>
              <a:t> </a:t>
            </a:r>
            <a:r>
              <a:rPr kumimoji="1" lang="en-US" altLang="zh-CN" sz="2400" dirty="0"/>
              <a:t>to</a:t>
            </a:r>
            <a:r>
              <a:rPr kumimoji="1" lang="zh-CN" altLang="en-US" sz="2400" dirty="0"/>
              <a:t> </a:t>
            </a:r>
            <a:r>
              <a:rPr kumimoji="1" lang="en-US" altLang="zh-CN" sz="2400" dirty="0"/>
              <a:t>a</a:t>
            </a:r>
            <a:r>
              <a:rPr kumimoji="1" lang="zh-CN" altLang="en-US" sz="2400" dirty="0"/>
              <a:t> </a:t>
            </a:r>
            <a:r>
              <a:rPr kumimoji="1" lang="en-US" altLang="zh-CN" sz="2400" dirty="0"/>
              <a:t>guest</a:t>
            </a:r>
            <a:r>
              <a:rPr kumimoji="1" lang="zh-CN" altLang="en-US" sz="2400" dirty="0"/>
              <a:t> </a:t>
            </a:r>
            <a:r>
              <a:rPr kumimoji="1" lang="en-US" altLang="zh-CN" sz="2400" dirty="0"/>
              <a:t>OS?</a:t>
            </a:r>
            <a:endParaRPr kumimoji="1" lang="zh-CN" altLang="en-US" sz="2400" dirty="0"/>
          </a:p>
          <a:p>
            <a:pPr lvl="1"/>
            <a:r>
              <a:rPr kumimoji="1" lang="en-US" altLang="zh-CN" sz="2000" dirty="0"/>
              <a:t>Similar</a:t>
            </a:r>
            <a:r>
              <a:rPr kumimoji="1" lang="zh-CN" altLang="en-US" sz="2000" dirty="0"/>
              <a:t> </a:t>
            </a:r>
            <a:r>
              <a:rPr kumimoji="1" lang="en-US" altLang="zh-CN" sz="2000" dirty="0"/>
              <a:t>as</a:t>
            </a:r>
            <a:r>
              <a:rPr kumimoji="1" lang="zh-CN" altLang="en-US" sz="2000" dirty="0"/>
              <a:t> </a:t>
            </a:r>
            <a:r>
              <a:rPr kumimoji="1" lang="en-US" altLang="zh-CN" sz="2000" dirty="0"/>
              <a:t>delivering</a:t>
            </a:r>
            <a:r>
              <a:rPr kumimoji="1" lang="zh-CN" altLang="en-US" sz="2000" dirty="0"/>
              <a:t> </a:t>
            </a:r>
            <a:r>
              <a:rPr kumimoji="1" lang="en-US" altLang="zh-CN" sz="2000" dirty="0"/>
              <a:t>a</a:t>
            </a:r>
            <a:r>
              <a:rPr kumimoji="1" lang="zh-CN" altLang="en-US" sz="2000" dirty="0"/>
              <a:t> </a:t>
            </a:r>
            <a:r>
              <a:rPr kumimoji="1" lang="en-US" altLang="zh-CN" sz="2000" b="1" dirty="0">
                <a:solidFill>
                  <a:schemeClr val="accent2"/>
                </a:solidFill>
              </a:rPr>
              <a:t>signal</a:t>
            </a:r>
            <a:r>
              <a:rPr kumimoji="1" lang="zh-CN" altLang="en-US" sz="2000" dirty="0">
                <a:solidFill>
                  <a:srgbClr val="00935D"/>
                </a:solidFill>
              </a:rPr>
              <a:t> </a:t>
            </a:r>
            <a:r>
              <a:rPr kumimoji="1" lang="en-US" altLang="zh-CN" sz="2000" dirty="0"/>
              <a:t>to</a:t>
            </a:r>
            <a:r>
              <a:rPr kumimoji="1" lang="zh-CN" altLang="en-US" sz="2000" dirty="0"/>
              <a:t> </a:t>
            </a:r>
            <a:r>
              <a:rPr kumimoji="1" lang="en-US" altLang="zh-CN" sz="2000" dirty="0"/>
              <a:t>an</a:t>
            </a:r>
            <a:r>
              <a:rPr kumimoji="1" lang="zh-CN" altLang="en-US" sz="2000" dirty="0"/>
              <a:t> </a:t>
            </a:r>
            <a:r>
              <a:rPr kumimoji="1" lang="en-US" altLang="zh-CN" sz="2000" dirty="0"/>
              <a:t>application</a:t>
            </a:r>
            <a:endParaRPr kumimoji="1" lang="zh-CN" altLang="en-US" sz="2000" dirty="0"/>
          </a:p>
          <a:p>
            <a:r>
              <a:rPr kumimoji="1" lang="en-US" altLang="zh-CN" sz="2200" dirty="0"/>
              <a:t>Problem</a:t>
            </a:r>
            <a:r>
              <a:rPr kumimoji="1" lang="zh-CN" altLang="en-US" sz="2200" dirty="0"/>
              <a:t> </a:t>
            </a:r>
            <a:r>
              <a:rPr kumimoji="1" lang="en-US" altLang="zh-CN" sz="2200" dirty="0"/>
              <a:t>solved?</a:t>
            </a:r>
            <a:r>
              <a:rPr kumimoji="1" lang="zh-CN" altLang="en-US" sz="2200" dirty="0"/>
              <a:t> </a:t>
            </a:r>
            <a:r>
              <a:rPr kumimoji="1" lang="en-US" altLang="zh-CN" sz="2200" dirty="0"/>
              <a:t>No...</a:t>
            </a:r>
            <a:endParaRPr kumimoji="1" lang="zh-CN" altLang="en-US" sz="2200" dirty="0"/>
          </a:p>
        </p:txBody>
      </p:sp>
      <p:pic>
        <p:nvPicPr>
          <p:cNvPr id="4" name="图片 3"/>
          <p:cNvPicPr>
            <a:picLocks noChangeAspect="1"/>
          </p:cNvPicPr>
          <p:nvPr/>
        </p:nvPicPr>
        <p:blipFill rotWithShape="1">
          <a:blip r:embed="rId2"/>
          <a:srcRect r="71480"/>
          <a:stretch/>
        </p:blipFill>
        <p:spPr>
          <a:xfrm>
            <a:off x="6660232" y="1555151"/>
            <a:ext cx="2026568" cy="1509081"/>
          </a:xfrm>
          <a:prstGeom prst="rect">
            <a:avLst/>
          </a:prstGeom>
        </p:spPr>
      </p:pic>
      <p:sp>
        <p:nvSpPr>
          <p:cNvPr id="5" name="文本框 4"/>
          <p:cNvSpPr txBox="1"/>
          <p:nvPr/>
        </p:nvSpPr>
        <p:spPr>
          <a:xfrm>
            <a:off x="6660232" y="3064232"/>
            <a:ext cx="1872208" cy="338554"/>
          </a:xfrm>
          <a:prstGeom prst="rect">
            <a:avLst/>
          </a:prstGeom>
          <a:noFill/>
        </p:spPr>
        <p:txBody>
          <a:bodyPr wrap="square" rtlCol="0">
            <a:spAutoFit/>
          </a:bodyPr>
          <a:lstStyle/>
          <a:p>
            <a:pPr algn="ctr"/>
            <a:r>
              <a:rPr kumimoji="1" lang="en-US" altLang="zh-CN" sz="1600" i="1" dirty="0">
                <a:solidFill>
                  <a:schemeClr val="tx1">
                    <a:lumMod val="65000"/>
                    <a:lumOff val="35000"/>
                  </a:schemeClr>
                </a:solidFill>
                <a:latin typeface="DengXian" charset="0"/>
                <a:ea typeface="DengXian" charset="0"/>
                <a:cs typeface="DengXian" charset="0"/>
              </a:rPr>
              <a:t>xv6:</a:t>
            </a:r>
            <a:r>
              <a:rPr kumimoji="1" lang="zh-CN" altLang="en-US" sz="1600" i="1" dirty="0">
                <a:solidFill>
                  <a:schemeClr val="tx1">
                    <a:lumMod val="65000"/>
                    <a:lumOff val="35000"/>
                  </a:schemeClr>
                </a:solidFill>
                <a:latin typeface="DengXian" charset="0"/>
                <a:ea typeface="DengXian" charset="0"/>
                <a:cs typeface="DengXian" charset="0"/>
              </a:rPr>
              <a:t> </a:t>
            </a:r>
            <a:r>
              <a:rPr kumimoji="1" lang="en-US" altLang="zh-CN" sz="1600" i="1" dirty="0" err="1">
                <a:solidFill>
                  <a:schemeClr val="tx1">
                    <a:lumMod val="65000"/>
                    <a:lumOff val="35000"/>
                  </a:schemeClr>
                </a:solidFill>
                <a:latin typeface="DengXian" charset="0"/>
                <a:ea typeface="DengXian" charset="0"/>
                <a:cs typeface="DengXian" charset="0"/>
              </a:rPr>
              <a:t>bootasm.S</a:t>
            </a:r>
            <a:endParaRPr kumimoji="1" lang="zh-CN" altLang="en-US" sz="1600" i="1" dirty="0">
              <a:solidFill>
                <a:schemeClr val="tx1">
                  <a:lumMod val="65000"/>
                  <a:lumOff val="35000"/>
                </a:schemeClr>
              </a:solidFill>
              <a:latin typeface="DengXian" charset="0"/>
              <a:ea typeface="DengXian" charset="0"/>
              <a:cs typeface="DengXian" charset="0"/>
            </a:endParaRPr>
          </a:p>
        </p:txBody>
      </p:sp>
      <p:cxnSp>
        <p:nvCxnSpPr>
          <p:cNvPr id="12" name="直线连接符 11"/>
          <p:cNvCxnSpPr/>
          <p:nvPr/>
        </p:nvCxnSpPr>
        <p:spPr>
          <a:xfrm>
            <a:off x="6804248" y="2797524"/>
            <a:ext cx="151216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7982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zh-CN" dirty="0"/>
              <a:t>Problems</a:t>
            </a:r>
            <a:r>
              <a:rPr lang="zh-CN" altLang="en-US" dirty="0"/>
              <a:t> </a:t>
            </a:r>
            <a:r>
              <a:rPr lang="en-US" altLang="zh-CN" dirty="0"/>
              <a:t>of</a:t>
            </a:r>
            <a:r>
              <a:rPr lang="en-US" altLang="zh-TW" dirty="0"/>
              <a:t> Trap </a:t>
            </a:r>
            <a:r>
              <a:rPr lang="en-US" altLang="zh-CN" dirty="0"/>
              <a:t>&amp;</a:t>
            </a:r>
            <a:r>
              <a:rPr lang="zh-CN" altLang="en-US" dirty="0"/>
              <a:t> </a:t>
            </a:r>
            <a:r>
              <a:rPr lang="en-US" altLang="zh-TW" dirty="0"/>
              <a:t>Emulate</a:t>
            </a:r>
          </a:p>
        </p:txBody>
      </p:sp>
      <p:sp>
        <p:nvSpPr>
          <p:cNvPr id="32771" name="Content Placeholder 2"/>
          <p:cNvSpPr>
            <a:spLocks noGrp="1"/>
          </p:cNvSpPr>
          <p:nvPr>
            <p:ph idx="1"/>
          </p:nvPr>
        </p:nvSpPr>
        <p:spPr/>
        <p:txBody>
          <a:bodyPr>
            <a:normAutofit/>
          </a:bodyPr>
          <a:lstStyle/>
          <a:p>
            <a:r>
              <a:rPr lang="en-US" altLang="zh-TW" dirty="0"/>
              <a:t>Not all architectures </a:t>
            </a:r>
            <a:r>
              <a:rPr lang="en-US" altLang="zh-CN" dirty="0"/>
              <a:t>are</a:t>
            </a:r>
            <a:r>
              <a:rPr lang="zh-CN" altLang="en-US" dirty="0"/>
              <a:t> </a:t>
            </a:r>
            <a:r>
              <a:rPr lang="en-US" altLang="zh-CN" dirty="0"/>
              <a:t>"</a:t>
            </a:r>
            <a:r>
              <a:rPr lang="en-US" altLang="zh-CN" b="1" dirty="0">
                <a:solidFill>
                  <a:schemeClr val="accent2"/>
                </a:solidFill>
              </a:rPr>
              <a:t>strictly</a:t>
            </a:r>
            <a:r>
              <a:rPr lang="zh-CN" altLang="en-US" b="1" dirty="0">
                <a:solidFill>
                  <a:schemeClr val="accent2"/>
                </a:solidFill>
              </a:rPr>
              <a:t> </a:t>
            </a:r>
            <a:r>
              <a:rPr lang="en-US" altLang="zh-CN" b="1" dirty="0">
                <a:solidFill>
                  <a:schemeClr val="accent2"/>
                </a:solidFill>
              </a:rPr>
              <a:t>virtualizable</a:t>
            </a:r>
            <a:r>
              <a:rPr lang="en-US" altLang="zh-CN" dirty="0"/>
              <a:t>"</a:t>
            </a:r>
            <a:endParaRPr lang="zh-CN" altLang="en-US" dirty="0"/>
          </a:p>
          <a:p>
            <a:r>
              <a:rPr lang="en-US" altLang="zh-CN" dirty="0"/>
              <a:t>An</a:t>
            </a:r>
            <a:r>
              <a:rPr lang="zh-CN" altLang="en-US" dirty="0"/>
              <a:t> </a:t>
            </a:r>
            <a:r>
              <a:rPr lang="en-US" altLang="zh-CN" dirty="0"/>
              <a:t>ISA</a:t>
            </a:r>
            <a:r>
              <a:rPr lang="zh-CN" altLang="en-US" dirty="0"/>
              <a:t> </a:t>
            </a:r>
            <a:r>
              <a:rPr lang="en-US" altLang="zh-CN" dirty="0"/>
              <a:t>is</a:t>
            </a:r>
            <a:r>
              <a:rPr lang="zh-CN" altLang="en-US" dirty="0"/>
              <a:t> </a:t>
            </a:r>
            <a:r>
              <a:rPr lang="en-US" altLang="zh-CN" dirty="0"/>
              <a:t>s</a:t>
            </a:r>
            <a:r>
              <a:rPr lang="en-US" altLang="zh-TW" dirty="0"/>
              <a:t>trictly </a:t>
            </a:r>
            <a:r>
              <a:rPr lang="en-US" altLang="zh-TW" dirty="0" err="1"/>
              <a:t>virtualizable</a:t>
            </a:r>
            <a:r>
              <a:rPr lang="en-US" altLang="zh-TW" dirty="0"/>
              <a:t> if, when executed in a lesser privileged mode:</a:t>
            </a:r>
          </a:p>
          <a:p>
            <a:pPr lvl="1"/>
            <a:r>
              <a:rPr lang="en-US" altLang="zh-CN" u="sng" dirty="0">
                <a:solidFill>
                  <a:schemeClr val="accent2"/>
                </a:solidFill>
              </a:rPr>
              <a:t>A</a:t>
            </a:r>
            <a:r>
              <a:rPr lang="en-US" altLang="zh-TW" u="sng" dirty="0">
                <a:solidFill>
                  <a:schemeClr val="accent2"/>
                </a:solidFill>
              </a:rPr>
              <a:t>ll instructions that access privileged state trap</a:t>
            </a:r>
          </a:p>
          <a:p>
            <a:pPr lvl="1"/>
            <a:r>
              <a:rPr lang="en-US" altLang="zh-CN" u="sng" dirty="0">
                <a:solidFill>
                  <a:schemeClr val="accent2"/>
                </a:solidFill>
              </a:rPr>
              <a:t>A</a:t>
            </a:r>
            <a:r>
              <a:rPr lang="en-US" altLang="zh-TW" u="sng" dirty="0">
                <a:solidFill>
                  <a:schemeClr val="accent2"/>
                </a:solidFill>
              </a:rPr>
              <a:t>ll instructions either trap or execute identically</a:t>
            </a:r>
          </a:p>
          <a:p>
            <a:r>
              <a:rPr lang="en-US" altLang="zh-TW" dirty="0"/>
              <a:t>Trap costs may be high</a:t>
            </a:r>
          </a:p>
        </p:txBody>
      </p:sp>
    </p:spTree>
    <p:extLst>
      <p:ext uri="{BB962C8B-B14F-4D97-AF65-F5344CB8AC3E}">
        <p14:creationId xmlns:p14="http://schemas.microsoft.com/office/powerpoint/2010/main" val="36062799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X</a:t>
            </a:r>
            <a:r>
              <a:rPr lang="en-US" altLang="zh-TW" dirty="0"/>
              <a:t>86 is not </a:t>
            </a:r>
            <a:r>
              <a:rPr lang="en-US" altLang="zh-CN" dirty="0"/>
              <a:t>S</a:t>
            </a:r>
            <a:r>
              <a:rPr lang="en-US" altLang="zh-TW" dirty="0"/>
              <a:t>trictly </a:t>
            </a:r>
            <a:r>
              <a:rPr lang="en-US" altLang="zh-CN" dirty="0" err="1"/>
              <a:t>V</a:t>
            </a:r>
            <a:r>
              <a:rPr lang="en-US" altLang="zh-TW" dirty="0" err="1"/>
              <a:t>irtualizable</a:t>
            </a:r>
            <a:endParaRPr kumimoji="1" lang="zh-CN" altLang="en-US" dirty="0"/>
          </a:p>
        </p:txBody>
      </p:sp>
      <p:sp>
        <p:nvSpPr>
          <p:cNvPr id="3" name="内容占位符 2"/>
          <p:cNvSpPr>
            <a:spLocks noGrp="1"/>
          </p:cNvSpPr>
          <p:nvPr>
            <p:ph idx="1"/>
          </p:nvPr>
        </p:nvSpPr>
        <p:spPr/>
        <p:txBody>
          <a:bodyPr>
            <a:normAutofit fontScale="92500" lnSpcReduction="10000"/>
          </a:bodyPr>
          <a:lstStyle/>
          <a:p>
            <a:r>
              <a:rPr lang="en-US" altLang="zh-CN" sz="2400" dirty="0"/>
              <a:t>Example:</a:t>
            </a:r>
            <a:r>
              <a:rPr lang="zh-CN" altLang="en-US" sz="2400" dirty="0"/>
              <a:t> </a:t>
            </a:r>
            <a:r>
              <a:rPr lang="en-US" altLang="zh-CN" sz="2400" dirty="0"/>
              <a:t>the</a:t>
            </a:r>
            <a:r>
              <a:rPr lang="zh-CN" altLang="en-US" sz="2400" dirty="0"/>
              <a:t> </a:t>
            </a:r>
            <a:r>
              <a:rPr lang="en-US" altLang="zh-TW" sz="2400" b="1" i="1" dirty="0" err="1">
                <a:solidFill>
                  <a:schemeClr val="accent2"/>
                </a:solidFill>
              </a:rPr>
              <a:t>popf</a:t>
            </a:r>
            <a:r>
              <a:rPr lang="en-US" altLang="zh-TW" sz="2400" dirty="0">
                <a:solidFill>
                  <a:srgbClr val="00935D"/>
                </a:solidFill>
              </a:rPr>
              <a:t> </a:t>
            </a:r>
            <a:r>
              <a:rPr lang="en-US" altLang="zh-TW" sz="2400" dirty="0"/>
              <a:t>instruction</a:t>
            </a:r>
            <a:endParaRPr lang="zh-CN" altLang="en-US" sz="2400" dirty="0"/>
          </a:p>
          <a:p>
            <a:pPr lvl="1"/>
            <a:r>
              <a:rPr lang="en-US" altLang="zh-TW" sz="2200" i="1" dirty="0" err="1"/>
              <a:t>popf</a:t>
            </a:r>
            <a:r>
              <a:rPr lang="en-US" altLang="zh-TW" sz="2200" dirty="0"/>
              <a:t> takes a word off the stack and puts in into the flags register</a:t>
            </a:r>
            <a:endParaRPr lang="zh-CN" altLang="en-US" sz="2200" dirty="0"/>
          </a:p>
          <a:p>
            <a:pPr lvl="2"/>
            <a:r>
              <a:rPr lang="en-US" altLang="zh-TW" sz="1900" dirty="0"/>
              <a:t>One flag in that register is the interrupt enable flag</a:t>
            </a:r>
            <a:r>
              <a:rPr lang="zh-CN" altLang="en-US" sz="1900" dirty="0"/>
              <a:t> </a:t>
            </a:r>
            <a:r>
              <a:rPr lang="en-US" altLang="zh-CN" sz="1900" dirty="0"/>
              <a:t>(IF)</a:t>
            </a:r>
            <a:endParaRPr lang="zh-CN" altLang="en-US" sz="1900" dirty="0"/>
          </a:p>
          <a:p>
            <a:pPr lvl="1"/>
            <a:r>
              <a:rPr lang="en-US" altLang="zh-TW" sz="2200" u="sng" dirty="0"/>
              <a:t>At system level</a:t>
            </a:r>
            <a:r>
              <a:rPr lang="en-US" altLang="zh-TW" sz="2200" dirty="0"/>
              <a:t> the </a:t>
            </a:r>
            <a:r>
              <a:rPr lang="en-US" altLang="zh-CN" sz="2200" dirty="0"/>
              <a:t>IF</a:t>
            </a:r>
            <a:r>
              <a:rPr lang="zh-CN" altLang="en-US" sz="2200" dirty="0"/>
              <a:t> </a:t>
            </a:r>
            <a:r>
              <a:rPr lang="en-US" altLang="zh-TW" sz="2200" dirty="0"/>
              <a:t>flag is updated by </a:t>
            </a:r>
            <a:r>
              <a:rPr lang="en-US" altLang="zh-TW" sz="2200" dirty="0" err="1"/>
              <a:t>popf</a:t>
            </a:r>
            <a:endParaRPr lang="zh-CN" altLang="en-US" sz="2200" dirty="0"/>
          </a:p>
          <a:p>
            <a:pPr lvl="1"/>
            <a:r>
              <a:rPr lang="en-US" altLang="zh-CN" sz="2200" u="sng" dirty="0"/>
              <a:t>At</a:t>
            </a:r>
            <a:r>
              <a:rPr lang="zh-CN" altLang="en-US" sz="2200" u="sng" dirty="0"/>
              <a:t> </a:t>
            </a:r>
            <a:r>
              <a:rPr lang="en-US" altLang="zh-CN" sz="2200" u="sng" dirty="0"/>
              <a:t>user</a:t>
            </a:r>
            <a:r>
              <a:rPr lang="zh-CN" altLang="en-US" sz="2200" u="sng" dirty="0"/>
              <a:t> </a:t>
            </a:r>
            <a:r>
              <a:rPr lang="en-US" altLang="zh-CN" sz="2200" u="sng" dirty="0"/>
              <a:t>level</a:t>
            </a:r>
            <a:r>
              <a:rPr lang="zh-CN" altLang="en-US" sz="2200" dirty="0"/>
              <a:t> </a:t>
            </a:r>
            <a:r>
              <a:rPr lang="en-US" altLang="zh-CN" sz="2200" dirty="0"/>
              <a:t>the</a:t>
            </a:r>
            <a:r>
              <a:rPr lang="zh-CN" altLang="en-US" sz="2200" dirty="0"/>
              <a:t> </a:t>
            </a:r>
            <a:r>
              <a:rPr lang="en-US" altLang="zh-CN" sz="2200" dirty="0"/>
              <a:t>IF</a:t>
            </a:r>
            <a:r>
              <a:rPr lang="zh-CN" altLang="en-US" sz="2200" dirty="0"/>
              <a:t> </a:t>
            </a:r>
            <a:r>
              <a:rPr lang="en-US" altLang="zh-CN" sz="2200" dirty="0"/>
              <a:t>flag</a:t>
            </a:r>
            <a:r>
              <a:rPr lang="zh-CN" altLang="en-US" sz="2200" dirty="0"/>
              <a:t> </a:t>
            </a:r>
            <a:r>
              <a:rPr lang="en-US" altLang="zh-CN" sz="2200" dirty="0"/>
              <a:t>is</a:t>
            </a:r>
            <a:r>
              <a:rPr lang="zh-CN" altLang="en-US" sz="2200" dirty="0"/>
              <a:t> </a:t>
            </a:r>
            <a:r>
              <a:rPr lang="en-US" altLang="zh-CN" sz="2200" i="1" dirty="0"/>
              <a:t>not</a:t>
            </a:r>
            <a:r>
              <a:rPr lang="zh-CN" altLang="en-US" sz="2200" dirty="0"/>
              <a:t> </a:t>
            </a:r>
            <a:r>
              <a:rPr lang="en-US" altLang="zh-CN" sz="2200" dirty="0"/>
              <a:t>updated,</a:t>
            </a:r>
            <a:r>
              <a:rPr lang="zh-CN" altLang="en-US" sz="2200" dirty="0"/>
              <a:t> </a:t>
            </a:r>
            <a:r>
              <a:rPr lang="en-US" altLang="zh-CN" sz="2200" dirty="0"/>
              <a:t>and</a:t>
            </a:r>
            <a:r>
              <a:rPr lang="zh-CN" altLang="en-US" sz="2200" dirty="0"/>
              <a:t> </a:t>
            </a:r>
            <a:r>
              <a:rPr lang="en-US" altLang="zh-CN" sz="2200" dirty="0"/>
              <a:t>CPU</a:t>
            </a:r>
            <a:r>
              <a:rPr lang="zh-CN" altLang="en-US" sz="2200" dirty="0"/>
              <a:t> </a:t>
            </a:r>
            <a:r>
              <a:rPr lang="en-US" altLang="zh-TW" sz="2200" b="1" u="sng" dirty="0">
                <a:solidFill>
                  <a:schemeClr val="accent2"/>
                </a:solidFill>
              </a:rPr>
              <a:t>silently</a:t>
            </a:r>
            <a:r>
              <a:rPr lang="en-US" altLang="zh-TW" sz="2200" dirty="0"/>
              <a:t> drop</a:t>
            </a:r>
            <a:r>
              <a:rPr lang="en-US" altLang="zh-CN" sz="2200" dirty="0"/>
              <a:t>s</a:t>
            </a:r>
            <a:r>
              <a:rPr lang="en-US" altLang="zh-TW" sz="2200" dirty="0"/>
              <a:t> updates to the IF</a:t>
            </a:r>
            <a:endParaRPr lang="zh-CN" altLang="en-US" sz="2200" dirty="0"/>
          </a:p>
          <a:p>
            <a:r>
              <a:rPr lang="en-US" altLang="zh-CN" sz="2400" dirty="0"/>
              <a:t>There</a:t>
            </a:r>
            <a:r>
              <a:rPr lang="zh-CN" altLang="en-US" sz="2400" dirty="0"/>
              <a:t> </a:t>
            </a:r>
            <a:r>
              <a:rPr lang="en-US" altLang="zh-CN" sz="2400" b="1" dirty="0">
                <a:solidFill>
                  <a:schemeClr val="accent2"/>
                </a:solidFill>
              </a:rPr>
              <a:t>17</a:t>
            </a:r>
            <a:r>
              <a:rPr lang="zh-CN" altLang="en-US" sz="2400" dirty="0"/>
              <a:t> </a:t>
            </a:r>
            <a:r>
              <a:rPr lang="en-US" altLang="zh-CN" sz="2400" dirty="0"/>
              <a:t>such</a:t>
            </a:r>
            <a:r>
              <a:rPr lang="zh-CN" altLang="en-US" sz="2400" dirty="0"/>
              <a:t> </a:t>
            </a:r>
            <a:r>
              <a:rPr lang="en-US" altLang="zh-CN" sz="2400" dirty="0"/>
              <a:t>instructions</a:t>
            </a:r>
            <a:r>
              <a:rPr lang="zh-CN" altLang="en-US" sz="2400" dirty="0"/>
              <a:t> </a:t>
            </a:r>
            <a:r>
              <a:rPr lang="en-US" altLang="zh-CN" sz="2400" dirty="0"/>
              <a:t>in</a:t>
            </a:r>
            <a:r>
              <a:rPr lang="zh-CN" altLang="en-US" sz="2400" dirty="0"/>
              <a:t> </a:t>
            </a:r>
            <a:r>
              <a:rPr lang="en-US" altLang="zh-CN" sz="2400" dirty="0"/>
              <a:t>X86</a:t>
            </a:r>
            <a:endParaRPr lang="zh-CN" altLang="en-US" sz="2400" dirty="0"/>
          </a:p>
          <a:p>
            <a:pPr lvl="1"/>
            <a:r>
              <a:rPr lang="en-US" altLang="zh-CN" sz="2200" dirty="0"/>
              <a:t>SGDT, SIDT, SLDT, SMSW, PUSHF, POPF,</a:t>
            </a:r>
            <a:r>
              <a:rPr lang="zh-CN" altLang="en-US" sz="2200" dirty="0"/>
              <a:t> </a:t>
            </a:r>
            <a:r>
              <a:rPr lang="en-US" altLang="zh-CN" sz="2200" dirty="0"/>
              <a:t>LAR, LSL, VERR, VERW, </a:t>
            </a:r>
            <a:r>
              <a:rPr lang="en-US" altLang="zh-CN" sz="2200" dirty="0">
                <a:solidFill>
                  <a:schemeClr val="accent2"/>
                </a:solidFill>
              </a:rPr>
              <a:t>POP, PUSH, CALL, JMP</a:t>
            </a:r>
            <a:r>
              <a:rPr lang="en-US" altLang="zh-CN" sz="2200" dirty="0"/>
              <a:t>, INT n, </a:t>
            </a:r>
            <a:r>
              <a:rPr lang="en-US" altLang="zh-CN" sz="2200" dirty="0">
                <a:solidFill>
                  <a:schemeClr val="accent2"/>
                </a:solidFill>
              </a:rPr>
              <a:t>RET</a:t>
            </a:r>
            <a:r>
              <a:rPr lang="en-US" altLang="zh-CN" sz="2200" dirty="0"/>
              <a:t>, STR, </a:t>
            </a:r>
            <a:r>
              <a:rPr lang="en-US" altLang="zh-CN" sz="2200" dirty="0">
                <a:solidFill>
                  <a:schemeClr val="accent2"/>
                </a:solidFill>
              </a:rPr>
              <a:t>MOV</a:t>
            </a:r>
            <a:r>
              <a:rPr lang="en-US" altLang="zh-CN" sz="2200" dirty="0"/>
              <a:t> </a:t>
            </a:r>
          </a:p>
          <a:p>
            <a:pPr lvl="1"/>
            <a:endParaRPr lang="zh-CN" altLang="en-US" sz="2200" dirty="0"/>
          </a:p>
        </p:txBody>
      </p:sp>
    </p:spTree>
    <p:extLst>
      <p:ext uri="{BB962C8B-B14F-4D97-AF65-F5344CB8AC3E}">
        <p14:creationId xmlns:p14="http://schemas.microsoft.com/office/powerpoint/2010/main" val="9780429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zh-CN" dirty="0"/>
              <a:t>How</a:t>
            </a:r>
            <a:r>
              <a:rPr lang="zh-CN" altLang="en-US" dirty="0"/>
              <a:t> </a:t>
            </a:r>
            <a:r>
              <a:rPr lang="en-US" altLang="zh-CN" dirty="0"/>
              <a:t>to</a:t>
            </a:r>
            <a:r>
              <a:rPr lang="zh-CN" altLang="en-US" dirty="0"/>
              <a:t> </a:t>
            </a:r>
            <a:r>
              <a:rPr lang="en-US" altLang="zh-CN" dirty="0"/>
              <a:t>Deal</a:t>
            </a:r>
            <a:r>
              <a:rPr lang="zh-CN" altLang="en-US" dirty="0"/>
              <a:t> </a:t>
            </a:r>
            <a:r>
              <a:rPr lang="en-US" altLang="zh-CN" dirty="0"/>
              <a:t>with</a:t>
            </a:r>
            <a:r>
              <a:rPr lang="zh-CN" altLang="en-US" dirty="0"/>
              <a:t> </a:t>
            </a:r>
            <a:r>
              <a:rPr lang="en-US" altLang="zh-CN" dirty="0"/>
              <a:t>the</a:t>
            </a:r>
            <a:r>
              <a:rPr lang="zh-CN" altLang="en-US" dirty="0"/>
              <a:t> </a:t>
            </a:r>
            <a:r>
              <a:rPr lang="en-US" altLang="zh-CN" dirty="0"/>
              <a:t>17</a:t>
            </a:r>
            <a:r>
              <a:rPr lang="zh-CN" altLang="en-US" dirty="0"/>
              <a:t> </a:t>
            </a:r>
            <a:r>
              <a:rPr lang="en-US" altLang="zh-CN" dirty="0"/>
              <a:t>Instructions?</a:t>
            </a:r>
            <a:endParaRPr lang="en-US" altLang="zh-TW" dirty="0"/>
          </a:p>
        </p:txBody>
      </p:sp>
      <p:sp>
        <p:nvSpPr>
          <p:cNvPr id="25603" name="Content Placeholder 2"/>
          <p:cNvSpPr>
            <a:spLocks noGrp="1"/>
          </p:cNvSpPr>
          <p:nvPr>
            <p:ph idx="1"/>
          </p:nvPr>
        </p:nvSpPr>
        <p:spPr>
          <a:xfrm>
            <a:off x="457200" y="1333501"/>
            <a:ext cx="8229600" cy="3771636"/>
          </a:xfrm>
        </p:spPr>
        <p:txBody>
          <a:bodyPr>
            <a:normAutofit/>
          </a:bodyPr>
          <a:lstStyle/>
          <a:p>
            <a:pPr marL="514350" indent="-514350">
              <a:buFont typeface="+mj-lt"/>
              <a:buAutoNum type="arabicPeriod"/>
            </a:pPr>
            <a:r>
              <a:rPr lang="en-US" altLang="zh-TW" sz="2400" b="1" dirty="0">
                <a:solidFill>
                  <a:schemeClr val="accent2"/>
                </a:solidFill>
              </a:rPr>
              <a:t>Instruction Interpretation</a:t>
            </a:r>
            <a:r>
              <a:rPr lang="en-US" altLang="zh-CN" sz="2400" dirty="0"/>
              <a:t>:</a:t>
            </a:r>
            <a:r>
              <a:rPr lang="zh-CN" altLang="en-US" sz="2400" dirty="0"/>
              <a:t> </a:t>
            </a:r>
            <a:r>
              <a:rPr lang="en-US" altLang="zh-CN" sz="2400" dirty="0"/>
              <a:t>emulate</a:t>
            </a:r>
            <a:r>
              <a:rPr lang="zh-CN" altLang="en-US" sz="2400" dirty="0"/>
              <a:t> </a:t>
            </a:r>
            <a:r>
              <a:rPr lang="en-US" altLang="zh-CN" sz="2400" dirty="0"/>
              <a:t>them</a:t>
            </a:r>
            <a:r>
              <a:rPr lang="zh-CN" altLang="en-US" sz="2400" dirty="0"/>
              <a:t> </a:t>
            </a:r>
            <a:r>
              <a:rPr lang="en-US" altLang="zh-CN" sz="2400" dirty="0"/>
              <a:t>by</a:t>
            </a:r>
            <a:r>
              <a:rPr lang="zh-CN" altLang="en-US" sz="2400" dirty="0"/>
              <a:t> </a:t>
            </a:r>
            <a:r>
              <a:rPr lang="en-US" altLang="zh-CN" sz="2400" dirty="0"/>
              <a:t>software</a:t>
            </a:r>
            <a:endParaRPr lang="en-US" altLang="zh-TW" sz="2400" dirty="0"/>
          </a:p>
          <a:p>
            <a:pPr marL="514350" indent="-514350">
              <a:buFont typeface="+mj-lt"/>
              <a:buAutoNum type="arabicPeriod"/>
            </a:pPr>
            <a:r>
              <a:rPr lang="en-US" altLang="zh-TW" sz="2400" b="1" dirty="0">
                <a:solidFill>
                  <a:schemeClr val="accent2"/>
                </a:solidFill>
              </a:rPr>
              <a:t>Binary </a:t>
            </a:r>
            <a:r>
              <a:rPr lang="en-US" altLang="zh-CN" sz="2400" b="1" dirty="0">
                <a:solidFill>
                  <a:schemeClr val="accent2"/>
                </a:solidFill>
              </a:rPr>
              <a:t>t</a:t>
            </a:r>
            <a:r>
              <a:rPr lang="en-US" altLang="zh-TW" sz="2400" b="1" dirty="0">
                <a:solidFill>
                  <a:schemeClr val="accent2"/>
                </a:solidFill>
              </a:rPr>
              <a:t>ranslation</a:t>
            </a:r>
            <a:r>
              <a:rPr lang="en-US" altLang="zh-CN" sz="2400" dirty="0"/>
              <a:t>:</a:t>
            </a:r>
            <a:r>
              <a:rPr lang="zh-CN" altLang="en-US" sz="2400" dirty="0"/>
              <a:t> </a:t>
            </a:r>
            <a:r>
              <a:rPr lang="en-US" altLang="zh-CN" sz="2400" dirty="0"/>
              <a:t>translate</a:t>
            </a:r>
            <a:r>
              <a:rPr lang="zh-CN" altLang="en-US" sz="2400" dirty="0"/>
              <a:t> </a:t>
            </a:r>
            <a:r>
              <a:rPr lang="en-US" altLang="zh-CN" sz="2400" dirty="0"/>
              <a:t>them</a:t>
            </a:r>
            <a:r>
              <a:rPr lang="zh-CN" altLang="en-US" sz="2400" dirty="0"/>
              <a:t> </a:t>
            </a:r>
            <a:r>
              <a:rPr lang="en-US" altLang="zh-CN" sz="2400" dirty="0"/>
              <a:t>to</a:t>
            </a:r>
            <a:r>
              <a:rPr lang="zh-CN" altLang="en-US" sz="2400" dirty="0"/>
              <a:t> </a:t>
            </a:r>
            <a:r>
              <a:rPr lang="en-US" altLang="zh-CN" sz="2400" dirty="0"/>
              <a:t>other</a:t>
            </a:r>
            <a:r>
              <a:rPr lang="zh-CN" altLang="en-US" sz="2400" dirty="0"/>
              <a:t> </a:t>
            </a:r>
            <a:r>
              <a:rPr lang="en-US" altLang="zh-CN" sz="2400" dirty="0"/>
              <a:t>instructions</a:t>
            </a:r>
            <a:endParaRPr lang="en-US" altLang="zh-TW" sz="2400" dirty="0"/>
          </a:p>
          <a:p>
            <a:pPr marL="514350" indent="-514350">
              <a:buFont typeface="+mj-lt"/>
              <a:buAutoNum type="arabicPeriod"/>
            </a:pPr>
            <a:r>
              <a:rPr lang="en-US" altLang="zh-TW" sz="2400" b="1" dirty="0">
                <a:solidFill>
                  <a:schemeClr val="accent2"/>
                </a:solidFill>
              </a:rPr>
              <a:t>Para-virtualization</a:t>
            </a:r>
            <a:r>
              <a:rPr lang="en-US" altLang="zh-CN" sz="2400" dirty="0"/>
              <a:t>:</a:t>
            </a:r>
            <a:r>
              <a:rPr lang="zh-CN" altLang="en-US" sz="2400" dirty="0"/>
              <a:t> </a:t>
            </a:r>
            <a:r>
              <a:rPr lang="en-US" altLang="zh-CN" sz="2400" dirty="0"/>
              <a:t>replace</a:t>
            </a:r>
            <a:r>
              <a:rPr lang="zh-CN" altLang="en-US" sz="2400" dirty="0"/>
              <a:t> </a:t>
            </a:r>
            <a:r>
              <a:rPr lang="en-US" altLang="zh-CN" sz="2400" dirty="0"/>
              <a:t>them</a:t>
            </a:r>
            <a:r>
              <a:rPr lang="zh-CN" altLang="en-US" sz="2400" dirty="0"/>
              <a:t> </a:t>
            </a:r>
            <a:r>
              <a:rPr lang="en-US" altLang="zh-CN" sz="2400" dirty="0"/>
              <a:t>in</a:t>
            </a:r>
            <a:r>
              <a:rPr lang="zh-CN" altLang="en-US" sz="2400" dirty="0"/>
              <a:t> </a:t>
            </a:r>
            <a:r>
              <a:rPr lang="en-US" altLang="zh-CN" sz="2400" dirty="0"/>
              <a:t>the</a:t>
            </a:r>
            <a:r>
              <a:rPr lang="zh-CN" altLang="en-US" sz="2400" dirty="0"/>
              <a:t> </a:t>
            </a:r>
            <a:r>
              <a:rPr lang="en-US" altLang="zh-CN" sz="2400" dirty="0"/>
              <a:t>source</a:t>
            </a:r>
            <a:r>
              <a:rPr lang="zh-CN" altLang="en-US" sz="2400" dirty="0"/>
              <a:t> </a:t>
            </a:r>
            <a:r>
              <a:rPr lang="en-US" altLang="zh-CN" sz="2400" dirty="0"/>
              <a:t>code</a:t>
            </a:r>
            <a:endParaRPr lang="en-US" altLang="zh-TW" sz="2400" dirty="0"/>
          </a:p>
          <a:p>
            <a:pPr marL="514350" indent="-514350">
              <a:buFont typeface="+mj-lt"/>
              <a:buAutoNum type="arabicPeriod"/>
            </a:pPr>
            <a:r>
              <a:rPr lang="en-US" altLang="zh-TW" sz="2400" b="1" dirty="0">
                <a:solidFill>
                  <a:schemeClr val="accent2"/>
                </a:solidFill>
              </a:rPr>
              <a:t>New </a:t>
            </a:r>
            <a:r>
              <a:rPr lang="en-US" altLang="zh-CN" sz="2400" b="1" dirty="0">
                <a:solidFill>
                  <a:schemeClr val="accent2"/>
                </a:solidFill>
              </a:rPr>
              <a:t>h</a:t>
            </a:r>
            <a:r>
              <a:rPr lang="en-US" altLang="zh-TW" sz="2400" b="1" dirty="0">
                <a:solidFill>
                  <a:schemeClr val="accent2"/>
                </a:solidFill>
              </a:rPr>
              <a:t>ardware</a:t>
            </a:r>
            <a:r>
              <a:rPr lang="en-US" altLang="zh-CN" sz="2400" dirty="0"/>
              <a:t>:</a:t>
            </a:r>
            <a:r>
              <a:rPr lang="zh-CN" altLang="en-US" sz="2400" dirty="0"/>
              <a:t> </a:t>
            </a:r>
            <a:r>
              <a:rPr lang="en-US" altLang="zh-CN" sz="2400" dirty="0"/>
              <a:t>change</a:t>
            </a:r>
            <a:r>
              <a:rPr lang="zh-CN" altLang="en-US" sz="2400" dirty="0"/>
              <a:t> </a:t>
            </a:r>
            <a:r>
              <a:rPr lang="en-US" altLang="zh-CN" sz="2400" dirty="0"/>
              <a:t>the</a:t>
            </a:r>
            <a:r>
              <a:rPr lang="zh-CN" altLang="en-US" sz="2400" dirty="0"/>
              <a:t> </a:t>
            </a:r>
            <a:r>
              <a:rPr lang="en-US" altLang="zh-CN" sz="2400" dirty="0"/>
              <a:t>CPU</a:t>
            </a:r>
            <a:r>
              <a:rPr lang="zh-CN" altLang="en-US" sz="2400" dirty="0"/>
              <a:t> </a:t>
            </a:r>
            <a:r>
              <a:rPr lang="en-US" altLang="zh-CN" sz="2400" dirty="0"/>
              <a:t>to fix the behavior</a:t>
            </a:r>
            <a:endParaRPr lang="en-US" altLang="zh-TW" sz="2400" dirty="0"/>
          </a:p>
        </p:txBody>
      </p:sp>
    </p:spTree>
    <p:extLst>
      <p:ext uri="{BB962C8B-B14F-4D97-AF65-F5344CB8AC3E}">
        <p14:creationId xmlns:p14="http://schemas.microsoft.com/office/powerpoint/2010/main" val="37489759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zh-CN" dirty="0"/>
              <a:t>Sol-1:</a:t>
            </a:r>
            <a:r>
              <a:rPr lang="zh-CN" altLang="en-US" dirty="0"/>
              <a:t> </a:t>
            </a:r>
            <a:r>
              <a:rPr lang="en-US" altLang="zh-TW" dirty="0"/>
              <a:t>Instruction Interpretation</a:t>
            </a:r>
          </a:p>
        </p:txBody>
      </p:sp>
      <p:sp>
        <p:nvSpPr>
          <p:cNvPr id="26627" name="Content Placeholder 2"/>
          <p:cNvSpPr>
            <a:spLocks noGrp="1"/>
          </p:cNvSpPr>
          <p:nvPr>
            <p:ph idx="1"/>
          </p:nvPr>
        </p:nvSpPr>
        <p:spPr/>
        <p:txBody>
          <a:bodyPr>
            <a:normAutofit/>
          </a:bodyPr>
          <a:lstStyle/>
          <a:p>
            <a:r>
              <a:rPr lang="en-US" altLang="zh-TW" dirty="0"/>
              <a:t>Emulate </a:t>
            </a:r>
            <a:r>
              <a:rPr lang="en-US" altLang="zh-TW" b="1" dirty="0"/>
              <a:t>Fetch/Decode/Execute</a:t>
            </a:r>
            <a:r>
              <a:rPr lang="en-US" altLang="zh-TW" dirty="0"/>
              <a:t> pipeline </a:t>
            </a:r>
            <a:r>
              <a:rPr lang="en-US" altLang="zh-TW" u="sng" dirty="0">
                <a:solidFill>
                  <a:srgbClr val="0096FF"/>
                </a:solidFill>
              </a:rPr>
              <a:t>in software</a:t>
            </a:r>
          </a:p>
          <a:p>
            <a:pPr lvl="1"/>
            <a:r>
              <a:rPr lang="en-US" altLang="zh-CN" dirty="0"/>
              <a:t>Emulate</a:t>
            </a:r>
            <a:r>
              <a:rPr lang="zh-CN" altLang="en-US" dirty="0"/>
              <a:t> </a:t>
            </a:r>
            <a:r>
              <a:rPr lang="en-US" altLang="zh-CN" dirty="0"/>
              <a:t>all</a:t>
            </a:r>
            <a:r>
              <a:rPr lang="zh-CN" altLang="en-US" dirty="0"/>
              <a:t> </a:t>
            </a:r>
            <a:r>
              <a:rPr lang="en-US" altLang="zh-CN" dirty="0"/>
              <a:t>the</a:t>
            </a:r>
            <a:r>
              <a:rPr lang="zh-CN" altLang="en-US" dirty="0"/>
              <a:t> </a:t>
            </a:r>
            <a:r>
              <a:rPr lang="en-US" altLang="zh-CN" dirty="0"/>
              <a:t>system</a:t>
            </a:r>
            <a:r>
              <a:rPr lang="zh-CN" altLang="en-US" dirty="0"/>
              <a:t> </a:t>
            </a:r>
            <a:r>
              <a:rPr lang="en-US" altLang="zh-CN" dirty="0"/>
              <a:t>status</a:t>
            </a:r>
            <a:r>
              <a:rPr lang="zh-CN" altLang="en-US" dirty="0"/>
              <a:t> </a:t>
            </a:r>
            <a:r>
              <a:rPr lang="en-US" altLang="zh-CN" dirty="0"/>
              <a:t>using</a:t>
            </a:r>
            <a:r>
              <a:rPr lang="zh-CN" altLang="en-US" dirty="0"/>
              <a:t> </a:t>
            </a:r>
            <a:r>
              <a:rPr lang="en-US" altLang="zh-CN" dirty="0"/>
              <a:t>memory</a:t>
            </a:r>
            <a:endParaRPr lang="zh-CN" altLang="en-US" dirty="0"/>
          </a:p>
          <a:p>
            <a:pPr lvl="2"/>
            <a:r>
              <a:rPr lang="en-US" altLang="zh-CN" dirty="0"/>
              <a:t>E.g.,</a:t>
            </a:r>
            <a:r>
              <a:rPr lang="zh-CN" altLang="en-US" dirty="0"/>
              <a:t> </a:t>
            </a:r>
            <a:r>
              <a:rPr lang="en-US" altLang="zh-CN" dirty="0"/>
              <a:t>using</a:t>
            </a:r>
            <a:r>
              <a:rPr lang="zh-CN" altLang="en-US" dirty="0"/>
              <a:t> </a:t>
            </a:r>
            <a:r>
              <a:rPr lang="en-US" altLang="zh-CN" dirty="0"/>
              <a:t>an</a:t>
            </a:r>
            <a:r>
              <a:rPr lang="zh-CN" altLang="en-US" dirty="0"/>
              <a:t> </a:t>
            </a:r>
            <a:r>
              <a:rPr lang="en-US" altLang="zh-CN" dirty="0"/>
              <a:t>array</a:t>
            </a:r>
            <a:r>
              <a:rPr lang="zh-CN" altLang="en-US" dirty="0"/>
              <a:t> </a:t>
            </a:r>
            <a:r>
              <a:rPr lang="en-US" altLang="zh-CN" b="1" dirty="0">
                <a:solidFill>
                  <a:srgbClr val="0096FF"/>
                </a:solidFill>
                <a:latin typeface="Courier New" pitchFamily="49" charset="0"/>
                <a:cs typeface="Courier New" pitchFamily="49" charset="0"/>
              </a:rPr>
              <a:t>GPR[8]</a:t>
            </a:r>
            <a:r>
              <a:rPr lang="zh-CN" altLang="en-US" dirty="0"/>
              <a:t> </a:t>
            </a:r>
            <a:r>
              <a:rPr lang="en-US" altLang="zh-CN" dirty="0"/>
              <a:t>for</a:t>
            </a:r>
            <a:r>
              <a:rPr lang="zh-CN" altLang="en-US" dirty="0"/>
              <a:t> </a:t>
            </a:r>
            <a:r>
              <a:rPr lang="en-US" altLang="zh-CN" dirty="0"/>
              <a:t>general</a:t>
            </a:r>
            <a:r>
              <a:rPr lang="zh-CN" altLang="en-US" dirty="0"/>
              <a:t> </a:t>
            </a:r>
            <a:r>
              <a:rPr lang="en-US" altLang="zh-CN" dirty="0"/>
              <a:t>purpose</a:t>
            </a:r>
            <a:r>
              <a:rPr lang="zh-CN" altLang="en-US" dirty="0"/>
              <a:t> </a:t>
            </a:r>
            <a:r>
              <a:rPr lang="en-US" altLang="zh-CN" dirty="0"/>
              <a:t>registers</a:t>
            </a:r>
            <a:endParaRPr lang="zh-CN" altLang="en-US" dirty="0"/>
          </a:p>
          <a:p>
            <a:pPr lvl="1"/>
            <a:r>
              <a:rPr lang="en-US" altLang="zh-CN" dirty="0"/>
              <a:t>None</a:t>
            </a:r>
            <a:r>
              <a:rPr lang="zh-CN" altLang="en-US" dirty="0"/>
              <a:t> </a:t>
            </a:r>
            <a:r>
              <a:rPr lang="en-US" altLang="zh-CN" dirty="0"/>
              <a:t>guest</a:t>
            </a:r>
            <a:r>
              <a:rPr lang="zh-CN" altLang="en-US" dirty="0"/>
              <a:t> </a:t>
            </a:r>
            <a:r>
              <a:rPr lang="en-US" altLang="zh-CN" dirty="0"/>
              <a:t>instruction</a:t>
            </a:r>
            <a:r>
              <a:rPr lang="zh-CN" altLang="en-US" dirty="0"/>
              <a:t> </a:t>
            </a:r>
            <a:r>
              <a:rPr lang="en-US" altLang="zh-CN" dirty="0"/>
              <a:t>executes</a:t>
            </a:r>
            <a:r>
              <a:rPr lang="zh-CN" altLang="en-US" dirty="0"/>
              <a:t> </a:t>
            </a:r>
            <a:r>
              <a:rPr lang="en-US" altLang="zh-CN" dirty="0"/>
              <a:t>directly</a:t>
            </a:r>
            <a:r>
              <a:rPr lang="zh-CN" altLang="en-US" dirty="0"/>
              <a:t> </a:t>
            </a:r>
            <a:r>
              <a:rPr lang="en-US" altLang="zh-CN" dirty="0"/>
              <a:t>on</a:t>
            </a:r>
            <a:r>
              <a:rPr lang="zh-CN" altLang="en-US" dirty="0"/>
              <a:t> </a:t>
            </a:r>
            <a:r>
              <a:rPr lang="en-US" altLang="zh-CN" dirty="0"/>
              <a:t>hardware</a:t>
            </a:r>
            <a:endParaRPr lang="zh-CN" altLang="en-US" dirty="0"/>
          </a:p>
          <a:p>
            <a:r>
              <a:rPr lang="en-US" altLang="zh-CN" dirty="0"/>
              <a:t>E.g.,</a:t>
            </a:r>
            <a:r>
              <a:rPr lang="zh-CN" altLang="en-US" dirty="0"/>
              <a:t> </a:t>
            </a:r>
            <a:r>
              <a:rPr lang="en-US" altLang="zh-CN" dirty="0" err="1"/>
              <a:t>Bochs</a:t>
            </a:r>
            <a:endParaRPr lang="en-US" altLang="zh-TW" dirty="0"/>
          </a:p>
        </p:txBody>
      </p:sp>
    </p:spTree>
    <p:extLst>
      <p:ext uri="{BB962C8B-B14F-4D97-AF65-F5344CB8AC3E}">
        <p14:creationId xmlns:p14="http://schemas.microsoft.com/office/powerpoint/2010/main" val="2557082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627">
                                            <p:txEl>
                                              <p:pRg st="4" end="4"/>
                                            </p:txEl>
                                          </p:spTgt>
                                        </p:tgtEl>
                                        <p:attrNameLst>
                                          <p:attrName>style.visibility</p:attrName>
                                        </p:attrNameLst>
                                      </p:cBhvr>
                                      <p:to>
                                        <p:strVal val="visible"/>
                                      </p:to>
                                    </p:set>
                                    <p:animEffect transition="in" filter="fade">
                                      <p:cBhvr>
                                        <p:cTn id="7" dur="500"/>
                                        <p:tgtEl>
                                          <p:spTgt spid="266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428700" y="1029419"/>
            <a:ext cx="8784976" cy="4924425"/>
          </a:xfrm>
          <a:prstGeom prst="rect">
            <a:avLst/>
          </a:prstGeom>
          <a:noFill/>
          <a:ln>
            <a:noFill/>
          </a:ln>
        </p:spPr>
        <p:txBody>
          <a:bodyPr wrap="square" lIns="152400" tIns="152400" rIns="152400" bIns="152400" numCol="2">
            <a:spAutoFit/>
          </a:bodyPr>
          <a:lstStyle/>
          <a:p>
            <a:pPr>
              <a:defRPr/>
            </a:pPr>
            <a:r>
              <a:rPr lang="en-US" sz="1200" dirty="0">
                <a:latin typeface="Courier New" pitchFamily="49" charset="0"/>
                <a:cs typeface="Courier New" pitchFamily="49" charset="0"/>
              </a:rPr>
              <a:t>void </a:t>
            </a:r>
            <a:r>
              <a:rPr lang="en-US" sz="1200" dirty="0" err="1">
                <a:latin typeface="Courier New" pitchFamily="49" charset="0"/>
                <a:cs typeface="Courier New" pitchFamily="49" charset="0"/>
              </a:rPr>
              <a:t>CPU_Run</a:t>
            </a:r>
            <a:r>
              <a:rPr lang="en-US" sz="1200" dirty="0">
                <a:latin typeface="Courier New" pitchFamily="49" charset="0"/>
                <a:cs typeface="Courier New" pitchFamily="49" charset="0"/>
              </a:rPr>
              <a:t>(void)</a:t>
            </a:r>
          </a:p>
          <a:p>
            <a:pPr>
              <a:defRPr/>
            </a:pPr>
            <a:r>
              <a:rPr lang="en-US" sz="1200" dirty="0">
                <a:latin typeface="Courier New" pitchFamily="49" charset="0"/>
                <a:cs typeface="Courier New" pitchFamily="49" charset="0"/>
              </a:rPr>
              <a:t>{</a:t>
            </a:r>
          </a:p>
          <a:p>
            <a:pPr>
              <a:defRPr/>
            </a:pPr>
            <a:r>
              <a:rPr lang="en-US" sz="1200" dirty="0">
                <a:latin typeface="Courier New" pitchFamily="49" charset="0"/>
                <a:cs typeface="Courier New" pitchFamily="49" charset="0"/>
              </a:rPr>
              <a:t>   while (1) {</a:t>
            </a:r>
          </a:p>
          <a:p>
            <a:pPr>
              <a:defRPr/>
            </a:pPr>
            <a:r>
              <a:rPr lang="en-US" sz="1200" dirty="0">
                <a:latin typeface="Courier New" pitchFamily="49" charset="0"/>
                <a:cs typeface="Courier New" pitchFamily="49" charset="0"/>
              </a:rPr>
              <a:t>      inst = Fetch(</a:t>
            </a:r>
            <a:r>
              <a:rPr lang="en-US" sz="1200" dirty="0" err="1">
                <a:latin typeface="Courier New" pitchFamily="49" charset="0"/>
                <a:cs typeface="Courier New" pitchFamily="49" charset="0"/>
              </a:rPr>
              <a:t>CPUState.PC</a:t>
            </a:r>
            <a:r>
              <a:rPr lang="en-US" sz="1200" dirty="0">
                <a:latin typeface="Courier New" pitchFamily="49" charset="0"/>
                <a:cs typeface="Courier New" pitchFamily="49" charset="0"/>
              </a:rPr>
              <a:t>);</a:t>
            </a:r>
          </a:p>
          <a:p>
            <a:pPr>
              <a:defRPr/>
            </a:pPr>
            <a:endParaRPr lang="en-US" sz="1200" dirty="0">
              <a:latin typeface="Courier New" pitchFamily="49" charset="0"/>
              <a:cs typeface="Courier New" pitchFamily="49" charset="0"/>
            </a:endParaRPr>
          </a:p>
          <a:p>
            <a:pPr>
              <a:defRPr/>
            </a:pPr>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CPUState.PC</a:t>
            </a:r>
            <a:r>
              <a:rPr lang="en-US" sz="1200" dirty="0">
                <a:latin typeface="Courier New" pitchFamily="49" charset="0"/>
                <a:cs typeface="Courier New" pitchFamily="49" charset="0"/>
              </a:rPr>
              <a:t> += 4;</a:t>
            </a:r>
          </a:p>
          <a:p>
            <a:pPr>
              <a:defRPr/>
            </a:pPr>
            <a:endParaRPr lang="en-US" sz="1200" dirty="0">
              <a:latin typeface="Courier New" pitchFamily="49" charset="0"/>
              <a:cs typeface="Courier New" pitchFamily="49" charset="0"/>
            </a:endParaRPr>
          </a:p>
          <a:p>
            <a:pPr>
              <a:defRPr/>
            </a:pPr>
            <a:r>
              <a:rPr lang="en-US" sz="1200" dirty="0">
                <a:latin typeface="Courier New" pitchFamily="49" charset="0"/>
                <a:cs typeface="Courier New" pitchFamily="49" charset="0"/>
              </a:rPr>
              <a:t>      switch (inst) {</a:t>
            </a:r>
          </a:p>
          <a:p>
            <a:pPr>
              <a:defRPr/>
            </a:pPr>
            <a:r>
              <a:rPr lang="en-US" sz="1200" dirty="0">
                <a:latin typeface="Courier New" pitchFamily="49" charset="0"/>
                <a:cs typeface="Courier New" pitchFamily="49" charset="0"/>
              </a:rPr>
              <a:t>      case </a:t>
            </a:r>
            <a:r>
              <a:rPr lang="en-US" sz="1200" b="1" dirty="0">
                <a:solidFill>
                  <a:srgbClr val="0096FF"/>
                </a:solidFill>
                <a:latin typeface="Courier New" pitchFamily="49" charset="0"/>
                <a:cs typeface="Courier New" pitchFamily="49" charset="0"/>
              </a:rPr>
              <a:t>ADD</a:t>
            </a:r>
            <a:r>
              <a:rPr lang="en-US" sz="1200" dirty="0">
                <a:latin typeface="Courier New" pitchFamily="49" charset="0"/>
                <a:cs typeface="Courier New" pitchFamily="49" charset="0"/>
              </a:rPr>
              <a:t>:</a:t>
            </a:r>
          </a:p>
          <a:p>
            <a:pPr>
              <a:defRPr/>
            </a:pPr>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CPUState.GPR</a:t>
            </a:r>
            <a:r>
              <a:rPr lang="en-US" sz="1200" dirty="0">
                <a:latin typeface="Courier New" pitchFamily="49" charset="0"/>
                <a:cs typeface="Courier New" pitchFamily="49" charset="0"/>
              </a:rPr>
              <a:t>[</a:t>
            </a:r>
            <a:r>
              <a:rPr lang="en-US" sz="1200" dirty="0" err="1">
                <a:latin typeface="Courier New" pitchFamily="49" charset="0"/>
                <a:cs typeface="Courier New" pitchFamily="49" charset="0"/>
              </a:rPr>
              <a:t>rd</a:t>
            </a:r>
            <a:r>
              <a:rPr lang="en-US" sz="1200" dirty="0">
                <a:latin typeface="Courier New" pitchFamily="49" charset="0"/>
                <a:cs typeface="Courier New" pitchFamily="49" charset="0"/>
              </a:rPr>
              <a:t>] = GPR[</a:t>
            </a:r>
            <a:r>
              <a:rPr lang="en-US" sz="1200" dirty="0" err="1">
                <a:latin typeface="Courier New" pitchFamily="49" charset="0"/>
                <a:cs typeface="Courier New" pitchFamily="49" charset="0"/>
              </a:rPr>
              <a:t>rn</a:t>
            </a:r>
            <a:r>
              <a:rPr lang="en-US" sz="1200" dirty="0">
                <a:latin typeface="Courier New" pitchFamily="49" charset="0"/>
                <a:cs typeface="Courier New" pitchFamily="49" charset="0"/>
              </a:rPr>
              <a:t>] + GPR[</a:t>
            </a:r>
            <a:r>
              <a:rPr lang="en-US" sz="1200" dirty="0" err="1">
                <a:latin typeface="Courier New" pitchFamily="49" charset="0"/>
                <a:cs typeface="Courier New" pitchFamily="49" charset="0"/>
              </a:rPr>
              <a:t>rm</a:t>
            </a:r>
            <a:r>
              <a:rPr lang="en-US" sz="1200" dirty="0">
                <a:latin typeface="Courier New" pitchFamily="49" charset="0"/>
                <a:cs typeface="Courier New" pitchFamily="49" charset="0"/>
              </a:rPr>
              <a:t>];</a:t>
            </a:r>
          </a:p>
          <a:p>
            <a:pPr>
              <a:defRPr/>
            </a:pPr>
            <a:r>
              <a:rPr lang="en-US" sz="1200" dirty="0">
                <a:latin typeface="Courier New" pitchFamily="49" charset="0"/>
                <a:cs typeface="Courier New" pitchFamily="49" charset="0"/>
              </a:rPr>
              <a:t>         break;</a:t>
            </a:r>
          </a:p>
          <a:p>
            <a:pPr>
              <a:defRPr/>
            </a:pPr>
            <a:r>
              <a:rPr lang="en-US" sz="1200" dirty="0">
                <a:latin typeface="Courier New" pitchFamily="49" charset="0"/>
                <a:cs typeface="Courier New" pitchFamily="49" charset="0"/>
              </a:rPr>
              <a:t>      …</a:t>
            </a:r>
          </a:p>
          <a:p>
            <a:pPr>
              <a:defRPr/>
            </a:pPr>
            <a:r>
              <a:rPr lang="en-US" sz="1200" dirty="0">
                <a:latin typeface="Courier New" pitchFamily="49" charset="0"/>
                <a:cs typeface="Courier New" pitchFamily="49" charset="0"/>
              </a:rPr>
              <a:t>      case </a:t>
            </a:r>
            <a:r>
              <a:rPr lang="en-US" sz="1200" b="1" dirty="0">
                <a:solidFill>
                  <a:srgbClr val="0096FF"/>
                </a:solidFill>
                <a:latin typeface="Courier New" pitchFamily="49" charset="0"/>
                <a:cs typeface="Courier New" pitchFamily="49" charset="0"/>
              </a:rPr>
              <a:t>CLI</a:t>
            </a:r>
            <a:r>
              <a:rPr lang="en-US" sz="1200" dirty="0">
                <a:latin typeface="Courier New" pitchFamily="49" charset="0"/>
                <a:cs typeface="Courier New" pitchFamily="49" charset="0"/>
              </a:rPr>
              <a:t>:</a:t>
            </a:r>
          </a:p>
          <a:p>
            <a:pPr>
              <a:defRPr/>
            </a:pPr>
            <a:r>
              <a:rPr lang="en-US" sz="1200" dirty="0">
                <a:latin typeface="Courier New" pitchFamily="49" charset="0"/>
                <a:cs typeface="Courier New" pitchFamily="49" charset="0"/>
              </a:rPr>
              <a:t>         CPU_CLI(); break;</a:t>
            </a:r>
          </a:p>
          <a:p>
            <a:pPr>
              <a:defRPr/>
            </a:pPr>
            <a:r>
              <a:rPr lang="en-US" sz="1200" dirty="0">
                <a:latin typeface="Courier New" pitchFamily="49" charset="0"/>
                <a:cs typeface="Courier New" pitchFamily="49" charset="0"/>
              </a:rPr>
              <a:t>      case </a:t>
            </a:r>
            <a:r>
              <a:rPr lang="en-US" sz="1200" b="1" dirty="0">
                <a:solidFill>
                  <a:srgbClr val="0096FF"/>
                </a:solidFill>
                <a:latin typeface="Courier New" pitchFamily="49" charset="0"/>
                <a:cs typeface="Courier New" pitchFamily="49" charset="0"/>
              </a:rPr>
              <a:t>STI</a:t>
            </a:r>
            <a:r>
              <a:rPr lang="en-US" sz="1200" b="1" dirty="0">
                <a:latin typeface="Courier New" pitchFamily="49" charset="0"/>
                <a:cs typeface="Courier New" pitchFamily="49" charset="0"/>
              </a:rPr>
              <a:t>:</a:t>
            </a:r>
          </a:p>
          <a:p>
            <a:pPr>
              <a:defRPr/>
            </a:pPr>
            <a:r>
              <a:rPr lang="en-US" sz="1200" dirty="0">
                <a:latin typeface="Courier New" pitchFamily="49" charset="0"/>
                <a:cs typeface="Courier New" pitchFamily="49" charset="0"/>
              </a:rPr>
              <a:t>         CPU_STI(); break;</a:t>
            </a:r>
          </a:p>
          <a:p>
            <a:pPr>
              <a:defRPr/>
            </a:pPr>
            <a:r>
              <a:rPr lang="en-US" sz="1200" dirty="0">
                <a:latin typeface="Courier New" pitchFamily="49" charset="0"/>
                <a:cs typeface="Courier New" pitchFamily="49" charset="0"/>
              </a:rPr>
              <a:t>      }</a:t>
            </a:r>
          </a:p>
          <a:p>
            <a:pPr>
              <a:defRPr/>
            </a:pPr>
            <a:endParaRPr lang="en-US" sz="1200" dirty="0">
              <a:latin typeface="Courier New" pitchFamily="49" charset="0"/>
              <a:cs typeface="Courier New" pitchFamily="49" charset="0"/>
            </a:endParaRPr>
          </a:p>
          <a:p>
            <a:pPr>
              <a:defRPr/>
            </a:pPr>
            <a:r>
              <a:rPr lang="en-US" sz="1200" dirty="0">
                <a:latin typeface="Courier New" pitchFamily="49" charset="0"/>
                <a:cs typeface="Courier New" pitchFamily="49" charset="0"/>
              </a:rPr>
              <a:t>      if (</a:t>
            </a:r>
            <a:r>
              <a:rPr lang="en-US" sz="1200" dirty="0" err="1">
                <a:latin typeface="Courier New" pitchFamily="49" charset="0"/>
                <a:cs typeface="Courier New" pitchFamily="49" charset="0"/>
              </a:rPr>
              <a:t>CPUState.IRQ</a:t>
            </a:r>
            <a:r>
              <a:rPr lang="zh-CN" altLang="en-US" sz="1200" dirty="0">
                <a:latin typeface="Courier New" pitchFamily="49" charset="0"/>
                <a:cs typeface="Courier New" pitchFamily="49" charset="0"/>
              </a:rPr>
              <a:t> </a:t>
            </a:r>
            <a:r>
              <a:rPr lang="en-US" sz="1200" dirty="0">
                <a:latin typeface="Courier New" pitchFamily="49" charset="0"/>
                <a:cs typeface="Courier New" pitchFamily="49" charset="0"/>
              </a:rPr>
              <a:t>&amp;&amp; CPUState.IE) {</a:t>
            </a:r>
          </a:p>
          <a:p>
            <a:pPr>
              <a:defRPr/>
            </a:pPr>
            <a:r>
              <a:rPr lang="en-US" sz="1200" dirty="0">
                <a:latin typeface="Courier New" pitchFamily="49" charset="0"/>
                <a:cs typeface="Courier New" pitchFamily="49" charset="0"/>
              </a:rPr>
              <a:t>         CPUState.IE = 0;</a:t>
            </a:r>
          </a:p>
          <a:p>
            <a:pPr>
              <a:defRPr/>
            </a:pPr>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CPU_Vector</a:t>
            </a:r>
            <a:r>
              <a:rPr lang="en-US" sz="1200" dirty="0">
                <a:latin typeface="Courier New" pitchFamily="49" charset="0"/>
                <a:cs typeface="Courier New" pitchFamily="49" charset="0"/>
              </a:rPr>
              <a:t>(EXC_INT);</a:t>
            </a:r>
          </a:p>
          <a:p>
            <a:pPr>
              <a:defRPr/>
            </a:pPr>
            <a:r>
              <a:rPr lang="en-US" sz="1200" dirty="0">
                <a:latin typeface="Courier New" pitchFamily="49" charset="0"/>
                <a:cs typeface="Courier New" pitchFamily="49" charset="0"/>
              </a:rPr>
              <a:t>      }</a:t>
            </a:r>
          </a:p>
          <a:p>
            <a:pPr>
              <a:defRPr/>
            </a:pPr>
            <a:r>
              <a:rPr lang="en-US" sz="1200" dirty="0">
                <a:latin typeface="Courier New" pitchFamily="49" charset="0"/>
                <a:cs typeface="Courier New" pitchFamily="49" charset="0"/>
              </a:rPr>
              <a:t>   }</a:t>
            </a:r>
          </a:p>
          <a:p>
            <a:pPr>
              <a:defRPr/>
            </a:pPr>
            <a:r>
              <a:rPr lang="en-US" sz="1200" dirty="0">
                <a:latin typeface="Courier New" pitchFamily="49" charset="0"/>
                <a:cs typeface="Courier New" pitchFamily="49" charset="0"/>
              </a:rPr>
              <a:t>}</a:t>
            </a:r>
            <a:endParaRPr lang="zh-CN" altLang="en-US" sz="1200" dirty="0">
              <a:latin typeface="Courier New" pitchFamily="49" charset="0"/>
              <a:cs typeface="Courier New" pitchFamily="49" charset="0"/>
            </a:endParaRPr>
          </a:p>
        </p:txBody>
      </p:sp>
      <p:sp>
        <p:nvSpPr>
          <p:cNvPr id="6" name="矩形 5"/>
          <p:cNvSpPr/>
          <p:nvPr/>
        </p:nvSpPr>
        <p:spPr>
          <a:xfrm>
            <a:off x="5544616" y="1129119"/>
            <a:ext cx="4572000" cy="3231654"/>
          </a:xfrm>
          <a:prstGeom prst="rect">
            <a:avLst/>
          </a:prstGeom>
        </p:spPr>
        <p:txBody>
          <a:bodyPr>
            <a:spAutoFit/>
          </a:bodyPr>
          <a:lstStyle/>
          <a:p>
            <a:pPr>
              <a:defRPr/>
            </a:pPr>
            <a:r>
              <a:rPr lang="en-US" altLang="zh-CN" sz="1200" dirty="0">
                <a:latin typeface="Courier New" pitchFamily="49" charset="0"/>
                <a:cs typeface="Courier New" pitchFamily="49" charset="0"/>
              </a:rPr>
              <a:t>void CPU_CLI(void)</a:t>
            </a:r>
          </a:p>
          <a:p>
            <a:pPr>
              <a:defRPr/>
            </a:pPr>
            <a:r>
              <a:rPr lang="en-US" altLang="zh-CN" sz="1200" dirty="0">
                <a:latin typeface="Courier New" pitchFamily="49" charset="0"/>
                <a:cs typeface="Courier New" pitchFamily="49" charset="0"/>
              </a:rPr>
              <a:t>{</a:t>
            </a:r>
          </a:p>
          <a:p>
            <a:pPr>
              <a:defRPr/>
            </a:pPr>
            <a:r>
              <a:rPr lang="en-US" altLang="zh-CN" sz="1200" dirty="0">
                <a:latin typeface="Courier New" pitchFamily="49" charset="0"/>
                <a:cs typeface="Courier New" pitchFamily="49" charset="0"/>
              </a:rPr>
              <a:t>   </a:t>
            </a:r>
            <a:r>
              <a:rPr lang="en-US" altLang="zh-CN" sz="1200" dirty="0" err="1">
                <a:latin typeface="Courier New" pitchFamily="49" charset="0"/>
                <a:cs typeface="Courier New" pitchFamily="49" charset="0"/>
              </a:rPr>
              <a:t>CPUState.IE</a:t>
            </a:r>
            <a:r>
              <a:rPr lang="en-US" altLang="zh-CN" sz="1200" dirty="0">
                <a:latin typeface="Courier New" pitchFamily="49" charset="0"/>
                <a:cs typeface="Courier New" pitchFamily="49" charset="0"/>
              </a:rPr>
              <a:t> = 0;</a:t>
            </a:r>
          </a:p>
          <a:p>
            <a:pPr>
              <a:defRPr/>
            </a:pPr>
            <a:r>
              <a:rPr lang="en-US" altLang="zh-CN" sz="1200" dirty="0">
                <a:latin typeface="Courier New" pitchFamily="49" charset="0"/>
                <a:cs typeface="Courier New" pitchFamily="49" charset="0"/>
              </a:rPr>
              <a:t>}</a:t>
            </a:r>
          </a:p>
          <a:p>
            <a:pPr>
              <a:defRPr/>
            </a:pPr>
            <a:endParaRPr lang="zh-CN" altLang="en-US" sz="1200" dirty="0">
              <a:latin typeface="Courier New" pitchFamily="49" charset="0"/>
              <a:cs typeface="Courier New" pitchFamily="49" charset="0"/>
            </a:endParaRPr>
          </a:p>
          <a:p>
            <a:pPr>
              <a:defRPr/>
            </a:pPr>
            <a:endParaRPr lang="en-US" altLang="zh-CN" sz="1200" dirty="0">
              <a:latin typeface="Courier New" pitchFamily="49" charset="0"/>
              <a:cs typeface="Courier New" pitchFamily="49" charset="0"/>
            </a:endParaRPr>
          </a:p>
          <a:p>
            <a:pPr>
              <a:defRPr/>
            </a:pPr>
            <a:r>
              <a:rPr lang="en-US" altLang="zh-CN" sz="1200" dirty="0">
                <a:latin typeface="Courier New" pitchFamily="49" charset="0"/>
                <a:cs typeface="Courier New" pitchFamily="49" charset="0"/>
              </a:rPr>
              <a:t>void CPU_STI(void)</a:t>
            </a:r>
          </a:p>
          <a:p>
            <a:pPr>
              <a:defRPr/>
            </a:pPr>
            <a:r>
              <a:rPr lang="en-US" altLang="zh-CN" sz="1200" dirty="0">
                <a:latin typeface="Courier New" pitchFamily="49" charset="0"/>
                <a:cs typeface="Courier New" pitchFamily="49" charset="0"/>
              </a:rPr>
              <a:t>{</a:t>
            </a:r>
          </a:p>
          <a:p>
            <a:pPr>
              <a:defRPr/>
            </a:pPr>
            <a:r>
              <a:rPr lang="en-US" altLang="zh-CN" sz="1200" dirty="0">
                <a:latin typeface="Courier New" pitchFamily="49" charset="0"/>
                <a:cs typeface="Courier New" pitchFamily="49" charset="0"/>
              </a:rPr>
              <a:t>   </a:t>
            </a:r>
            <a:r>
              <a:rPr lang="en-US" altLang="zh-CN" sz="1200" dirty="0" err="1">
                <a:latin typeface="Courier New" pitchFamily="49" charset="0"/>
                <a:cs typeface="Courier New" pitchFamily="49" charset="0"/>
              </a:rPr>
              <a:t>CPUState.IE</a:t>
            </a:r>
            <a:r>
              <a:rPr lang="en-US" altLang="zh-CN" sz="1200" dirty="0">
                <a:latin typeface="Courier New" pitchFamily="49" charset="0"/>
                <a:cs typeface="Courier New" pitchFamily="49" charset="0"/>
              </a:rPr>
              <a:t> = 1;</a:t>
            </a:r>
          </a:p>
          <a:p>
            <a:pPr>
              <a:defRPr/>
            </a:pPr>
            <a:r>
              <a:rPr lang="en-US" altLang="zh-CN" sz="1200" dirty="0">
                <a:latin typeface="Courier New" pitchFamily="49" charset="0"/>
                <a:cs typeface="Courier New" pitchFamily="49" charset="0"/>
              </a:rPr>
              <a:t>}</a:t>
            </a:r>
          </a:p>
          <a:p>
            <a:pPr>
              <a:defRPr/>
            </a:pPr>
            <a:endParaRPr lang="zh-CN" altLang="en-US" sz="1200" dirty="0">
              <a:latin typeface="Courier New" pitchFamily="49" charset="0"/>
              <a:cs typeface="Courier New" pitchFamily="49" charset="0"/>
            </a:endParaRPr>
          </a:p>
          <a:p>
            <a:pPr>
              <a:defRPr/>
            </a:pPr>
            <a:endParaRPr lang="en-US" altLang="zh-CN" sz="1200" dirty="0">
              <a:latin typeface="Courier New" pitchFamily="49" charset="0"/>
              <a:cs typeface="Courier New" pitchFamily="49" charset="0"/>
            </a:endParaRPr>
          </a:p>
          <a:p>
            <a:pPr>
              <a:defRPr/>
            </a:pPr>
            <a:r>
              <a:rPr lang="en-US" altLang="zh-CN" sz="1200" dirty="0">
                <a:latin typeface="Courier New" pitchFamily="49" charset="0"/>
                <a:cs typeface="Courier New" pitchFamily="49" charset="0"/>
              </a:rPr>
              <a:t>void </a:t>
            </a:r>
            <a:r>
              <a:rPr lang="en-US" altLang="zh-CN" sz="1200" dirty="0" err="1">
                <a:latin typeface="Courier New" pitchFamily="49" charset="0"/>
                <a:cs typeface="Courier New" pitchFamily="49" charset="0"/>
              </a:rPr>
              <a:t>CPU_Vector</a:t>
            </a:r>
            <a:r>
              <a:rPr lang="en-US" altLang="zh-CN" sz="1200" dirty="0">
                <a:latin typeface="Courier New" pitchFamily="49" charset="0"/>
                <a:cs typeface="Courier New" pitchFamily="49" charset="0"/>
              </a:rPr>
              <a:t>(</a:t>
            </a:r>
            <a:r>
              <a:rPr lang="en-US" altLang="zh-CN" sz="1200" dirty="0" err="1">
                <a:latin typeface="Courier New" pitchFamily="49" charset="0"/>
                <a:cs typeface="Courier New" pitchFamily="49" charset="0"/>
              </a:rPr>
              <a:t>int</a:t>
            </a:r>
            <a:r>
              <a:rPr lang="en-US" altLang="zh-CN" sz="1200" dirty="0">
                <a:latin typeface="Courier New" pitchFamily="49" charset="0"/>
                <a:cs typeface="Courier New" pitchFamily="49" charset="0"/>
              </a:rPr>
              <a:t> </a:t>
            </a:r>
            <a:r>
              <a:rPr lang="en-US" altLang="zh-CN" sz="1200" dirty="0" err="1">
                <a:latin typeface="Courier New" pitchFamily="49" charset="0"/>
                <a:cs typeface="Courier New" pitchFamily="49" charset="0"/>
              </a:rPr>
              <a:t>exc</a:t>
            </a:r>
            <a:r>
              <a:rPr lang="en-US" altLang="zh-CN" sz="1200" dirty="0">
                <a:latin typeface="Courier New" pitchFamily="49" charset="0"/>
                <a:cs typeface="Courier New" pitchFamily="49" charset="0"/>
              </a:rPr>
              <a:t>)</a:t>
            </a:r>
          </a:p>
          <a:p>
            <a:pPr>
              <a:defRPr/>
            </a:pPr>
            <a:r>
              <a:rPr lang="en-US" altLang="zh-CN" sz="1200" dirty="0">
                <a:latin typeface="Courier New" pitchFamily="49" charset="0"/>
                <a:cs typeface="Courier New" pitchFamily="49" charset="0"/>
              </a:rPr>
              <a:t>{</a:t>
            </a:r>
          </a:p>
          <a:p>
            <a:pPr>
              <a:defRPr/>
            </a:pPr>
            <a:r>
              <a:rPr lang="en-US" altLang="zh-CN" sz="1200" dirty="0">
                <a:latin typeface="Courier New" pitchFamily="49" charset="0"/>
                <a:cs typeface="Courier New" pitchFamily="49" charset="0"/>
              </a:rPr>
              <a:t>   </a:t>
            </a:r>
            <a:r>
              <a:rPr lang="en-US" altLang="zh-CN" sz="1200" dirty="0" err="1">
                <a:latin typeface="Courier New" pitchFamily="49" charset="0"/>
                <a:cs typeface="Courier New" pitchFamily="49" charset="0"/>
              </a:rPr>
              <a:t>CPUState.LR</a:t>
            </a:r>
            <a:r>
              <a:rPr lang="en-US" altLang="zh-CN" sz="1200" dirty="0">
                <a:latin typeface="Courier New" pitchFamily="49" charset="0"/>
                <a:cs typeface="Courier New" pitchFamily="49" charset="0"/>
              </a:rPr>
              <a:t> = </a:t>
            </a:r>
            <a:r>
              <a:rPr lang="en-US" altLang="zh-CN" sz="1200" dirty="0" err="1">
                <a:latin typeface="Courier New" pitchFamily="49" charset="0"/>
                <a:cs typeface="Courier New" pitchFamily="49" charset="0"/>
              </a:rPr>
              <a:t>CPUState.PC</a:t>
            </a:r>
            <a:r>
              <a:rPr lang="en-US" altLang="zh-CN" sz="1200" dirty="0">
                <a:latin typeface="Courier New" pitchFamily="49" charset="0"/>
                <a:cs typeface="Courier New" pitchFamily="49" charset="0"/>
              </a:rPr>
              <a:t>;</a:t>
            </a:r>
          </a:p>
          <a:p>
            <a:pPr>
              <a:defRPr/>
            </a:pPr>
            <a:r>
              <a:rPr lang="en-US" altLang="zh-CN" sz="1200" dirty="0">
                <a:latin typeface="Courier New" pitchFamily="49" charset="0"/>
                <a:cs typeface="Courier New" pitchFamily="49" charset="0"/>
              </a:rPr>
              <a:t>   </a:t>
            </a:r>
            <a:r>
              <a:rPr lang="en-US" altLang="zh-CN" sz="1200" dirty="0" err="1">
                <a:latin typeface="Courier New" pitchFamily="49" charset="0"/>
                <a:cs typeface="Courier New" pitchFamily="49" charset="0"/>
              </a:rPr>
              <a:t>CPUState.PC</a:t>
            </a:r>
            <a:r>
              <a:rPr lang="en-US" altLang="zh-CN" sz="1200" dirty="0">
                <a:latin typeface="Courier New" pitchFamily="49" charset="0"/>
                <a:cs typeface="Courier New" pitchFamily="49" charset="0"/>
              </a:rPr>
              <a:t> = </a:t>
            </a:r>
            <a:r>
              <a:rPr lang="en-US" altLang="zh-CN" sz="1200" dirty="0" err="1">
                <a:latin typeface="Courier New" pitchFamily="49" charset="0"/>
                <a:cs typeface="Courier New" pitchFamily="49" charset="0"/>
              </a:rPr>
              <a:t>disTab</a:t>
            </a:r>
            <a:r>
              <a:rPr lang="en-US" altLang="zh-CN" sz="1200" dirty="0">
                <a:latin typeface="Courier New" pitchFamily="49" charset="0"/>
                <a:cs typeface="Courier New" pitchFamily="49" charset="0"/>
              </a:rPr>
              <a:t>[</a:t>
            </a:r>
            <a:r>
              <a:rPr lang="en-US" altLang="zh-CN" sz="1200" dirty="0" err="1">
                <a:latin typeface="Courier New" pitchFamily="49" charset="0"/>
                <a:cs typeface="Courier New" pitchFamily="49" charset="0"/>
              </a:rPr>
              <a:t>exc</a:t>
            </a:r>
            <a:r>
              <a:rPr lang="en-US" altLang="zh-CN" sz="1200" dirty="0">
                <a:latin typeface="Courier New" pitchFamily="49" charset="0"/>
                <a:cs typeface="Courier New" pitchFamily="49" charset="0"/>
              </a:rPr>
              <a:t>];</a:t>
            </a:r>
          </a:p>
          <a:p>
            <a:pPr>
              <a:defRPr/>
            </a:pPr>
            <a:r>
              <a:rPr lang="en-US" altLang="zh-CN" sz="1200" dirty="0">
                <a:latin typeface="Courier New" pitchFamily="49" charset="0"/>
                <a:cs typeface="Courier New" pitchFamily="49" charset="0"/>
              </a:rPr>
              <a:t>}</a:t>
            </a:r>
          </a:p>
        </p:txBody>
      </p:sp>
      <p:sp>
        <p:nvSpPr>
          <p:cNvPr id="8" name="标题 1"/>
          <p:cNvSpPr>
            <a:spLocks noGrp="1"/>
          </p:cNvSpPr>
          <p:nvPr>
            <p:ph type="title"/>
          </p:nvPr>
        </p:nvSpPr>
        <p:spPr>
          <a:xfrm>
            <a:off x="457200" y="228866"/>
            <a:ext cx="8229600" cy="900442"/>
          </a:xfrm>
        </p:spPr>
        <p:txBody>
          <a:bodyPr>
            <a:noAutofit/>
          </a:bodyPr>
          <a:lstStyle/>
          <a:p>
            <a:r>
              <a:rPr lang="en-US" altLang="zh-TW" sz="2400" dirty="0"/>
              <a:t>Example: </a:t>
            </a:r>
            <a:r>
              <a:rPr lang="en-US" altLang="zh-TW" sz="2400"/>
              <a:t>Virtualizing Interrupt </a:t>
            </a:r>
            <a:r>
              <a:rPr lang="en-US" altLang="zh-TW" sz="2400" dirty="0"/>
              <a:t>Flag</a:t>
            </a:r>
            <a:r>
              <a:rPr lang="zh-CN" altLang="en-US" sz="2400" dirty="0"/>
              <a:t> </a:t>
            </a:r>
            <a:r>
              <a:rPr lang="en-US" altLang="zh-TW" sz="2400" dirty="0"/>
              <a:t>w/ Instruction Interpreter</a:t>
            </a:r>
            <a:endParaRPr kumimoji="1" lang="zh-CN" altLang="en-US" sz="2400" dirty="0"/>
          </a:p>
        </p:txBody>
      </p:sp>
    </p:spTree>
    <p:extLst>
      <p:ext uri="{BB962C8B-B14F-4D97-AF65-F5344CB8AC3E}">
        <p14:creationId xmlns:p14="http://schemas.microsoft.com/office/powerpoint/2010/main" val="41292214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zh-TW"/>
              <a:t>Instruction Interpretation</a:t>
            </a:r>
          </a:p>
        </p:txBody>
      </p:sp>
      <p:sp>
        <p:nvSpPr>
          <p:cNvPr id="26627" name="Content Placeholder 2"/>
          <p:cNvSpPr>
            <a:spLocks noGrp="1"/>
          </p:cNvSpPr>
          <p:nvPr>
            <p:ph idx="1"/>
          </p:nvPr>
        </p:nvSpPr>
        <p:spPr/>
        <p:txBody>
          <a:bodyPr>
            <a:normAutofit/>
          </a:bodyPr>
          <a:lstStyle/>
          <a:p>
            <a:r>
              <a:rPr lang="en-US" altLang="zh-TW" dirty="0"/>
              <a:t>Positives</a:t>
            </a:r>
            <a:endParaRPr lang="zh-CN" altLang="en-US" dirty="0"/>
          </a:p>
          <a:p>
            <a:pPr lvl="1"/>
            <a:r>
              <a:rPr lang="en-US" altLang="zh-CN" dirty="0"/>
              <a:t>E</a:t>
            </a:r>
            <a:r>
              <a:rPr lang="en-US" altLang="zh-TW" dirty="0"/>
              <a:t>asy to implement</a:t>
            </a:r>
            <a:r>
              <a:rPr lang="zh-CN" altLang="en-US" dirty="0"/>
              <a:t> </a:t>
            </a:r>
            <a:r>
              <a:rPr lang="en-US" altLang="zh-CN" dirty="0"/>
              <a:t>&amp;</a:t>
            </a:r>
            <a:r>
              <a:rPr lang="zh-CN" altLang="en-US" dirty="0"/>
              <a:t> </a:t>
            </a:r>
            <a:r>
              <a:rPr lang="en-US" altLang="zh-CN" dirty="0"/>
              <a:t>m</a:t>
            </a:r>
            <a:r>
              <a:rPr lang="en-US" altLang="zh-TW" dirty="0"/>
              <a:t>inimal complexity</a:t>
            </a:r>
          </a:p>
          <a:p>
            <a:r>
              <a:rPr lang="en-US" altLang="zh-TW" dirty="0"/>
              <a:t>Negatives</a:t>
            </a:r>
            <a:endParaRPr lang="zh-CN" altLang="en-US" dirty="0"/>
          </a:p>
          <a:p>
            <a:pPr lvl="1"/>
            <a:r>
              <a:rPr lang="en-US" altLang="zh-CN" b="1" dirty="0">
                <a:solidFill>
                  <a:srgbClr val="FF2600"/>
                </a:solidFill>
              </a:rPr>
              <a:t>Very</a:t>
            </a:r>
            <a:r>
              <a:rPr lang="zh-CN" altLang="en-US" b="1" dirty="0">
                <a:solidFill>
                  <a:srgbClr val="FF2600"/>
                </a:solidFill>
              </a:rPr>
              <a:t> </a:t>
            </a:r>
            <a:r>
              <a:rPr lang="en-US" altLang="zh-CN" b="1" dirty="0">
                <a:solidFill>
                  <a:srgbClr val="FF2600"/>
                </a:solidFill>
              </a:rPr>
              <a:t>s</a:t>
            </a:r>
            <a:r>
              <a:rPr lang="en-US" altLang="zh-TW" b="1" dirty="0">
                <a:solidFill>
                  <a:srgbClr val="FF2600"/>
                </a:solidFill>
              </a:rPr>
              <a:t>low</a:t>
            </a:r>
            <a:r>
              <a:rPr lang="en-US" altLang="zh-CN" b="1" dirty="0">
                <a:solidFill>
                  <a:srgbClr val="FF2600"/>
                </a:solidFill>
              </a:rPr>
              <a:t>!</a:t>
            </a:r>
            <a:endParaRPr lang="zh-CN" altLang="en-US" dirty="0">
              <a:solidFill>
                <a:srgbClr val="FF2600"/>
              </a:solidFill>
            </a:endParaRPr>
          </a:p>
        </p:txBody>
      </p:sp>
    </p:spTree>
    <p:extLst>
      <p:ext uri="{BB962C8B-B14F-4D97-AF65-F5344CB8AC3E}">
        <p14:creationId xmlns:p14="http://schemas.microsoft.com/office/powerpoint/2010/main" val="1638686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fade">
                                      <p:cBhvr>
                                        <p:cTn id="7" dur="500"/>
                                        <p:tgtEl>
                                          <p:spTgt spid="266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627">
                                            <p:txEl>
                                              <p:pRg st="1" end="1"/>
                                            </p:txEl>
                                          </p:spTgt>
                                        </p:tgtEl>
                                        <p:attrNameLst>
                                          <p:attrName>style.visibility</p:attrName>
                                        </p:attrNameLst>
                                      </p:cBhvr>
                                      <p:to>
                                        <p:strVal val="visible"/>
                                      </p:to>
                                    </p:set>
                                    <p:animEffect transition="in" filter="fade">
                                      <p:cBhvr>
                                        <p:cTn id="12" dur="500"/>
                                        <p:tgtEl>
                                          <p:spTgt spid="266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627">
                                            <p:txEl>
                                              <p:pRg st="2" end="2"/>
                                            </p:txEl>
                                          </p:spTgt>
                                        </p:tgtEl>
                                        <p:attrNameLst>
                                          <p:attrName>style.visibility</p:attrName>
                                        </p:attrNameLst>
                                      </p:cBhvr>
                                      <p:to>
                                        <p:strVal val="visible"/>
                                      </p:to>
                                    </p:set>
                                    <p:animEffect transition="in" filter="fade">
                                      <p:cBhvr>
                                        <p:cTn id="17" dur="500"/>
                                        <p:tgtEl>
                                          <p:spTgt spid="266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627">
                                            <p:txEl>
                                              <p:pRg st="3" end="3"/>
                                            </p:txEl>
                                          </p:spTgt>
                                        </p:tgtEl>
                                        <p:attrNameLst>
                                          <p:attrName>style.visibility</p:attrName>
                                        </p:attrNameLst>
                                      </p:cBhvr>
                                      <p:to>
                                        <p:strVal val="visible"/>
                                      </p:to>
                                    </p:set>
                                    <p:animEffect transition="in" filter="fade">
                                      <p:cBhvr>
                                        <p:cTn id="22" dur="500"/>
                                        <p:tgtEl>
                                          <p:spTgt spid="2662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Sol-2:</a:t>
            </a:r>
            <a:r>
              <a:rPr lang="zh-CN" altLang="en-US" dirty="0"/>
              <a:t> </a:t>
            </a:r>
            <a:r>
              <a:rPr lang="en-US" altLang="zh-TW" dirty="0"/>
              <a:t>Binary Translator</a:t>
            </a:r>
            <a:endParaRPr kumimoji="1" lang="zh-CN" altLang="en-US" dirty="0"/>
          </a:p>
        </p:txBody>
      </p:sp>
      <p:sp>
        <p:nvSpPr>
          <p:cNvPr id="3" name="内容占位符 2"/>
          <p:cNvSpPr>
            <a:spLocks noGrp="1"/>
          </p:cNvSpPr>
          <p:nvPr>
            <p:ph idx="1"/>
          </p:nvPr>
        </p:nvSpPr>
        <p:spPr/>
        <p:txBody>
          <a:bodyPr/>
          <a:lstStyle/>
          <a:p>
            <a:r>
              <a:rPr kumimoji="1" lang="en-US" altLang="zh-CN" dirty="0"/>
              <a:t>Translate</a:t>
            </a:r>
            <a:r>
              <a:rPr kumimoji="1" lang="zh-CN" altLang="en-US" dirty="0"/>
              <a:t> </a:t>
            </a:r>
            <a:r>
              <a:rPr kumimoji="1" lang="en-US" altLang="zh-CN" dirty="0"/>
              <a:t>before</a:t>
            </a:r>
            <a:r>
              <a:rPr kumimoji="1" lang="zh-CN" altLang="en-US" dirty="0"/>
              <a:t> </a:t>
            </a:r>
            <a:r>
              <a:rPr kumimoji="1" lang="en-US" altLang="zh-CN" dirty="0"/>
              <a:t>execution</a:t>
            </a:r>
            <a:endParaRPr kumimoji="1" lang="zh-CN" altLang="en-US" dirty="0"/>
          </a:p>
          <a:p>
            <a:pPr lvl="1"/>
            <a:r>
              <a:rPr kumimoji="1" lang="en-US" altLang="zh-CN" dirty="0"/>
              <a:t>Translation</a:t>
            </a:r>
            <a:r>
              <a:rPr kumimoji="1" lang="zh-CN" altLang="en-US" dirty="0"/>
              <a:t> </a:t>
            </a:r>
            <a:r>
              <a:rPr kumimoji="1" lang="en-US" altLang="zh-CN" dirty="0"/>
              <a:t>unit</a:t>
            </a:r>
            <a:r>
              <a:rPr kumimoji="1" lang="zh-CN" altLang="en-US" dirty="0"/>
              <a:t> </a:t>
            </a:r>
            <a:r>
              <a:rPr kumimoji="1" lang="en-US" altLang="zh-CN" dirty="0"/>
              <a:t>is</a:t>
            </a:r>
            <a:r>
              <a:rPr kumimoji="1" lang="zh-CN" altLang="en-US" dirty="0"/>
              <a:t> </a:t>
            </a:r>
            <a:r>
              <a:rPr kumimoji="1" lang="en-US" altLang="zh-CN" dirty="0"/>
              <a:t>basic</a:t>
            </a:r>
            <a:r>
              <a:rPr kumimoji="1" lang="zh-CN" altLang="en-US" dirty="0"/>
              <a:t> </a:t>
            </a:r>
            <a:r>
              <a:rPr kumimoji="1" lang="en-US" altLang="zh-CN" dirty="0"/>
              <a:t>block</a:t>
            </a:r>
            <a:r>
              <a:rPr kumimoji="1" lang="zh-CN" altLang="en-US" dirty="0"/>
              <a:t> </a:t>
            </a:r>
            <a:r>
              <a:rPr kumimoji="1" lang="en-US" altLang="zh-CN" dirty="0"/>
              <a:t>(why?)</a:t>
            </a:r>
            <a:endParaRPr kumimoji="1" lang="zh-CN" altLang="en-US" dirty="0"/>
          </a:p>
          <a:p>
            <a:pPr lvl="1"/>
            <a:r>
              <a:rPr kumimoji="1" lang="en-US" altLang="zh-CN" dirty="0"/>
              <a:t>Each</a:t>
            </a:r>
            <a:r>
              <a:rPr kumimoji="1" lang="zh-CN" altLang="en-US" dirty="0"/>
              <a:t> </a:t>
            </a:r>
            <a:r>
              <a:rPr kumimoji="1" lang="en-US" altLang="zh-CN" dirty="0"/>
              <a:t>basic</a:t>
            </a:r>
            <a:r>
              <a:rPr kumimoji="1" lang="zh-CN" altLang="en-US" dirty="0"/>
              <a:t> </a:t>
            </a:r>
            <a:r>
              <a:rPr kumimoji="1" lang="en-US" altLang="zh-CN" dirty="0"/>
              <a:t>block</a:t>
            </a:r>
            <a:r>
              <a:rPr kumimoji="1" lang="zh-CN" altLang="en-US" dirty="0"/>
              <a:t> </a:t>
            </a:r>
            <a:r>
              <a:rPr kumimoji="1" lang="en-US" altLang="zh-CN" dirty="0"/>
              <a:t>-&gt;</a:t>
            </a:r>
            <a:r>
              <a:rPr kumimoji="1" lang="zh-CN" altLang="en-US" dirty="0"/>
              <a:t> </a:t>
            </a:r>
            <a:r>
              <a:rPr kumimoji="1" lang="en-US" altLang="zh-CN" dirty="0"/>
              <a:t>code</a:t>
            </a:r>
            <a:r>
              <a:rPr kumimoji="1" lang="zh-CN" altLang="en-US" dirty="0"/>
              <a:t> </a:t>
            </a:r>
            <a:r>
              <a:rPr kumimoji="1" lang="en-US" altLang="zh-CN" dirty="0"/>
              <a:t>cache</a:t>
            </a:r>
            <a:endParaRPr kumimoji="1" lang="zh-CN" altLang="en-US" dirty="0"/>
          </a:p>
          <a:p>
            <a:pPr lvl="1"/>
            <a:r>
              <a:rPr kumimoji="1" lang="en-US" altLang="zh-CN" dirty="0"/>
              <a:t>Translate</a:t>
            </a:r>
            <a:r>
              <a:rPr kumimoji="1" lang="zh-CN" altLang="en-US" dirty="0"/>
              <a:t> </a:t>
            </a:r>
            <a:r>
              <a:rPr kumimoji="1" lang="en-US" altLang="zh-CN" dirty="0"/>
              <a:t>the</a:t>
            </a:r>
            <a:r>
              <a:rPr kumimoji="1" lang="zh-CN" altLang="en-US" dirty="0"/>
              <a:t> </a:t>
            </a:r>
            <a:r>
              <a:rPr kumimoji="1" lang="en-US" altLang="zh-CN" dirty="0"/>
              <a:t>17</a:t>
            </a:r>
            <a:r>
              <a:rPr kumimoji="1" lang="zh-CN" altLang="en-US" dirty="0"/>
              <a:t> </a:t>
            </a:r>
            <a:r>
              <a:rPr kumimoji="1" lang="en-US" altLang="zh-CN" dirty="0"/>
              <a:t>instructions</a:t>
            </a:r>
            <a:r>
              <a:rPr kumimoji="1" lang="zh-CN" altLang="en-US" dirty="0"/>
              <a:t> </a:t>
            </a:r>
            <a:r>
              <a:rPr kumimoji="1" lang="en-US" altLang="zh-CN" dirty="0"/>
              <a:t>to</a:t>
            </a:r>
            <a:r>
              <a:rPr kumimoji="1" lang="zh-CN" altLang="en-US" dirty="0"/>
              <a:t> </a:t>
            </a:r>
            <a:r>
              <a:rPr kumimoji="1" lang="en-US" altLang="zh-CN" dirty="0"/>
              <a:t>function</a:t>
            </a:r>
            <a:r>
              <a:rPr kumimoji="1" lang="zh-CN" altLang="en-US" dirty="0"/>
              <a:t> </a:t>
            </a:r>
            <a:r>
              <a:rPr kumimoji="1" lang="en-US" altLang="zh-CN" dirty="0"/>
              <a:t>calls</a:t>
            </a:r>
            <a:endParaRPr kumimoji="1" lang="zh-CN" altLang="en-US" dirty="0"/>
          </a:p>
          <a:p>
            <a:pPr lvl="2"/>
            <a:r>
              <a:rPr kumimoji="1" lang="en-US" altLang="zh-CN" dirty="0"/>
              <a:t>Implemented</a:t>
            </a:r>
            <a:r>
              <a:rPr kumimoji="1" lang="zh-CN" altLang="en-US" dirty="0"/>
              <a:t> </a:t>
            </a:r>
            <a:r>
              <a:rPr kumimoji="1" lang="en-US" altLang="zh-CN" dirty="0"/>
              <a:t>by</a:t>
            </a:r>
            <a:r>
              <a:rPr kumimoji="1" lang="zh-CN" altLang="en-US" dirty="0"/>
              <a:t> </a:t>
            </a:r>
            <a:r>
              <a:rPr kumimoji="1" lang="en-US" altLang="zh-CN" dirty="0"/>
              <a:t>the</a:t>
            </a:r>
            <a:r>
              <a:rPr kumimoji="1" lang="zh-CN" altLang="en-US" dirty="0"/>
              <a:t> </a:t>
            </a:r>
            <a:r>
              <a:rPr kumimoji="1" lang="en-US" altLang="zh-CN" dirty="0"/>
              <a:t>VMM</a:t>
            </a:r>
            <a:endParaRPr kumimoji="1" lang="zh-CN" altLang="en-US" dirty="0"/>
          </a:p>
          <a:p>
            <a:r>
              <a:rPr kumimoji="1" lang="en-US" altLang="zh-CN" dirty="0"/>
              <a:t>E.g.,</a:t>
            </a:r>
            <a:r>
              <a:rPr kumimoji="1" lang="zh-CN" altLang="en-US" dirty="0"/>
              <a:t> </a:t>
            </a:r>
            <a:r>
              <a:rPr kumimoji="1" lang="en-US" altLang="zh-CN" dirty="0"/>
              <a:t>VMware,</a:t>
            </a:r>
            <a:r>
              <a:rPr kumimoji="1" lang="zh-CN" altLang="en-US" dirty="0"/>
              <a:t> </a:t>
            </a:r>
            <a:r>
              <a:rPr kumimoji="1" lang="en-US" altLang="zh-CN" dirty="0" err="1"/>
              <a:t>Qemu</a:t>
            </a:r>
            <a:endParaRPr kumimoji="1" lang="zh-CN" altLang="en-US" dirty="0"/>
          </a:p>
        </p:txBody>
      </p:sp>
    </p:spTree>
    <p:extLst>
      <p:ext uri="{BB962C8B-B14F-4D97-AF65-F5344CB8AC3E}">
        <p14:creationId xmlns:p14="http://schemas.microsoft.com/office/powerpoint/2010/main" val="3134312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zh-CN" dirty="0"/>
              <a:t>Architecture</a:t>
            </a:r>
            <a:r>
              <a:rPr lang="zh-CN" altLang="en-US" dirty="0"/>
              <a:t> </a:t>
            </a:r>
            <a:r>
              <a:rPr lang="en-US" altLang="zh-CN" dirty="0"/>
              <a:t>of</a:t>
            </a:r>
            <a:r>
              <a:rPr lang="zh-CN" altLang="en-US" dirty="0"/>
              <a:t> </a:t>
            </a:r>
            <a:r>
              <a:rPr lang="en-US" altLang="zh-CN" dirty="0"/>
              <a:t>a</a:t>
            </a:r>
            <a:r>
              <a:rPr lang="zh-CN" altLang="en-US" dirty="0"/>
              <a:t> </a:t>
            </a:r>
            <a:r>
              <a:rPr lang="en-US" altLang="zh-TW" dirty="0"/>
              <a:t>Binary Translator</a:t>
            </a:r>
          </a:p>
        </p:txBody>
      </p:sp>
      <p:sp>
        <p:nvSpPr>
          <p:cNvPr id="4" name="Rectangle 3"/>
          <p:cNvSpPr/>
          <p:nvPr/>
        </p:nvSpPr>
        <p:spPr>
          <a:xfrm>
            <a:off x="2524844" y="2560340"/>
            <a:ext cx="1968500" cy="635000"/>
          </a:xfrm>
          <a:prstGeom prst="rect">
            <a:avLst/>
          </a:prstGeom>
          <a:solidFill>
            <a:schemeClr val="accent1"/>
          </a:solidFill>
          <a:ln>
            <a:solidFill>
              <a:srgbClr val="00935D"/>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500" dirty="0">
                <a:solidFill>
                  <a:schemeClr val="bg1"/>
                </a:solidFill>
                <a:latin typeface="DengXian" charset="0"/>
                <a:ea typeface="DengXian" charset="0"/>
                <a:cs typeface="DengXian" charset="0"/>
              </a:rPr>
              <a:t>Translator</a:t>
            </a:r>
          </a:p>
        </p:txBody>
      </p:sp>
      <p:sp>
        <p:nvSpPr>
          <p:cNvPr id="5" name="Rectangle 4"/>
          <p:cNvSpPr/>
          <p:nvPr/>
        </p:nvSpPr>
        <p:spPr>
          <a:xfrm>
            <a:off x="2969344" y="1417340"/>
            <a:ext cx="1079500" cy="698500"/>
          </a:xfrm>
          <a:prstGeom prst="rect">
            <a:avLst/>
          </a:prstGeom>
          <a:solidFill>
            <a:schemeClr val="bg1"/>
          </a:solidFill>
          <a:ln>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500" b="1" dirty="0">
                <a:solidFill>
                  <a:srgbClr val="0096FF"/>
                </a:solidFill>
                <a:latin typeface="DengXian" charset="0"/>
                <a:ea typeface="DengXian" charset="0"/>
                <a:cs typeface="DengXian" charset="0"/>
              </a:rPr>
              <a:t>Guest </a:t>
            </a:r>
          </a:p>
          <a:p>
            <a:pPr algn="ctr">
              <a:defRPr/>
            </a:pPr>
            <a:r>
              <a:rPr lang="en-US" sz="1500" b="1" dirty="0">
                <a:solidFill>
                  <a:srgbClr val="0096FF"/>
                </a:solidFill>
                <a:latin typeface="DengXian" charset="0"/>
                <a:ea typeface="DengXian" charset="0"/>
                <a:cs typeface="DengXian" charset="0"/>
              </a:rPr>
              <a:t>Code</a:t>
            </a:r>
          </a:p>
        </p:txBody>
      </p:sp>
      <p:sp>
        <p:nvSpPr>
          <p:cNvPr id="6" name="Rectangle 5"/>
          <p:cNvSpPr/>
          <p:nvPr/>
        </p:nvSpPr>
        <p:spPr>
          <a:xfrm>
            <a:off x="2905844" y="3639840"/>
            <a:ext cx="1143000" cy="1397000"/>
          </a:xfrm>
          <a:prstGeom prst="rect">
            <a:avLst/>
          </a:prstGeom>
          <a:solidFill>
            <a:schemeClr val="accent3">
              <a:lumMod val="75000"/>
              <a:alpha val="80000"/>
            </a:schemeClr>
          </a:solidFill>
          <a:ln>
            <a:solidFill>
              <a:srgbClr val="00935D"/>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500" dirty="0">
                <a:solidFill>
                  <a:schemeClr val="bg1"/>
                </a:solidFill>
                <a:latin typeface="DengXian" charset="0"/>
                <a:ea typeface="DengXian" charset="0"/>
                <a:cs typeface="DengXian" charset="0"/>
              </a:rPr>
              <a:t>Translation </a:t>
            </a:r>
          </a:p>
          <a:p>
            <a:pPr algn="ctr">
              <a:defRPr/>
            </a:pPr>
            <a:r>
              <a:rPr lang="en-US" sz="1500" dirty="0">
                <a:solidFill>
                  <a:schemeClr val="bg1"/>
                </a:solidFill>
                <a:latin typeface="DengXian" charset="0"/>
                <a:ea typeface="DengXian" charset="0"/>
                <a:cs typeface="DengXian" charset="0"/>
              </a:rPr>
              <a:t>Cache</a:t>
            </a:r>
          </a:p>
        </p:txBody>
      </p:sp>
      <p:grpSp>
        <p:nvGrpSpPr>
          <p:cNvPr id="3" name="Group 25"/>
          <p:cNvGrpSpPr/>
          <p:nvPr/>
        </p:nvGrpSpPr>
        <p:grpSpPr>
          <a:xfrm>
            <a:off x="4556844" y="4084340"/>
            <a:ext cx="1460500" cy="825500"/>
            <a:chOff x="3581400" y="5105400"/>
            <a:chExt cx="1752600" cy="990600"/>
          </a:xfrm>
          <a:solidFill>
            <a:schemeClr val="bg1"/>
          </a:solidFill>
        </p:grpSpPr>
        <p:sp>
          <p:nvSpPr>
            <p:cNvPr id="11" name="Rectangle 10"/>
            <p:cNvSpPr/>
            <p:nvPr/>
          </p:nvSpPr>
          <p:spPr>
            <a:xfrm>
              <a:off x="3733800" y="5562600"/>
              <a:ext cx="1600200" cy="533400"/>
            </a:xfrm>
            <a:prstGeom prst="rect">
              <a:avLst/>
            </a:prstGeom>
            <a:grpFill/>
            <a:ln>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500" dirty="0">
                <a:solidFill>
                  <a:srgbClr val="00935D"/>
                </a:solidFill>
                <a:latin typeface="DengXian" charset="0"/>
                <a:ea typeface="DengXian" charset="0"/>
                <a:cs typeface="DengXian" charset="0"/>
              </a:endParaRPr>
            </a:p>
          </p:txBody>
        </p:sp>
        <p:sp>
          <p:nvSpPr>
            <p:cNvPr id="10" name="Rectangle 9"/>
            <p:cNvSpPr/>
            <p:nvPr/>
          </p:nvSpPr>
          <p:spPr>
            <a:xfrm>
              <a:off x="3657600" y="5334000"/>
              <a:ext cx="1600200" cy="533400"/>
            </a:xfrm>
            <a:prstGeom prst="rect">
              <a:avLst/>
            </a:prstGeom>
            <a:grpFill/>
            <a:ln>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500" dirty="0">
                <a:solidFill>
                  <a:srgbClr val="00935D"/>
                </a:solidFill>
                <a:latin typeface="DengXian" charset="0"/>
                <a:ea typeface="DengXian" charset="0"/>
                <a:cs typeface="DengXian" charset="0"/>
              </a:endParaRPr>
            </a:p>
          </p:txBody>
        </p:sp>
        <p:sp>
          <p:nvSpPr>
            <p:cNvPr id="7" name="Rectangle 6"/>
            <p:cNvSpPr/>
            <p:nvPr/>
          </p:nvSpPr>
          <p:spPr>
            <a:xfrm>
              <a:off x="3581400" y="5105400"/>
              <a:ext cx="1600200" cy="533400"/>
            </a:xfrm>
            <a:prstGeom prst="rect">
              <a:avLst/>
            </a:prstGeom>
            <a:grpFill/>
            <a:ln>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500" b="1" dirty="0">
                  <a:solidFill>
                    <a:srgbClr val="0096FF"/>
                  </a:solidFill>
                  <a:latin typeface="DengXian" charset="0"/>
                  <a:ea typeface="DengXian" charset="0"/>
                  <a:cs typeface="DengXian" charset="0"/>
                </a:rPr>
                <a:t>Callouts</a:t>
              </a:r>
            </a:p>
          </p:txBody>
        </p:sp>
      </p:grpSp>
      <p:sp>
        <p:nvSpPr>
          <p:cNvPr id="12" name="Rectangle 11"/>
          <p:cNvSpPr/>
          <p:nvPr/>
        </p:nvSpPr>
        <p:spPr>
          <a:xfrm>
            <a:off x="1762844" y="3639840"/>
            <a:ext cx="698500" cy="1397000"/>
          </a:xfrm>
          <a:prstGeom prst="rect">
            <a:avLst/>
          </a:prstGeom>
          <a:solidFill>
            <a:schemeClr val="accent3">
              <a:lumMod val="75000"/>
              <a:alpha val="80000"/>
            </a:schemeClr>
          </a:solidFill>
          <a:ln>
            <a:solidFill>
              <a:srgbClr val="00935D"/>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500" dirty="0">
                <a:solidFill>
                  <a:schemeClr val="bg1"/>
                </a:solidFill>
                <a:latin typeface="DengXian" charset="0"/>
                <a:ea typeface="DengXian" charset="0"/>
                <a:cs typeface="DengXian" charset="0"/>
              </a:rPr>
              <a:t>TC</a:t>
            </a:r>
          </a:p>
          <a:p>
            <a:pPr algn="ctr">
              <a:defRPr/>
            </a:pPr>
            <a:r>
              <a:rPr lang="en-US" sz="1500" dirty="0">
                <a:solidFill>
                  <a:schemeClr val="bg1"/>
                </a:solidFill>
                <a:latin typeface="DengXian" charset="0"/>
                <a:ea typeface="DengXian" charset="0"/>
                <a:cs typeface="DengXian" charset="0"/>
              </a:rPr>
              <a:t>Index</a:t>
            </a:r>
          </a:p>
        </p:txBody>
      </p:sp>
      <p:cxnSp>
        <p:nvCxnSpPr>
          <p:cNvPr id="17" name="Straight Arrow Connector 16"/>
          <p:cNvCxnSpPr/>
          <p:nvPr/>
        </p:nvCxnSpPr>
        <p:spPr>
          <a:xfrm rot="5400000">
            <a:off x="3128756" y="3416929"/>
            <a:ext cx="444500" cy="1323"/>
          </a:xfrm>
          <a:prstGeom prst="straightConnector1">
            <a:avLst/>
          </a:prstGeom>
          <a:ln w="38100">
            <a:solidFill>
              <a:schemeClr val="accent1"/>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5" idx="2"/>
            <a:endCxn id="4" idx="0"/>
          </p:cNvCxnSpPr>
          <p:nvPr/>
        </p:nvCxnSpPr>
        <p:spPr>
          <a:xfrm rot="5400000">
            <a:off x="3286845" y="2338090"/>
            <a:ext cx="444500" cy="2646"/>
          </a:xfrm>
          <a:prstGeom prst="straightConnector1">
            <a:avLst/>
          </a:prstGeom>
          <a:ln w="38100">
            <a:solidFill>
              <a:schemeClr val="accent1"/>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2" idx="3"/>
            <a:endCxn id="6" idx="1"/>
          </p:cNvCxnSpPr>
          <p:nvPr/>
        </p:nvCxnSpPr>
        <p:spPr>
          <a:xfrm>
            <a:off x="2461344" y="4338340"/>
            <a:ext cx="444500" cy="0"/>
          </a:xfrm>
          <a:prstGeom prst="straightConnector1">
            <a:avLst/>
          </a:prstGeom>
          <a:ln w="38100">
            <a:solidFill>
              <a:schemeClr val="accent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6" idx="3"/>
          </p:cNvCxnSpPr>
          <p:nvPr/>
        </p:nvCxnSpPr>
        <p:spPr>
          <a:xfrm flipV="1">
            <a:off x="4048844" y="4306590"/>
            <a:ext cx="508000" cy="31750"/>
          </a:xfrm>
          <a:prstGeom prst="straightConnector1">
            <a:avLst/>
          </a:prstGeom>
          <a:ln w="57150">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6461844" y="3639840"/>
            <a:ext cx="1206500" cy="1397000"/>
          </a:xfrm>
          <a:prstGeom prst="rect">
            <a:avLst/>
          </a:prstGeom>
          <a:solidFill>
            <a:schemeClr val="accent1"/>
          </a:solidFill>
          <a:ln>
            <a:solidFill>
              <a:srgbClr val="00935D"/>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r>
              <a:rPr lang="en-US" sz="1500" dirty="0">
                <a:solidFill>
                  <a:schemeClr val="bg1"/>
                </a:solidFill>
                <a:latin typeface="DengXian" charset="0"/>
                <a:ea typeface="DengXian" charset="0"/>
                <a:cs typeface="DengXian" charset="0"/>
              </a:rPr>
              <a:t>CPU Emulation</a:t>
            </a:r>
          </a:p>
          <a:p>
            <a:pPr algn="ctr"/>
            <a:r>
              <a:rPr lang="en-US" sz="1500" dirty="0">
                <a:solidFill>
                  <a:schemeClr val="bg1"/>
                </a:solidFill>
                <a:latin typeface="DengXian" charset="0"/>
                <a:ea typeface="DengXian" charset="0"/>
                <a:cs typeface="DengXian" charset="0"/>
              </a:rPr>
              <a:t>Routines</a:t>
            </a:r>
          </a:p>
        </p:txBody>
      </p:sp>
      <p:cxnSp>
        <p:nvCxnSpPr>
          <p:cNvPr id="41" name="Straight Arrow Connector 40"/>
          <p:cNvCxnSpPr>
            <a:endCxn id="39" idx="1"/>
          </p:cNvCxnSpPr>
          <p:nvPr/>
        </p:nvCxnSpPr>
        <p:spPr>
          <a:xfrm>
            <a:off x="5890344" y="4306590"/>
            <a:ext cx="571500" cy="31750"/>
          </a:xfrm>
          <a:prstGeom prst="straightConnector1">
            <a:avLst/>
          </a:prstGeom>
          <a:ln w="57150">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2" name="Shape 91"/>
          <p:cNvCxnSpPr>
            <a:endCxn id="4" idx="3"/>
          </p:cNvCxnSpPr>
          <p:nvPr/>
        </p:nvCxnSpPr>
        <p:spPr>
          <a:xfrm rot="16200000" flipV="1">
            <a:off x="4255219" y="3115965"/>
            <a:ext cx="1206500" cy="730250"/>
          </a:xfrm>
          <a:prstGeom prst="bentConnector2">
            <a:avLst/>
          </a:prstGeom>
          <a:ln w="5715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7" name="Shape 96"/>
          <p:cNvCxnSpPr>
            <a:stCxn id="12" idx="0"/>
            <a:endCxn id="4" idx="1"/>
          </p:cNvCxnSpPr>
          <p:nvPr/>
        </p:nvCxnSpPr>
        <p:spPr>
          <a:xfrm rot="5400000" flipH="1" flipV="1">
            <a:off x="1937469" y="3052465"/>
            <a:ext cx="762000" cy="412750"/>
          </a:xfrm>
          <a:prstGeom prst="bentConnector2">
            <a:avLst/>
          </a:prstGeom>
          <a:ln w="38100">
            <a:solidFill>
              <a:schemeClr val="accent1"/>
            </a:solidFill>
            <a:prstDash val="sysDot"/>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rot="5400000">
            <a:off x="3446256" y="3416929"/>
            <a:ext cx="444500" cy="1323"/>
          </a:xfrm>
          <a:prstGeom prst="straightConnector1">
            <a:avLst/>
          </a:prstGeom>
          <a:ln w="5715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2850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zh-TW"/>
              <a:t>Basic Blocks</a:t>
            </a:r>
          </a:p>
        </p:txBody>
      </p:sp>
      <p:cxnSp>
        <p:nvCxnSpPr>
          <p:cNvPr id="7" name="Straight Arrow Connector 6"/>
          <p:cNvCxnSpPr>
            <a:stCxn id="14" idx="3"/>
            <a:endCxn id="32" idx="1"/>
          </p:cNvCxnSpPr>
          <p:nvPr/>
        </p:nvCxnSpPr>
        <p:spPr>
          <a:xfrm>
            <a:off x="1841500" y="1841500"/>
            <a:ext cx="190500" cy="132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270000" y="1714500"/>
            <a:ext cx="571500" cy="254000"/>
          </a:xfrm>
          <a:prstGeom prst="rect">
            <a:avLst/>
          </a:prstGeom>
          <a:solidFill>
            <a:schemeClr val="tx1"/>
          </a:solidFill>
          <a:ln w="9525">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333" b="1" dirty="0" err="1">
                <a:solidFill>
                  <a:schemeClr val="bg1"/>
                </a:solidFill>
                <a:latin typeface="DengXian" charset="0"/>
                <a:ea typeface="DengXian" charset="0"/>
                <a:cs typeface="DengXian" charset="0"/>
              </a:rPr>
              <a:t>vPC</a:t>
            </a:r>
            <a:endParaRPr lang="en-US" sz="1333" b="1" dirty="0">
              <a:solidFill>
                <a:schemeClr val="bg1"/>
              </a:solidFill>
              <a:latin typeface="DengXian" charset="0"/>
              <a:ea typeface="DengXian" charset="0"/>
              <a:cs typeface="DengXian" charset="0"/>
            </a:endParaRPr>
          </a:p>
        </p:txBody>
      </p:sp>
      <p:sp>
        <p:nvSpPr>
          <p:cNvPr id="32" name="Rectangle 31"/>
          <p:cNvSpPr/>
          <p:nvPr/>
        </p:nvSpPr>
        <p:spPr>
          <a:xfrm>
            <a:off x="2032000" y="1714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eax</a:t>
            </a:r>
            <a:endParaRPr lang="en-US" sz="1167" b="1" dirty="0">
              <a:solidFill>
                <a:schemeClr val="tx1"/>
              </a:solidFill>
              <a:latin typeface="Courier New" pitchFamily="49" charset="0"/>
              <a:cs typeface="Courier New" pitchFamily="49" charset="0"/>
            </a:endParaRPr>
          </a:p>
        </p:txBody>
      </p:sp>
      <p:sp>
        <p:nvSpPr>
          <p:cNvPr id="33" name="Rectangle 32"/>
          <p:cNvSpPr/>
          <p:nvPr/>
        </p:nvSpPr>
        <p:spPr>
          <a:xfrm>
            <a:off x="2032000" y="1968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cli</a:t>
            </a:r>
            <a:endParaRPr lang="en-US" sz="1167" b="1" dirty="0">
              <a:solidFill>
                <a:schemeClr val="tx1"/>
              </a:solidFill>
              <a:latin typeface="Courier New" pitchFamily="49" charset="0"/>
              <a:cs typeface="Courier New" pitchFamily="49" charset="0"/>
            </a:endParaRPr>
          </a:p>
        </p:txBody>
      </p:sp>
      <p:sp>
        <p:nvSpPr>
          <p:cNvPr id="34" name="Rectangle 33"/>
          <p:cNvSpPr/>
          <p:nvPr/>
        </p:nvSpPr>
        <p:spPr>
          <a:xfrm>
            <a:off x="2032000" y="2222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a:solidFill>
                  <a:schemeClr val="tx1"/>
                </a:solidFill>
                <a:latin typeface="Courier New" pitchFamily="49" charset="0"/>
                <a:cs typeface="Courier New" pitchFamily="49" charset="0"/>
              </a:rPr>
              <a:t>and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~0xfff</a:t>
            </a:r>
          </a:p>
        </p:txBody>
      </p:sp>
      <p:sp>
        <p:nvSpPr>
          <p:cNvPr id="35" name="Rectangle 34"/>
          <p:cNvSpPr/>
          <p:nvPr/>
        </p:nvSpPr>
        <p:spPr>
          <a:xfrm>
            <a:off x="2032000" y="2476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cr3</a:t>
            </a:r>
          </a:p>
        </p:txBody>
      </p:sp>
      <p:sp>
        <p:nvSpPr>
          <p:cNvPr id="36" name="Rectangle 35"/>
          <p:cNvSpPr/>
          <p:nvPr/>
        </p:nvSpPr>
        <p:spPr>
          <a:xfrm>
            <a:off x="2032000" y="2730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sti</a:t>
            </a:r>
            <a:endParaRPr lang="en-US" sz="1167" b="1" dirty="0">
              <a:solidFill>
                <a:schemeClr val="tx1"/>
              </a:solidFill>
              <a:latin typeface="Courier New" pitchFamily="49" charset="0"/>
              <a:cs typeface="Courier New" pitchFamily="49" charset="0"/>
            </a:endParaRPr>
          </a:p>
        </p:txBody>
      </p:sp>
      <p:sp>
        <p:nvSpPr>
          <p:cNvPr id="37" name="Rectangle 36"/>
          <p:cNvSpPr/>
          <p:nvPr/>
        </p:nvSpPr>
        <p:spPr>
          <a:xfrm>
            <a:off x="2032000" y="2984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a:solidFill>
                  <a:schemeClr val="tx1"/>
                </a:solidFill>
                <a:latin typeface="Courier New" pitchFamily="49" charset="0"/>
                <a:cs typeface="Courier New" pitchFamily="49" charset="0"/>
              </a:rPr>
              <a:t>ret</a:t>
            </a:r>
          </a:p>
        </p:txBody>
      </p:sp>
      <p:cxnSp>
        <p:nvCxnSpPr>
          <p:cNvPr id="39" name="Straight Connector 38"/>
          <p:cNvCxnSpPr/>
          <p:nvPr/>
        </p:nvCxnSpPr>
        <p:spPr>
          <a:xfrm rot="5400000">
            <a:off x="1016001" y="2476500"/>
            <a:ext cx="2032000" cy="2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a:off x="2858162" y="2475839"/>
            <a:ext cx="2032000" cy="13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4829" name="TextBox 107"/>
          <p:cNvSpPr txBox="1">
            <a:spLocks noChangeArrowheads="1"/>
          </p:cNvSpPr>
          <p:nvPr/>
        </p:nvSpPr>
        <p:spPr bwMode="auto">
          <a:xfrm>
            <a:off x="2356274" y="1079501"/>
            <a:ext cx="1192955" cy="323165"/>
          </a:xfrm>
          <a:prstGeom prst="rect">
            <a:avLst/>
          </a:prstGeom>
          <a:noFill/>
          <a:ln w="9525">
            <a:noFill/>
            <a:miter lim="800000"/>
            <a:headEnd/>
            <a:tailEnd/>
          </a:ln>
        </p:spPr>
        <p:txBody>
          <a:bodyPr wrap="none">
            <a:spAutoFit/>
          </a:bodyPr>
          <a:lstStyle/>
          <a:p>
            <a:pPr algn="ctr"/>
            <a:r>
              <a:rPr lang="en-US" altLang="zh-TW" sz="1500" b="1">
                <a:latin typeface="DengXian" charset="0"/>
                <a:ea typeface="DengXian" charset="0"/>
                <a:cs typeface="DengXian" charset="0"/>
              </a:rPr>
              <a:t>Guest Code</a:t>
            </a:r>
          </a:p>
        </p:txBody>
      </p:sp>
      <p:sp>
        <p:nvSpPr>
          <p:cNvPr id="53" name="Right Brace 52"/>
          <p:cNvSpPr/>
          <p:nvPr/>
        </p:nvSpPr>
        <p:spPr>
          <a:xfrm>
            <a:off x="3937000" y="1714500"/>
            <a:ext cx="190500" cy="1270000"/>
          </a:xfrm>
          <a:prstGeom prst="rightBrace">
            <a:avLst/>
          </a:prstGeom>
          <a:ln w="12700">
            <a:solidFill>
              <a:srgbClr val="00935D"/>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sp>
        <p:nvSpPr>
          <p:cNvPr id="34831" name="TextBox 53"/>
          <p:cNvSpPr txBox="1">
            <a:spLocks noChangeArrowheads="1"/>
          </p:cNvSpPr>
          <p:nvPr/>
        </p:nvSpPr>
        <p:spPr bwMode="auto">
          <a:xfrm>
            <a:off x="4127500" y="2196042"/>
            <a:ext cx="1762021" cy="323165"/>
          </a:xfrm>
          <a:prstGeom prst="rect">
            <a:avLst/>
          </a:prstGeom>
          <a:noFill/>
          <a:ln w="9525">
            <a:noFill/>
            <a:miter lim="800000"/>
            <a:headEnd/>
            <a:tailEnd/>
          </a:ln>
        </p:spPr>
        <p:txBody>
          <a:bodyPr wrap="none">
            <a:spAutoFit/>
          </a:bodyPr>
          <a:lstStyle/>
          <a:p>
            <a:r>
              <a:rPr lang="en-US" altLang="zh-TW" sz="1500" b="1">
                <a:solidFill>
                  <a:srgbClr val="00935D"/>
                </a:solidFill>
                <a:latin typeface="DengXian" charset="0"/>
                <a:ea typeface="DengXian" charset="0"/>
                <a:cs typeface="DengXian" charset="0"/>
              </a:rPr>
              <a:t>Straight-line code</a:t>
            </a:r>
          </a:p>
        </p:txBody>
      </p:sp>
      <p:sp>
        <p:nvSpPr>
          <p:cNvPr id="55" name="Right Brace 54"/>
          <p:cNvSpPr/>
          <p:nvPr/>
        </p:nvSpPr>
        <p:spPr>
          <a:xfrm>
            <a:off x="3937000" y="3048000"/>
            <a:ext cx="190500" cy="190500"/>
          </a:xfrm>
          <a:prstGeom prst="rightBrace">
            <a:avLst/>
          </a:prstGeom>
          <a:ln w="12700">
            <a:solidFill>
              <a:srgbClr val="00935D"/>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sp>
        <p:nvSpPr>
          <p:cNvPr id="34833" name="TextBox 55"/>
          <p:cNvSpPr txBox="1">
            <a:spLocks noChangeArrowheads="1"/>
          </p:cNvSpPr>
          <p:nvPr/>
        </p:nvSpPr>
        <p:spPr bwMode="auto">
          <a:xfrm>
            <a:off x="4127500" y="2984501"/>
            <a:ext cx="1266693" cy="323165"/>
          </a:xfrm>
          <a:prstGeom prst="rect">
            <a:avLst/>
          </a:prstGeom>
          <a:noFill/>
          <a:ln w="9525">
            <a:noFill/>
            <a:miter lim="800000"/>
            <a:headEnd/>
            <a:tailEnd/>
          </a:ln>
        </p:spPr>
        <p:txBody>
          <a:bodyPr wrap="none">
            <a:spAutoFit/>
          </a:bodyPr>
          <a:lstStyle/>
          <a:p>
            <a:r>
              <a:rPr lang="en-US" altLang="zh-TW" sz="1500" b="1">
                <a:solidFill>
                  <a:srgbClr val="00935D"/>
                </a:solidFill>
                <a:latin typeface="DengXian" charset="0"/>
                <a:ea typeface="DengXian" charset="0"/>
                <a:cs typeface="DengXian" charset="0"/>
              </a:rPr>
              <a:t>Control flow</a:t>
            </a:r>
          </a:p>
        </p:txBody>
      </p:sp>
      <p:sp>
        <p:nvSpPr>
          <p:cNvPr id="57" name="Right Brace 56"/>
          <p:cNvSpPr/>
          <p:nvPr/>
        </p:nvSpPr>
        <p:spPr>
          <a:xfrm>
            <a:off x="5825717" y="1714500"/>
            <a:ext cx="190500" cy="1524000"/>
          </a:xfrm>
          <a:prstGeom prst="rightBrace">
            <a:avLst/>
          </a:prstGeom>
          <a:ln w="12700">
            <a:solidFill>
              <a:srgbClr val="00935D"/>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sp>
        <p:nvSpPr>
          <p:cNvPr id="34835" name="TextBox 58"/>
          <p:cNvSpPr txBox="1">
            <a:spLocks noChangeArrowheads="1"/>
          </p:cNvSpPr>
          <p:nvPr/>
        </p:nvSpPr>
        <p:spPr bwMode="auto">
          <a:xfrm>
            <a:off x="6016217" y="2323042"/>
            <a:ext cx="1148071" cy="323165"/>
          </a:xfrm>
          <a:prstGeom prst="rect">
            <a:avLst/>
          </a:prstGeom>
          <a:noFill/>
          <a:ln w="9525">
            <a:noFill/>
            <a:miter lim="800000"/>
            <a:headEnd/>
            <a:tailEnd/>
          </a:ln>
        </p:spPr>
        <p:txBody>
          <a:bodyPr wrap="none">
            <a:spAutoFit/>
          </a:bodyPr>
          <a:lstStyle/>
          <a:p>
            <a:r>
              <a:rPr lang="en-US" altLang="zh-TW" sz="1500" b="1">
                <a:solidFill>
                  <a:srgbClr val="00935D"/>
                </a:solidFill>
                <a:latin typeface="DengXian" charset="0"/>
                <a:ea typeface="DengXian" charset="0"/>
                <a:cs typeface="DengXian" charset="0"/>
              </a:rPr>
              <a:t>Basic Block</a:t>
            </a:r>
          </a:p>
        </p:txBody>
      </p:sp>
    </p:spTree>
    <p:extLst>
      <p:ext uri="{BB962C8B-B14F-4D97-AF65-F5344CB8AC3E}">
        <p14:creationId xmlns:p14="http://schemas.microsoft.com/office/powerpoint/2010/main" val="11714160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 name="Straight Arrow Connector 60"/>
          <p:cNvCxnSpPr>
            <a:stCxn id="33" idx="3"/>
            <a:endCxn id="21" idx="1"/>
          </p:cNvCxnSpPr>
          <p:nvPr/>
        </p:nvCxnSpPr>
        <p:spPr>
          <a:xfrm>
            <a:off x="3873500" y="2095500"/>
            <a:ext cx="1143000" cy="1323"/>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35" idx="3"/>
            <a:endCxn id="22" idx="1"/>
          </p:cNvCxnSpPr>
          <p:nvPr/>
        </p:nvCxnSpPr>
        <p:spPr>
          <a:xfrm>
            <a:off x="3873500" y="2603500"/>
            <a:ext cx="1143000" cy="127000"/>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36" idx="3"/>
            <a:endCxn id="23" idx="1"/>
          </p:cNvCxnSpPr>
          <p:nvPr/>
        </p:nvCxnSpPr>
        <p:spPr>
          <a:xfrm>
            <a:off x="3873500" y="2857500"/>
            <a:ext cx="1143000" cy="254000"/>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a:stCxn id="37" idx="3"/>
            <a:endCxn id="24" idx="1"/>
          </p:cNvCxnSpPr>
          <p:nvPr/>
        </p:nvCxnSpPr>
        <p:spPr>
          <a:xfrm>
            <a:off x="3873500" y="3111500"/>
            <a:ext cx="1143000" cy="254000"/>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a:stCxn id="32" idx="3"/>
            <a:endCxn id="96" idx="1"/>
          </p:cNvCxnSpPr>
          <p:nvPr/>
        </p:nvCxnSpPr>
        <p:spPr>
          <a:xfrm>
            <a:off x="3873500" y="1841500"/>
            <a:ext cx="1143000" cy="1323"/>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Left Brace 20"/>
          <p:cNvSpPr/>
          <p:nvPr/>
        </p:nvSpPr>
        <p:spPr>
          <a:xfrm>
            <a:off x="5016500" y="2032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sp>
        <p:nvSpPr>
          <p:cNvPr id="22" name="Left Brace 21"/>
          <p:cNvSpPr/>
          <p:nvPr/>
        </p:nvSpPr>
        <p:spPr>
          <a:xfrm>
            <a:off x="5016500" y="2540000"/>
            <a:ext cx="63500" cy="381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sp>
        <p:nvSpPr>
          <p:cNvPr id="23" name="Left Brace 22"/>
          <p:cNvSpPr/>
          <p:nvPr/>
        </p:nvSpPr>
        <p:spPr>
          <a:xfrm>
            <a:off x="5016500" y="3048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sp>
        <p:nvSpPr>
          <p:cNvPr id="24" name="Left Brace 23"/>
          <p:cNvSpPr/>
          <p:nvPr/>
        </p:nvSpPr>
        <p:spPr>
          <a:xfrm>
            <a:off x="5016500" y="3302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sp>
        <p:nvSpPr>
          <p:cNvPr id="96" name="Left Brace 95"/>
          <p:cNvSpPr/>
          <p:nvPr/>
        </p:nvSpPr>
        <p:spPr>
          <a:xfrm>
            <a:off x="5016500" y="1778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sp>
        <p:nvSpPr>
          <p:cNvPr id="97" name="Left Brace 96"/>
          <p:cNvSpPr/>
          <p:nvPr/>
        </p:nvSpPr>
        <p:spPr>
          <a:xfrm>
            <a:off x="5016500" y="2286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cxnSp>
        <p:nvCxnSpPr>
          <p:cNvPr id="98" name="Straight Arrow Connector 97"/>
          <p:cNvCxnSpPr>
            <a:stCxn id="34" idx="3"/>
            <a:endCxn id="97" idx="1"/>
          </p:cNvCxnSpPr>
          <p:nvPr/>
        </p:nvCxnSpPr>
        <p:spPr>
          <a:xfrm>
            <a:off x="3873500" y="2349500"/>
            <a:ext cx="1143000" cy="1323"/>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54" name="Title 1"/>
          <p:cNvSpPr>
            <a:spLocks noGrp="1"/>
          </p:cNvSpPr>
          <p:nvPr>
            <p:ph type="title"/>
          </p:nvPr>
        </p:nvSpPr>
        <p:spPr/>
        <p:txBody>
          <a:bodyPr/>
          <a:lstStyle/>
          <a:p>
            <a:r>
              <a:rPr lang="en-US" altLang="zh-TW" dirty="0"/>
              <a:t>Binary Translation</a:t>
            </a:r>
          </a:p>
        </p:txBody>
      </p:sp>
      <p:cxnSp>
        <p:nvCxnSpPr>
          <p:cNvPr id="7" name="Straight Arrow Connector 6"/>
          <p:cNvCxnSpPr>
            <a:stCxn id="14" idx="3"/>
            <a:endCxn id="32" idx="1"/>
          </p:cNvCxnSpPr>
          <p:nvPr/>
        </p:nvCxnSpPr>
        <p:spPr>
          <a:xfrm>
            <a:off x="1841500" y="1841500"/>
            <a:ext cx="190500" cy="132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270000" y="1714500"/>
            <a:ext cx="571500" cy="254000"/>
          </a:xfrm>
          <a:prstGeom prst="rect">
            <a:avLst/>
          </a:prstGeom>
          <a:solidFill>
            <a:schemeClr val="tx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333" b="1" dirty="0" err="1">
                <a:solidFill>
                  <a:schemeClr val="bg1"/>
                </a:solidFill>
              </a:rPr>
              <a:t>vPC</a:t>
            </a:r>
            <a:endParaRPr lang="en-US" sz="1333" b="1" dirty="0">
              <a:solidFill>
                <a:schemeClr val="bg1"/>
              </a:solidFill>
            </a:endParaRPr>
          </a:p>
        </p:txBody>
      </p:sp>
      <p:sp>
        <p:nvSpPr>
          <p:cNvPr id="32" name="Rectangle 31"/>
          <p:cNvSpPr/>
          <p:nvPr/>
        </p:nvSpPr>
        <p:spPr>
          <a:xfrm>
            <a:off x="2032000" y="1714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eax</a:t>
            </a:r>
            <a:endParaRPr lang="en-US" sz="1167" b="1" dirty="0">
              <a:solidFill>
                <a:schemeClr val="tx1"/>
              </a:solidFill>
              <a:latin typeface="Courier New" pitchFamily="49" charset="0"/>
              <a:cs typeface="Courier New" pitchFamily="49" charset="0"/>
            </a:endParaRPr>
          </a:p>
        </p:txBody>
      </p:sp>
      <p:sp>
        <p:nvSpPr>
          <p:cNvPr id="33" name="Rectangle 32"/>
          <p:cNvSpPr/>
          <p:nvPr/>
        </p:nvSpPr>
        <p:spPr>
          <a:xfrm>
            <a:off x="2032000" y="1968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cli</a:t>
            </a:r>
            <a:endParaRPr lang="en-US" sz="1167" b="1" dirty="0">
              <a:solidFill>
                <a:schemeClr val="tx1"/>
              </a:solidFill>
              <a:latin typeface="Courier New" pitchFamily="49" charset="0"/>
              <a:cs typeface="Courier New" pitchFamily="49" charset="0"/>
            </a:endParaRPr>
          </a:p>
        </p:txBody>
      </p:sp>
      <p:sp>
        <p:nvSpPr>
          <p:cNvPr id="34" name="Rectangle 33"/>
          <p:cNvSpPr/>
          <p:nvPr/>
        </p:nvSpPr>
        <p:spPr>
          <a:xfrm>
            <a:off x="2032000" y="2222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a:solidFill>
                  <a:schemeClr val="tx1"/>
                </a:solidFill>
                <a:latin typeface="Courier New" pitchFamily="49" charset="0"/>
                <a:cs typeface="Courier New" pitchFamily="49" charset="0"/>
              </a:rPr>
              <a:t>and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~0xfff</a:t>
            </a:r>
          </a:p>
        </p:txBody>
      </p:sp>
      <p:sp>
        <p:nvSpPr>
          <p:cNvPr id="35" name="Rectangle 34"/>
          <p:cNvSpPr/>
          <p:nvPr/>
        </p:nvSpPr>
        <p:spPr>
          <a:xfrm>
            <a:off x="2032000" y="2476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cr3</a:t>
            </a:r>
          </a:p>
        </p:txBody>
      </p:sp>
      <p:sp>
        <p:nvSpPr>
          <p:cNvPr id="36" name="Rectangle 35"/>
          <p:cNvSpPr/>
          <p:nvPr/>
        </p:nvSpPr>
        <p:spPr>
          <a:xfrm>
            <a:off x="2032000" y="2730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sti</a:t>
            </a:r>
            <a:endParaRPr lang="en-US" sz="1167" b="1" dirty="0">
              <a:solidFill>
                <a:schemeClr val="tx1"/>
              </a:solidFill>
              <a:latin typeface="Courier New" pitchFamily="49" charset="0"/>
              <a:cs typeface="Courier New" pitchFamily="49" charset="0"/>
            </a:endParaRPr>
          </a:p>
        </p:txBody>
      </p:sp>
      <p:sp>
        <p:nvSpPr>
          <p:cNvPr id="37" name="Rectangle 36"/>
          <p:cNvSpPr/>
          <p:nvPr/>
        </p:nvSpPr>
        <p:spPr>
          <a:xfrm>
            <a:off x="2032000" y="2984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a:solidFill>
                  <a:schemeClr val="tx1"/>
                </a:solidFill>
                <a:latin typeface="Courier New" pitchFamily="49" charset="0"/>
                <a:cs typeface="Courier New" pitchFamily="49" charset="0"/>
              </a:rPr>
              <a:t>ret</a:t>
            </a:r>
          </a:p>
        </p:txBody>
      </p:sp>
      <p:cxnSp>
        <p:nvCxnSpPr>
          <p:cNvPr id="39" name="Straight Connector 38"/>
          <p:cNvCxnSpPr/>
          <p:nvPr/>
        </p:nvCxnSpPr>
        <p:spPr>
          <a:xfrm rot="5400000">
            <a:off x="1016001" y="2476500"/>
            <a:ext cx="2032000" cy="2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a:off x="2858162" y="2475839"/>
            <a:ext cx="2032000" cy="13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5143500" y="1714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eax</a:t>
            </a:r>
            <a:endParaRPr lang="en-US" sz="1167" b="1" dirty="0">
              <a:solidFill>
                <a:schemeClr val="tx1"/>
              </a:solidFill>
              <a:latin typeface="Courier New" pitchFamily="49" charset="0"/>
              <a:cs typeface="Courier New" pitchFamily="49" charset="0"/>
            </a:endParaRPr>
          </a:p>
        </p:txBody>
      </p:sp>
      <p:sp>
        <p:nvSpPr>
          <p:cNvPr id="42" name="Rectangle 41"/>
          <p:cNvSpPr/>
          <p:nvPr/>
        </p:nvSpPr>
        <p:spPr>
          <a:xfrm>
            <a:off x="5143500" y="1968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a:solidFill>
                  <a:schemeClr val="tx1"/>
                </a:solidFill>
                <a:latin typeface="Courier New" pitchFamily="49" charset="0"/>
                <a:cs typeface="Courier New" pitchFamily="49" charset="0"/>
              </a:rPr>
              <a:t>call  HANDLE_CLI</a:t>
            </a:r>
          </a:p>
        </p:txBody>
      </p:sp>
      <p:sp>
        <p:nvSpPr>
          <p:cNvPr id="43" name="Rectangle 42"/>
          <p:cNvSpPr/>
          <p:nvPr/>
        </p:nvSpPr>
        <p:spPr>
          <a:xfrm>
            <a:off x="5143500" y="2222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a:solidFill>
                  <a:schemeClr val="tx1"/>
                </a:solidFill>
                <a:latin typeface="Courier New" pitchFamily="49" charset="0"/>
                <a:cs typeface="Courier New" pitchFamily="49" charset="0"/>
              </a:rPr>
              <a:t>and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~0xfff</a:t>
            </a:r>
          </a:p>
        </p:txBody>
      </p:sp>
      <p:sp>
        <p:nvSpPr>
          <p:cNvPr id="44" name="Rectangle 43"/>
          <p:cNvSpPr/>
          <p:nvPr/>
        </p:nvSpPr>
        <p:spPr>
          <a:xfrm>
            <a:off x="5143500" y="2476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00" b="1" dirty="0" err="1">
                <a:solidFill>
                  <a:schemeClr val="tx1"/>
                </a:solidFill>
                <a:latin typeface="Courier New" pitchFamily="49" charset="0"/>
                <a:cs typeface="Courier New" pitchFamily="49" charset="0"/>
              </a:rPr>
              <a:t>mov</a:t>
            </a:r>
            <a:r>
              <a:rPr lang="en-US" sz="1100" b="1" dirty="0">
                <a:solidFill>
                  <a:schemeClr val="tx1"/>
                </a:solidFill>
                <a:latin typeface="Courier New" pitchFamily="49" charset="0"/>
                <a:cs typeface="Courier New" pitchFamily="49" charset="0"/>
              </a:rPr>
              <a:t>   [CO_ARG], </a:t>
            </a:r>
            <a:r>
              <a:rPr lang="en-US" sz="1100" b="1" dirty="0" err="1">
                <a:solidFill>
                  <a:schemeClr val="tx1"/>
                </a:solidFill>
                <a:latin typeface="Courier New" pitchFamily="49" charset="0"/>
                <a:cs typeface="Courier New" pitchFamily="49" charset="0"/>
              </a:rPr>
              <a:t>ebx</a:t>
            </a:r>
            <a:endParaRPr lang="en-US" sz="1100" b="1" dirty="0">
              <a:solidFill>
                <a:schemeClr val="tx1"/>
              </a:solidFill>
              <a:latin typeface="Courier New" pitchFamily="49" charset="0"/>
              <a:cs typeface="Courier New" pitchFamily="49" charset="0"/>
            </a:endParaRPr>
          </a:p>
        </p:txBody>
      </p:sp>
      <p:sp>
        <p:nvSpPr>
          <p:cNvPr id="45" name="Rectangle 44"/>
          <p:cNvSpPr/>
          <p:nvPr/>
        </p:nvSpPr>
        <p:spPr>
          <a:xfrm>
            <a:off x="5143500" y="2730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a:solidFill>
                  <a:schemeClr val="tx1"/>
                </a:solidFill>
                <a:latin typeface="Courier New" pitchFamily="49" charset="0"/>
                <a:cs typeface="Courier New" pitchFamily="49" charset="0"/>
              </a:rPr>
              <a:t>call  HANDLE_CR3</a:t>
            </a:r>
          </a:p>
        </p:txBody>
      </p:sp>
      <p:sp>
        <p:nvSpPr>
          <p:cNvPr id="46" name="Rectangle 45"/>
          <p:cNvSpPr/>
          <p:nvPr/>
        </p:nvSpPr>
        <p:spPr>
          <a:xfrm>
            <a:off x="5143500" y="2984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a:solidFill>
                  <a:schemeClr val="tx1"/>
                </a:solidFill>
                <a:latin typeface="Courier New" pitchFamily="49" charset="0"/>
                <a:cs typeface="Courier New" pitchFamily="49" charset="0"/>
              </a:rPr>
              <a:t>call  HANDLE_STI</a:t>
            </a:r>
          </a:p>
        </p:txBody>
      </p:sp>
      <p:cxnSp>
        <p:nvCxnSpPr>
          <p:cNvPr id="47" name="Straight Connector 46"/>
          <p:cNvCxnSpPr/>
          <p:nvPr/>
        </p:nvCxnSpPr>
        <p:spPr>
          <a:xfrm rot="5400000">
            <a:off x="4033573" y="2571750"/>
            <a:ext cx="2221177" cy="13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5400000">
            <a:off x="5874412" y="2571089"/>
            <a:ext cx="2222500" cy="13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p:cNvSpPr/>
          <p:nvPr/>
        </p:nvSpPr>
        <p:spPr>
          <a:xfrm>
            <a:off x="5143500" y="3238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jmp</a:t>
            </a:r>
            <a:r>
              <a:rPr lang="en-US" sz="1167" b="1" dirty="0">
                <a:solidFill>
                  <a:schemeClr val="tx1"/>
                </a:solidFill>
                <a:latin typeface="Courier New" pitchFamily="49" charset="0"/>
                <a:cs typeface="Courier New" pitchFamily="49" charset="0"/>
              </a:rPr>
              <a:t>   HANDLE_RET</a:t>
            </a:r>
          </a:p>
        </p:txBody>
      </p:sp>
      <p:sp>
        <p:nvSpPr>
          <p:cNvPr id="78" name="Rectangle 77"/>
          <p:cNvSpPr/>
          <p:nvPr/>
        </p:nvSpPr>
        <p:spPr>
          <a:xfrm>
            <a:off x="7239000" y="1714500"/>
            <a:ext cx="571500" cy="254000"/>
          </a:xfrm>
          <a:prstGeom prst="rect">
            <a:avLst/>
          </a:prstGeom>
          <a:solidFill>
            <a:srgbClr val="C00000"/>
          </a:solidFill>
          <a:ln w="9525">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333" b="1" dirty="0">
                <a:solidFill>
                  <a:schemeClr val="bg1"/>
                </a:solidFill>
              </a:rPr>
              <a:t>start</a:t>
            </a:r>
          </a:p>
        </p:txBody>
      </p:sp>
      <p:sp>
        <p:nvSpPr>
          <p:cNvPr id="35875" name="TextBox 107"/>
          <p:cNvSpPr txBox="1">
            <a:spLocks noChangeArrowheads="1"/>
          </p:cNvSpPr>
          <p:nvPr/>
        </p:nvSpPr>
        <p:spPr bwMode="auto">
          <a:xfrm>
            <a:off x="2404620" y="1079501"/>
            <a:ext cx="1096262" cy="323165"/>
          </a:xfrm>
          <a:prstGeom prst="rect">
            <a:avLst/>
          </a:prstGeom>
          <a:noFill/>
          <a:ln w="9525">
            <a:noFill/>
            <a:miter lim="800000"/>
            <a:headEnd/>
            <a:tailEnd/>
          </a:ln>
        </p:spPr>
        <p:txBody>
          <a:bodyPr wrap="none">
            <a:spAutoFit/>
          </a:bodyPr>
          <a:lstStyle/>
          <a:p>
            <a:pPr algn="ctr"/>
            <a:r>
              <a:rPr lang="en-US" altLang="zh-TW" sz="1500" b="1"/>
              <a:t>Guest Code</a:t>
            </a:r>
          </a:p>
        </p:txBody>
      </p:sp>
      <p:sp>
        <p:nvSpPr>
          <p:cNvPr id="35876" name="TextBox 109"/>
          <p:cNvSpPr txBox="1">
            <a:spLocks noChangeArrowheads="1"/>
          </p:cNvSpPr>
          <p:nvPr/>
        </p:nvSpPr>
        <p:spPr bwMode="auto">
          <a:xfrm>
            <a:off x="5270379" y="1079501"/>
            <a:ext cx="1587742" cy="323165"/>
          </a:xfrm>
          <a:prstGeom prst="rect">
            <a:avLst/>
          </a:prstGeom>
          <a:noFill/>
          <a:ln w="9525">
            <a:noFill/>
            <a:miter lim="800000"/>
            <a:headEnd/>
            <a:tailEnd/>
          </a:ln>
        </p:spPr>
        <p:txBody>
          <a:bodyPr wrap="none">
            <a:spAutoFit/>
          </a:bodyPr>
          <a:lstStyle/>
          <a:p>
            <a:pPr algn="ctr"/>
            <a:r>
              <a:rPr lang="en-US" altLang="zh-TW" sz="1500" b="1"/>
              <a:t>Translation Cache</a:t>
            </a:r>
          </a:p>
        </p:txBody>
      </p:sp>
      <p:sp>
        <p:nvSpPr>
          <p:cNvPr id="121" name="Right Arrow 120"/>
          <p:cNvSpPr/>
          <p:nvPr/>
        </p:nvSpPr>
        <p:spPr>
          <a:xfrm>
            <a:off x="6985000" y="3302000"/>
            <a:ext cx="317500" cy="127000"/>
          </a:xfrm>
          <a:prstGeom prst="rightArrow">
            <a:avLst/>
          </a:prstGeom>
          <a:solidFill>
            <a:srgbClr val="C00000"/>
          </a:solidFill>
          <a:ln w="63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endParaRPr lang="en-US" altLang="zh-TW" sz="1333" b="1">
              <a:solidFill>
                <a:schemeClr val="tx1"/>
              </a:solidFill>
            </a:endParaRPr>
          </a:p>
        </p:txBody>
      </p:sp>
      <p:sp>
        <p:nvSpPr>
          <p:cNvPr id="126" name="Left-Right Arrow 125"/>
          <p:cNvSpPr/>
          <p:nvPr/>
        </p:nvSpPr>
        <p:spPr>
          <a:xfrm>
            <a:off x="6985000" y="3048000"/>
            <a:ext cx="317500" cy="127000"/>
          </a:xfrm>
          <a:prstGeom prst="leftRightArrow">
            <a:avLst/>
          </a:prstGeom>
          <a:solidFill>
            <a:srgbClr val="C00000"/>
          </a:solidFill>
          <a:ln w="9525">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endParaRPr lang="en-US" altLang="zh-TW" sz="1333" b="1">
              <a:solidFill>
                <a:schemeClr val="tx1"/>
              </a:solidFill>
            </a:endParaRPr>
          </a:p>
        </p:txBody>
      </p:sp>
      <p:sp>
        <p:nvSpPr>
          <p:cNvPr id="127" name="Left-Right Arrow 126"/>
          <p:cNvSpPr/>
          <p:nvPr/>
        </p:nvSpPr>
        <p:spPr>
          <a:xfrm>
            <a:off x="6985000" y="2794000"/>
            <a:ext cx="317500" cy="127000"/>
          </a:xfrm>
          <a:prstGeom prst="leftRightArrow">
            <a:avLst/>
          </a:prstGeom>
          <a:solidFill>
            <a:srgbClr val="C00000"/>
          </a:solidFill>
          <a:ln w="9525">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endParaRPr lang="en-US" altLang="zh-TW" sz="1333" b="1">
              <a:solidFill>
                <a:schemeClr val="tx1"/>
              </a:solidFill>
            </a:endParaRPr>
          </a:p>
        </p:txBody>
      </p:sp>
      <p:sp>
        <p:nvSpPr>
          <p:cNvPr id="128" name="Right Arrow 127"/>
          <p:cNvSpPr/>
          <p:nvPr/>
        </p:nvSpPr>
        <p:spPr>
          <a:xfrm flipH="1">
            <a:off x="6966480" y="1778000"/>
            <a:ext cx="336021" cy="127000"/>
          </a:xfrm>
          <a:prstGeom prst="rightArrow">
            <a:avLst/>
          </a:prstGeom>
          <a:solidFill>
            <a:srgbClr val="C00000"/>
          </a:solidFill>
          <a:ln w="63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endParaRPr lang="en-US" altLang="zh-TW" sz="1333" b="1">
              <a:solidFill>
                <a:schemeClr val="tx1"/>
              </a:solidFill>
            </a:endParaRPr>
          </a:p>
        </p:txBody>
      </p:sp>
    </p:spTree>
    <p:extLst>
      <p:ext uri="{BB962C8B-B14F-4D97-AF65-F5344CB8AC3E}">
        <p14:creationId xmlns:p14="http://schemas.microsoft.com/office/powerpoint/2010/main" val="41291659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 name="Straight Arrow Connector 60"/>
          <p:cNvCxnSpPr>
            <a:stCxn id="33" idx="3"/>
            <a:endCxn id="21" idx="1"/>
          </p:cNvCxnSpPr>
          <p:nvPr/>
        </p:nvCxnSpPr>
        <p:spPr>
          <a:xfrm>
            <a:off x="3873500" y="2095500"/>
            <a:ext cx="1143000" cy="1323"/>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35" idx="3"/>
            <a:endCxn id="22" idx="1"/>
          </p:cNvCxnSpPr>
          <p:nvPr/>
        </p:nvCxnSpPr>
        <p:spPr>
          <a:xfrm>
            <a:off x="3873500" y="2603500"/>
            <a:ext cx="1143000" cy="127000"/>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36" idx="3"/>
            <a:endCxn id="23" idx="1"/>
          </p:cNvCxnSpPr>
          <p:nvPr/>
        </p:nvCxnSpPr>
        <p:spPr>
          <a:xfrm>
            <a:off x="3873500" y="2857500"/>
            <a:ext cx="1143000" cy="635000"/>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a:stCxn id="37" idx="3"/>
            <a:endCxn id="24" idx="1"/>
          </p:cNvCxnSpPr>
          <p:nvPr/>
        </p:nvCxnSpPr>
        <p:spPr>
          <a:xfrm>
            <a:off x="3873500" y="3111500"/>
            <a:ext cx="1143000" cy="1016000"/>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a:stCxn id="32" idx="3"/>
            <a:endCxn id="96" idx="1"/>
          </p:cNvCxnSpPr>
          <p:nvPr/>
        </p:nvCxnSpPr>
        <p:spPr>
          <a:xfrm>
            <a:off x="3873500" y="1841500"/>
            <a:ext cx="1143000" cy="1323"/>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Left Brace 20"/>
          <p:cNvSpPr/>
          <p:nvPr/>
        </p:nvSpPr>
        <p:spPr>
          <a:xfrm>
            <a:off x="5016500" y="2032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00"/>
          </a:p>
        </p:txBody>
      </p:sp>
      <p:sp>
        <p:nvSpPr>
          <p:cNvPr id="22" name="Left Brace 21"/>
          <p:cNvSpPr/>
          <p:nvPr/>
        </p:nvSpPr>
        <p:spPr>
          <a:xfrm>
            <a:off x="5016500" y="2540000"/>
            <a:ext cx="63500" cy="381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00"/>
          </a:p>
        </p:txBody>
      </p:sp>
      <p:sp>
        <p:nvSpPr>
          <p:cNvPr id="23" name="Left Brace 22"/>
          <p:cNvSpPr/>
          <p:nvPr/>
        </p:nvSpPr>
        <p:spPr>
          <a:xfrm>
            <a:off x="5016500" y="3048000"/>
            <a:ext cx="63500" cy="889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00"/>
          </a:p>
        </p:txBody>
      </p:sp>
      <p:sp>
        <p:nvSpPr>
          <p:cNvPr id="24" name="Left Brace 23"/>
          <p:cNvSpPr/>
          <p:nvPr/>
        </p:nvSpPr>
        <p:spPr>
          <a:xfrm>
            <a:off x="5016500" y="4064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00"/>
          </a:p>
        </p:txBody>
      </p:sp>
      <p:sp>
        <p:nvSpPr>
          <p:cNvPr id="96" name="Left Brace 95"/>
          <p:cNvSpPr/>
          <p:nvPr/>
        </p:nvSpPr>
        <p:spPr>
          <a:xfrm>
            <a:off x="5016500" y="1778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00"/>
          </a:p>
        </p:txBody>
      </p:sp>
      <p:sp>
        <p:nvSpPr>
          <p:cNvPr id="97" name="Left Brace 96"/>
          <p:cNvSpPr/>
          <p:nvPr/>
        </p:nvSpPr>
        <p:spPr>
          <a:xfrm>
            <a:off x="5016500" y="2286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00"/>
          </a:p>
        </p:txBody>
      </p:sp>
      <p:cxnSp>
        <p:nvCxnSpPr>
          <p:cNvPr id="98" name="Straight Arrow Connector 97"/>
          <p:cNvCxnSpPr>
            <a:stCxn id="34" idx="3"/>
            <a:endCxn id="97" idx="1"/>
          </p:cNvCxnSpPr>
          <p:nvPr/>
        </p:nvCxnSpPr>
        <p:spPr>
          <a:xfrm>
            <a:off x="3873500" y="2349500"/>
            <a:ext cx="1143000" cy="1323"/>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Binary Translation</a:t>
            </a:r>
          </a:p>
        </p:txBody>
      </p:sp>
      <p:cxnSp>
        <p:nvCxnSpPr>
          <p:cNvPr id="7" name="Straight Arrow Connector 6"/>
          <p:cNvCxnSpPr>
            <a:stCxn id="14" idx="3"/>
            <a:endCxn id="32" idx="1"/>
          </p:cNvCxnSpPr>
          <p:nvPr/>
        </p:nvCxnSpPr>
        <p:spPr>
          <a:xfrm>
            <a:off x="1841500" y="1841500"/>
            <a:ext cx="190500" cy="132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270000" y="1714500"/>
            <a:ext cx="571500" cy="254000"/>
          </a:xfrm>
          <a:prstGeom prst="rect">
            <a:avLst/>
          </a:prstGeom>
          <a:solidFill>
            <a:schemeClr val="tx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333" b="1" dirty="0" err="1">
                <a:solidFill>
                  <a:schemeClr val="bg1"/>
                </a:solidFill>
              </a:rPr>
              <a:t>vPC</a:t>
            </a:r>
            <a:endParaRPr lang="en-US" sz="1333" b="1" dirty="0">
              <a:solidFill>
                <a:schemeClr val="bg1"/>
              </a:solidFill>
            </a:endParaRPr>
          </a:p>
        </p:txBody>
      </p:sp>
      <p:sp>
        <p:nvSpPr>
          <p:cNvPr id="32" name="Rectangle 31"/>
          <p:cNvSpPr/>
          <p:nvPr/>
        </p:nvSpPr>
        <p:spPr>
          <a:xfrm>
            <a:off x="2032000" y="1714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eax</a:t>
            </a:r>
            <a:endParaRPr lang="en-US" sz="1167" b="1" dirty="0">
              <a:solidFill>
                <a:schemeClr val="tx1"/>
              </a:solidFill>
              <a:latin typeface="Courier New" pitchFamily="49" charset="0"/>
              <a:cs typeface="Courier New" pitchFamily="49" charset="0"/>
            </a:endParaRPr>
          </a:p>
        </p:txBody>
      </p:sp>
      <p:sp>
        <p:nvSpPr>
          <p:cNvPr id="33" name="Rectangle 32"/>
          <p:cNvSpPr/>
          <p:nvPr/>
        </p:nvSpPr>
        <p:spPr>
          <a:xfrm>
            <a:off x="2032000" y="1968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cli</a:t>
            </a:r>
            <a:endParaRPr lang="en-US" sz="1167" b="1" dirty="0">
              <a:solidFill>
                <a:schemeClr val="tx1"/>
              </a:solidFill>
              <a:latin typeface="Courier New" pitchFamily="49" charset="0"/>
              <a:cs typeface="Courier New" pitchFamily="49" charset="0"/>
            </a:endParaRPr>
          </a:p>
        </p:txBody>
      </p:sp>
      <p:sp>
        <p:nvSpPr>
          <p:cNvPr id="34" name="Rectangle 33"/>
          <p:cNvSpPr/>
          <p:nvPr/>
        </p:nvSpPr>
        <p:spPr>
          <a:xfrm>
            <a:off x="2032000" y="2222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a:solidFill>
                  <a:schemeClr val="tx1"/>
                </a:solidFill>
                <a:latin typeface="Courier New" pitchFamily="49" charset="0"/>
                <a:cs typeface="Courier New" pitchFamily="49" charset="0"/>
              </a:rPr>
              <a:t>and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~0xfff</a:t>
            </a:r>
          </a:p>
        </p:txBody>
      </p:sp>
      <p:sp>
        <p:nvSpPr>
          <p:cNvPr id="35" name="Rectangle 34"/>
          <p:cNvSpPr/>
          <p:nvPr/>
        </p:nvSpPr>
        <p:spPr>
          <a:xfrm>
            <a:off x="2032000" y="2476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cr3</a:t>
            </a:r>
          </a:p>
        </p:txBody>
      </p:sp>
      <p:sp>
        <p:nvSpPr>
          <p:cNvPr id="36" name="Rectangle 35"/>
          <p:cNvSpPr/>
          <p:nvPr/>
        </p:nvSpPr>
        <p:spPr>
          <a:xfrm>
            <a:off x="2032000" y="2730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sti</a:t>
            </a:r>
            <a:endParaRPr lang="en-US" sz="1167" b="1" dirty="0">
              <a:solidFill>
                <a:schemeClr val="tx1"/>
              </a:solidFill>
              <a:latin typeface="Courier New" pitchFamily="49" charset="0"/>
              <a:cs typeface="Courier New" pitchFamily="49" charset="0"/>
            </a:endParaRPr>
          </a:p>
        </p:txBody>
      </p:sp>
      <p:sp>
        <p:nvSpPr>
          <p:cNvPr id="37" name="Rectangle 36"/>
          <p:cNvSpPr/>
          <p:nvPr/>
        </p:nvSpPr>
        <p:spPr>
          <a:xfrm>
            <a:off x="2032000" y="2984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a:solidFill>
                  <a:schemeClr val="tx1"/>
                </a:solidFill>
                <a:latin typeface="Courier New" pitchFamily="49" charset="0"/>
                <a:cs typeface="Courier New" pitchFamily="49" charset="0"/>
              </a:rPr>
              <a:t>ret</a:t>
            </a:r>
          </a:p>
        </p:txBody>
      </p:sp>
      <p:cxnSp>
        <p:nvCxnSpPr>
          <p:cNvPr id="39" name="Straight Connector 38"/>
          <p:cNvCxnSpPr/>
          <p:nvPr/>
        </p:nvCxnSpPr>
        <p:spPr>
          <a:xfrm rot="5400000">
            <a:off x="1016000" y="2476500"/>
            <a:ext cx="2032000" cy="13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a:off x="2858162" y="2475839"/>
            <a:ext cx="2032000" cy="13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5143500" y="1714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eax</a:t>
            </a:r>
            <a:endParaRPr lang="en-US" sz="1167" b="1" dirty="0">
              <a:solidFill>
                <a:schemeClr val="tx1"/>
              </a:solidFill>
              <a:latin typeface="Courier New" pitchFamily="49" charset="0"/>
              <a:cs typeface="Courier New" pitchFamily="49" charset="0"/>
            </a:endParaRPr>
          </a:p>
        </p:txBody>
      </p:sp>
      <p:sp>
        <p:nvSpPr>
          <p:cNvPr id="42" name="Rectangle 41"/>
          <p:cNvSpPr/>
          <p:nvPr/>
        </p:nvSpPr>
        <p:spPr>
          <a:xfrm>
            <a:off x="5143500" y="1968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[CPU_IE], 0</a:t>
            </a:r>
          </a:p>
        </p:txBody>
      </p:sp>
      <p:sp>
        <p:nvSpPr>
          <p:cNvPr id="43" name="Rectangle 42"/>
          <p:cNvSpPr/>
          <p:nvPr/>
        </p:nvSpPr>
        <p:spPr>
          <a:xfrm>
            <a:off x="5143500" y="2222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a:solidFill>
                  <a:schemeClr val="tx1"/>
                </a:solidFill>
                <a:latin typeface="Courier New" pitchFamily="49" charset="0"/>
                <a:cs typeface="Courier New" pitchFamily="49" charset="0"/>
              </a:rPr>
              <a:t>and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~0xfff</a:t>
            </a:r>
          </a:p>
        </p:txBody>
      </p:sp>
      <p:sp>
        <p:nvSpPr>
          <p:cNvPr id="44" name="Rectangle 43"/>
          <p:cNvSpPr/>
          <p:nvPr/>
        </p:nvSpPr>
        <p:spPr>
          <a:xfrm>
            <a:off x="5143500" y="2476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00" b="1" dirty="0" err="1">
                <a:solidFill>
                  <a:schemeClr val="tx1"/>
                </a:solidFill>
                <a:latin typeface="Courier New" pitchFamily="49" charset="0"/>
                <a:cs typeface="Courier New" pitchFamily="49" charset="0"/>
              </a:rPr>
              <a:t>mov</a:t>
            </a:r>
            <a:r>
              <a:rPr lang="en-US" sz="1100" b="1" dirty="0">
                <a:solidFill>
                  <a:schemeClr val="tx1"/>
                </a:solidFill>
                <a:latin typeface="Courier New" pitchFamily="49" charset="0"/>
                <a:cs typeface="Courier New" pitchFamily="49" charset="0"/>
              </a:rPr>
              <a:t>   [CO_ARG], </a:t>
            </a:r>
            <a:r>
              <a:rPr lang="en-US" sz="1100" b="1" dirty="0" err="1">
                <a:solidFill>
                  <a:schemeClr val="tx1"/>
                </a:solidFill>
                <a:latin typeface="Courier New" pitchFamily="49" charset="0"/>
                <a:cs typeface="Courier New" pitchFamily="49" charset="0"/>
              </a:rPr>
              <a:t>ebx</a:t>
            </a:r>
            <a:endParaRPr lang="en-US" sz="1100" b="1" dirty="0">
              <a:solidFill>
                <a:schemeClr val="tx1"/>
              </a:solidFill>
              <a:latin typeface="Courier New" pitchFamily="49" charset="0"/>
              <a:cs typeface="Courier New" pitchFamily="49" charset="0"/>
            </a:endParaRPr>
          </a:p>
        </p:txBody>
      </p:sp>
      <p:sp>
        <p:nvSpPr>
          <p:cNvPr id="45" name="Rectangle 44"/>
          <p:cNvSpPr/>
          <p:nvPr/>
        </p:nvSpPr>
        <p:spPr>
          <a:xfrm>
            <a:off x="5143500" y="2730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a:solidFill>
                  <a:schemeClr val="tx1"/>
                </a:solidFill>
                <a:latin typeface="Courier New" pitchFamily="49" charset="0"/>
                <a:cs typeface="Courier New" pitchFamily="49" charset="0"/>
              </a:rPr>
              <a:t>call  HANDLE_CR3</a:t>
            </a:r>
          </a:p>
        </p:txBody>
      </p:sp>
      <p:sp>
        <p:nvSpPr>
          <p:cNvPr id="46" name="Rectangle 45"/>
          <p:cNvSpPr/>
          <p:nvPr/>
        </p:nvSpPr>
        <p:spPr>
          <a:xfrm>
            <a:off x="5143500" y="2984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[CPU_IE], 1</a:t>
            </a:r>
          </a:p>
        </p:txBody>
      </p:sp>
      <p:cxnSp>
        <p:nvCxnSpPr>
          <p:cNvPr id="47" name="Straight Connector 46"/>
          <p:cNvCxnSpPr/>
          <p:nvPr/>
        </p:nvCxnSpPr>
        <p:spPr>
          <a:xfrm rot="5400000">
            <a:off x="3620162" y="2984500"/>
            <a:ext cx="3047338" cy="66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5400000">
            <a:off x="5461662" y="2983839"/>
            <a:ext cx="3048000" cy="13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Rectangle 48"/>
          <p:cNvSpPr/>
          <p:nvPr/>
        </p:nvSpPr>
        <p:spPr>
          <a:xfrm>
            <a:off x="5143500" y="3238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a:solidFill>
                  <a:schemeClr val="tx1"/>
                </a:solidFill>
                <a:latin typeface="Courier New" pitchFamily="49" charset="0"/>
                <a:cs typeface="Courier New" pitchFamily="49" charset="0"/>
              </a:rPr>
              <a:t>test  [CPU_IRQ], 1</a:t>
            </a:r>
          </a:p>
        </p:txBody>
      </p:sp>
      <p:sp>
        <p:nvSpPr>
          <p:cNvPr id="50" name="Rectangle 49"/>
          <p:cNvSpPr/>
          <p:nvPr/>
        </p:nvSpPr>
        <p:spPr>
          <a:xfrm>
            <a:off x="5143500" y="3492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jne</a:t>
            </a:r>
            <a:endParaRPr lang="en-US" sz="1167" b="1" dirty="0">
              <a:solidFill>
                <a:schemeClr val="tx1"/>
              </a:solidFill>
              <a:latin typeface="Courier New" pitchFamily="49" charset="0"/>
              <a:cs typeface="Courier New" pitchFamily="49" charset="0"/>
            </a:endParaRPr>
          </a:p>
        </p:txBody>
      </p:sp>
      <p:sp>
        <p:nvSpPr>
          <p:cNvPr id="51" name="Rectangle 50"/>
          <p:cNvSpPr/>
          <p:nvPr/>
        </p:nvSpPr>
        <p:spPr>
          <a:xfrm>
            <a:off x="5143500" y="3746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a:solidFill>
                  <a:schemeClr val="tx1"/>
                </a:solidFill>
                <a:latin typeface="Courier New" pitchFamily="49" charset="0"/>
                <a:cs typeface="Courier New" pitchFamily="49" charset="0"/>
              </a:rPr>
              <a:t>call  HANDLE_INTS</a:t>
            </a:r>
          </a:p>
        </p:txBody>
      </p:sp>
      <p:sp>
        <p:nvSpPr>
          <p:cNvPr id="52" name="Rectangle 51"/>
          <p:cNvSpPr/>
          <p:nvPr/>
        </p:nvSpPr>
        <p:spPr>
          <a:xfrm>
            <a:off x="5143500" y="4000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jmp</a:t>
            </a:r>
            <a:r>
              <a:rPr lang="en-US" sz="1167" b="1" dirty="0">
                <a:solidFill>
                  <a:schemeClr val="tx1"/>
                </a:solidFill>
                <a:latin typeface="Courier New" pitchFamily="49" charset="0"/>
                <a:cs typeface="Courier New" pitchFamily="49" charset="0"/>
              </a:rPr>
              <a:t>   HANDLE_RET</a:t>
            </a:r>
          </a:p>
        </p:txBody>
      </p:sp>
      <p:sp>
        <p:nvSpPr>
          <p:cNvPr id="78" name="Rectangle 77"/>
          <p:cNvSpPr/>
          <p:nvPr/>
        </p:nvSpPr>
        <p:spPr>
          <a:xfrm>
            <a:off x="7239000" y="1714500"/>
            <a:ext cx="571500" cy="254000"/>
          </a:xfrm>
          <a:prstGeom prst="rect">
            <a:avLst/>
          </a:prstGeom>
          <a:solidFill>
            <a:srgbClr val="C00000"/>
          </a:solidFill>
          <a:ln w="9525">
            <a:no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333" b="1" dirty="0">
                <a:solidFill>
                  <a:schemeClr val="bg1"/>
                </a:solidFill>
              </a:rPr>
              <a:t>start</a:t>
            </a:r>
          </a:p>
        </p:txBody>
      </p:sp>
      <p:sp>
        <p:nvSpPr>
          <p:cNvPr id="108" name="TextBox 107"/>
          <p:cNvSpPr txBox="1"/>
          <p:nvPr/>
        </p:nvSpPr>
        <p:spPr>
          <a:xfrm>
            <a:off x="2404619" y="1079501"/>
            <a:ext cx="1096262" cy="323165"/>
          </a:xfrm>
          <a:prstGeom prst="rect">
            <a:avLst/>
          </a:prstGeom>
          <a:noFill/>
        </p:spPr>
        <p:txBody>
          <a:bodyPr wrap="none" rtlCol="0">
            <a:spAutoFit/>
          </a:bodyPr>
          <a:lstStyle/>
          <a:p>
            <a:pPr algn="ctr"/>
            <a:r>
              <a:rPr lang="en-US" sz="1500" b="1" dirty="0"/>
              <a:t>Guest Code</a:t>
            </a:r>
          </a:p>
        </p:txBody>
      </p:sp>
      <p:sp>
        <p:nvSpPr>
          <p:cNvPr id="110" name="TextBox 109"/>
          <p:cNvSpPr txBox="1"/>
          <p:nvPr/>
        </p:nvSpPr>
        <p:spPr>
          <a:xfrm>
            <a:off x="5270379" y="1079501"/>
            <a:ext cx="1587742" cy="323165"/>
          </a:xfrm>
          <a:prstGeom prst="rect">
            <a:avLst/>
          </a:prstGeom>
          <a:noFill/>
        </p:spPr>
        <p:txBody>
          <a:bodyPr wrap="none" rtlCol="0">
            <a:spAutoFit/>
          </a:bodyPr>
          <a:lstStyle/>
          <a:p>
            <a:pPr algn="ctr"/>
            <a:r>
              <a:rPr lang="en-US" sz="1500" b="1" dirty="0"/>
              <a:t>Translation Cache</a:t>
            </a:r>
          </a:p>
        </p:txBody>
      </p:sp>
      <p:sp>
        <p:nvSpPr>
          <p:cNvPr id="121" name="Right Arrow 120"/>
          <p:cNvSpPr/>
          <p:nvPr/>
        </p:nvSpPr>
        <p:spPr>
          <a:xfrm>
            <a:off x="6985000" y="4064000"/>
            <a:ext cx="317500" cy="127000"/>
          </a:xfrm>
          <a:prstGeom prst="rightArrow">
            <a:avLst/>
          </a:prstGeom>
          <a:solidFill>
            <a:srgbClr val="C00000"/>
          </a:solidFill>
          <a:ln w="6350">
            <a:no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333" b="1">
              <a:solidFill>
                <a:schemeClr val="tx1"/>
              </a:solidFill>
            </a:endParaRPr>
          </a:p>
        </p:txBody>
      </p:sp>
      <p:sp>
        <p:nvSpPr>
          <p:cNvPr id="126" name="Left-Right Arrow 125"/>
          <p:cNvSpPr/>
          <p:nvPr/>
        </p:nvSpPr>
        <p:spPr>
          <a:xfrm>
            <a:off x="6985000" y="3810000"/>
            <a:ext cx="317500" cy="127000"/>
          </a:xfrm>
          <a:prstGeom prst="leftRightArrow">
            <a:avLst/>
          </a:prstGeom>
          <a:solidFill>
            <a:srgbClr val="C00000"/>
          </a:solidFill>
          <a:ln w="9525">
            <a:no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333" b="1">
              <a:solidFill>
                <a:schemeClr val="tx1"/>
              </a:solidFill>
            </a:endParaRPr>
          </a:p>
        </p:txBody>
      </p:sp>
      <p:sp>
        <p:nvSpPr>
          <p:cNvPr id="127" name="Left-Right Arrow 126"/>
          <p:cNvSpPr/>
          <p:nvPr/>
        </p:nvSpPr>
        <p:spPr>
          <a:xfrm>
            <a:off x="6985000" y="2794000"/>
            <a:ext cx="317500" cy="127000"/>
          </a:xfrm>
          <a:prstGeom prst="leftRightArrow">
            <a:avLst/>
          </a:prstGeom>
          <a:solidFill>
            <a:srgbClr val="C00000"/>
          </a:solidFill>
          <a:ln w="9525">
            <a:no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333" b="1">
              <a:solidFill>
                <a:schemeClr val="tx1"/>
              </a:solidFill>
            </a:endParaRPr>
          </a:p>
        </p:txBody>
      </p:sp>
      <p:cxnSp>
        <p:nvCxnSpPr>
          <p:cNvPr id="133" name="Elbow Connector 132"/>
          <p:cNvCxnSpPr/>
          <p:nvPr/>
        </p:nvCxnSpPr>
        <p:spPr>
          <a:xfrm>
            <a:off x="5778500" y="3619500"/>
            <a:ext cx="1016000" cy="381000"/>
          </a:xfrm>
          <a:prstGeom prst="bentConnector3">
            <a:avLst>
              <a:gd name="adj1" fmla="val 100000"/>
            </a:avLst>
          </a:prstGeom>
          <a:ln w="19050">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28" name="Right Arrow 127"/>
          <p:cNvSpPr/>
          <p:nvPr/>
        </p:nvSpPr>
        <p:spPr>
          <a:xfrm flipH="1">
            <a:off x="6966856" y="1778000"/>
            <a:ext cx="335643" cy="127000"/>
          </a:xfrm>
          <a:prstGeom prst="rightArrow">
            <a:avLst/>
          </a:prstGeom>
          <a:solidFill>
            <a:srgbClr val="C00000"/>
          </a:solidFill>
          <a:ln w="6350">
            <a:no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333" b="1">
              <a:solidFill>
                <a:schemeClr val="tx1"/>
              </a:solidFill>
            </a:endParaRPr>
          </a:p>
        </p:txBody>
      </p:sp>
    </p:spTree>
    <p:extLst>
      <p:ext uri="{BB962C8B-B14F-4D97-AF65-F5344CB8AC3E}">
        <p14:creationId xmlns:p14="http://schemas.microsoft.com/office/powerpoint/2010/main" val="4716906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Binary Translator</a:t>
            </a:r>
          </a:p>
        </p:txBody>
      </p:sp>
      <p:sp>
        <p:nvSpPr>
          <p:cNvPr id="5" name="TextBox 4"/>
          <p:cNvSpPr txBox="1"/>
          <p:nvPr/>
        </p:nvSpPr>
        <p:spPr>
          <a:xfrm>
            <a:off x="539552" y="1132785"/>
            <a:ext cx="8147248" cy="5109091"/>
          </a:xfrm>
          <a:prstGeom prst="rect">
            <a:avLst/>
          </a:prstGeom>
          <a:noFill/>
          <a:ln>
            <a:noFill/>
          </a:ln>
        </p:spPr>
        <p:txBody>
          <a:bodyPr wrap="square" lIns="152400" tIns="152400" rIns="152400" bIns="152400" numCol="2" rtlCol="0">
            <a:spAutoFit/>
          </a:bodyPr>
          <a:lstStyle/>
          <a:p>
            <a:r>
              <a:rPr lang="en-US" sz="1200" dirty="0">
                <a:latin typeface="Consolas" panose="020B0609020204030204" pitchFamily="49" charset="0"/>
                <a:cs typeface="Courier New" pitchFamily="49" charset="0"/>
              </a:rPr>
              <a:t>void </a:t>
            </a:r>
            <a:r>
              <a:rPr lang="en-US" sz="1200" b="1" dirty="0" err="1">
                <a:solidFill>
                  <a:srgbClr val="00935D"/>
                </a:solidFill>
                <a:latin typeface="Consolas" panose="020B0609020204030204" pitchFamily="49" charset="0"/>
                <a:cs typeface="Courier New" pitchFamily="49" charset="0"/>
              </a:rPr>
              <a:t>BT_Run</a:t>
            </a:r>
            <a:r>
              <a:rPr lang="en-US" sz="1200" dirty="0">
                <a:latin typeface="Consolas" panose="020B0609020204030204" pitchFamily="49" charset="0"/>
                <a:cs typeface="Courier New" pitchFamily="49" charset="0"/>
              </a:rPr>
              <a:t>(void)</a:t>
            </a:r>
          </a:p>
          <a:p>
            <a:r>
              <a:rPr lang="en-US" sz="1200" dirty="0">
                <a:latin typeface="Consolas" panose="020B0609020204030204" pitchFamily="49" charset="0"/>
                <a:cs typeface="Courier New" pitchFamily="49" charset="0"/>
              </a:rPr>
              <a:t>{</a:t>
            </a:r>
          </a:p>
          <a:p>
            <a:r>
              <a:rPr lang="en-US" sz="1200" dirty="0">
                <a:latin typeface="Consolas" panose="020B0609020204030204" pitchFamily="49" charset="0"/>
                <a:cs typeface="Courier New" pitchFamily="49" charset="0"/>
              </a:rPr>
              <a:t>   </a:t>
            </a:r>
            <a:r>
              <a:rPr lang="en-US" sz="1200" dirty="0" err="1">
                <a:latin typeface="Consolas" panose="020B0609020204030204" pitchFamily="49" charset="0"/>
                <a:cs typeface="Courier New" pitchFamily="49" charset="0"/>
              </a:rPr>
              <a:t>CPUState.PC</a:t>
            </a:r>
            <a:r>
              <a:rPr lang="en-US" sz="1200" dirty="0">
                <a:latin typeface="Consolas" panose="020B0609020204030204" pitchFamily="49" charset="0"/>
                <a:cs typeface="Courier New" pitchFamily="49" charset="0"/>
              </a:rPr>
              <a:t> = _start;</a:t>
            </a:r>
          </a:p>
          <a:p>
            <a:r>
              <a:rPr lang="en-US" sz="1200" dirty="0">
                <a:latin typeface="Consolas" panose="020B0609020204030204" pitchFamily="49" charset="0"/>
                <a:cs typeface="Courier New" pitchFamily="49" charset="0"/>
              </a:rPr>
              <a:t>   </a:t>
            </a:r>
            <a:r>
              <a:rPr lang="en-US" sz="1200" dirty="0" err="1">
                <a:latin typeface="Consolas" panose="020B0609020204030204" pitchFamily="49" charset="0"/>
                <a:cs typeface="Courier New" pitchFamily="49" charset="0"/>
              </a:rPr>
              <a:t>BT_Continue</a:t>
            </a:r>
            <a:r>
              <a:rPr lang="en-US" sz="1200" dirty="0">
                <a:latin typeface="Consolas" panose="020B0609020204030204" pitchFamily="49" charset="0"/>
                <a:cs typeface="Courier New" pitchFamily="49" charset="0"/>
              </a:rPr>
              <a:t>();</a:t>
            </a:r>
          </a:p>
          <a:p>
            <a:r>
              <a:rPr lang="en-US" sz="1200" dirty="0">
                <a:latin typeface="Consolas" panose="020B0609020204030204" pitchFamily="49" charset="0"/>
                <a:cs typeface="Courier New" pitchFamily="49" charset="0"/>
              </a:rPr>
              <a:t>}</a:t>
            </a:r>
          </a:p>
          <a:p>
            <a:endParaRPr lang="en-US" sz="1200" dirty="0">
              <a:latin typeface="Consolas" panose="020B0609020204030204" pitchFamily="49" charset="0"/>
              <a:cs typeface="Courier New" pitchFamily="49" charset="0"/>
            </a:endParaRPr>
          </a:p>
          <a:p>
            <a:r>
              <a:rPr lang="en-US" sz="1200" dirty="0">
                <a:latin typeface="Consolas" panose="020B0609020204030204" pitchFamily="49" charset="0"/>
                <a:cs typeface="Courier New" pitchFamily="49" charset="0"/>
              </a:rPr>
              <a:t>void </a:t>
            </a:r>
            <a:r>
              <a:rPr lang="en-US" sz="1200" b="1" dirty="0" err="1">
                <a:solidFill>
                  <a:srgbClr val="00935D"/>
                </a:solidFill>
                <a:latin typeface="Consolas" panose="020B0609020204030204" pitchFamily="49" charset="0"/>
                <a:cs typeface="Courier New" pitchFamily="49" charset="0"/>
              </a:rPr>
              <a:t>BT_Continue</a:t>
            </a:r>
            <a:r>
              <a:rPr lang="en-US" sz="1200" dirty="0">
                <a:latin typeface="Consolas" panose="020B0609020204030204" pitchFamily="49" charset="0"/>
                <a:cs typeface="Courier New" pitchFamily="49" charset="0"/>
              </a:rPr>
              <a:t>(void)</a:t>
            </a:r>
          </a:p>
          <a:p>
            <a:r>
              <a:rPr lang="en-US" sz="1200" dirty="0">
                <a:latin typeface="Consolas" panose="020B0609020204030204" pitchFamily="49" charset="0"/>
                <a:cs typeface="Courier New" pitchFamily="49" charset="0"/>
              </a:rPr>
              <a:t>{</a:t>
            </a:r>
          </a:p>
          <a:p>
            <a:r>
              <a:rPr lang="en-US" sz="1200" dirty="0">
                <a:latin typeface="Consolas" panose="020B0609020204030204" pitchFamily="49" charset="0"/>
                <a:cs typeface="Courier New" pitchFamily="49" charset="0"/>
              </a:rPr>
              <a:t>   void *</a:t>
            </a:r>
            <a:r>
              <a:rPr lang="en-US" sz="1200" dirty="0" err="1">
                <a:latin typeface="Consolas" panose="020B0609020204030204" pitchFamily="49" charset="0"/>
                <a:cs typeface="Courier New" pitchFamily="49" charset="0"/>
              </a:rPr>
              <a:t>tcpc</a:t>
            </a:r>
            <a:r>
              <a:rPr lang="en-US" sz="1200" dirty="0">
                <a:latin typeface="Consolas" panose="020B0609020204030204" pitchFamily="49" charset="0"/>
                <a:cs typeface="Courier New" pitchFamily="49" charset="0"/>
              </a:rPr>
              <a:t>;</a:t>
            </a:r>
          </a:p>
          <a:p>
            <a:endParaRPr lang="en-US" sz="1200" dirty="0">
              <a:latin typeface="Consolas" panose="020B0609020204030204" pitchFamily="49" charset="0"/>
              <a:cs typeface="Courier New" pitchFamily="49" charset="0"/>
            </a:endParaRPr>
          </a:p>
          <a:p>
            <a:r>
              <a:rPr lang="en-US" sz="1200" dirty="0">
                <a:latin typeface="Consolas" panose="020B0609020204030204" pitchFamily="49" charset="0"/>
                <a:cs typeface="Courier New" pitchFamily="49" charset="0"/>
              </a:rPr>
              <a:t>   </a:t>
            </a:r>
            <a:r>
              <a:rPr lang="en-US" sz="1200" dirty="0" err="1">
                <a:latin typeface="Consolas" panose="020B0609020204030204" pitchFamily="49" charset="0"/>
                <a:cs typeface="Courier New" pitchFamily="49" charset="0"/>
              </a:rPr>
              <a:t>tcpc</a:t>
            </a:r>
            <a:r>
              <a:rPr lang="en-US" sz="1200" dirty="0">
                <a:latin typeface="Consolas" panose="020B0609020204030204" pitchFamily="49" charset="0"/>
                <a:cs typeface="Courier New" pitchFamily="49" charset="0"/>
              </a:rPr>
              <a:t> = </a:t>
            </a:r>
            <a:r>
              <a:rPr lang="en-US" sz="1200" dirty="0" err="1">
                <a:latin typeface="Consolas" panose="020B0609020204030204" pitchFamily="49" charset="0"/>
                <a:cs typeface="Courier New" pitchFamily="49" charset="0"/>
              </a:rPr>
              <a:t>BTFindBB</a:t>
            </a:r>
            <a:r>
              <a:rPr lang="en-US" sz="1200" dirty="0">
                <a:latin typeface="Consolas" panose="020B0609020204030204" pitchFamily="49" charset="0"/>
                <a:cs typeface="Courier New" pitchFamily="49" charset="0"/>
              </a:rPr>
              <a:t>(</a:t>
            </a:r>
            <a:r>
              <a:rPr lang="en-US" sz="1200" dirty="0" err="1">
                <a:latin typeface="Consolas" panose="020B0609020204030204" pitchFamily="49" charset="0"/>
                <a:cs typeface="Courier New" pitchFamily="49" charset="0"/>
              </a:rPr>
              <a:t>CPUState.PC</a:t>
            </a:r>
            <a:r>
              <a:rPr lang="en-US" sz="1200" dirty="0">
                <a:latin typeface="Consolas" panose="020B0609020204030204" pitchFamily="49" charset="0"/>
                <a:cs typeface="Courier New" pitchFamily="49" charset="0"/>
              </a:rPr>
              <a:t>);</a:t>
            </a:r>
          </a:p>
          <a:p>
            <a:endParaRPr lang="en-US" sz="1200" dirty="0">
              <a:latin typeface="Consolas" panose="020B0609020204030204" pitchFamily="49" charset="0"/>
              <a:cs typeface="Courier New" pitchFamily="49" charset="0"/>
            </a:endParaRPr>
          </a:p>
          <a:p>
            <a:r>
              <a:rPr lang="en-US" sz="1200" dirty="0">
                <a:latin typeface="Consolas" panose="020B0609020204030204" pitchFamily="49" charset="0"/>
                <a:cs typeface="Courier New" pitchFamily="49" charset="0"/>
              </a:rPr>
              <a:t>   if (!</a:t>
            </a:r>
            <a:r>
              <a:rPr lang="en-US" sz="1200" dirty="0" err="1">
                <a:latin typeface="Consolas" panose="020B0609020204030204" pitchFamily="49" charset="0"/>
                <a:cs typeface="Courier New" pitchFamily="49" charset="0"/>
              </a:rPr>
              <a:t>tcpc</a:t>
            </a:r>
            <a:r>
              <a:rPr lang="en-US" sz="1200" dirty="0">
                <a:latin typeface="Consolas" panose="020B0609020204030204" pitchFamily="49" charset="0"/>
                <a:cs typeface="Courier New" pitchFamily="49" charset="0"/>
              </a:rPr>
              <a:t>) {</a:t>
            </a:r>
          </a:p>
          <a:p>
            <a:r>
              <a:rPr lang="en-US" sz="1200" dirty="0">
                <a:latin typeface="Consolas" panose="020B0609020204030204" pitchFamily="49" charset="0"/>
                <a:cs typeface="Courier New" pitchFamily="49" charset="0"/>
              </a:rPr>
              <a:t>      </a:t>
            </a:r>
            <a:r>
              <a:rPr lang="en-US" sz="1200" dirty="0" err="1">
                <a:latin typeface="Consolas" panose="020B0609020204030204" pitchFamily="49" charset="0"/>
                <a:cs typeface="Courier New" pitchFamily="49" charset="0"/>
              </a:rPr>
              <a:t>tcpc</a:t>
            </a:r>
            <a:r>
              <a:rPr lang="en-US" sz="1200" dirty="0">
                <a:latin typeface="Consolas" panose="020B0609020204030204" pitchFamily="49" charset="0"/>
                <a:cs typeface="Courier New" pitchFamily="49" charset="0"/>
              </a:rPr>
              <a:t> = </a:t>
            </a:r>
            <a:r>
              <a:rPr lang="en-US" sz="1200" dirty="0" err="1">
                <a:latin typeface="Consolas" panose="020B0609020204030204" pitchFamily="49" charset="0"/>
                <a:cs typeface="Courier New" pitchFamily="49" charset="0"/>
              </a:rPr>
              <a:t>BTTranslate</a:t>
            </a:r>
            <a:r>
              <a:rPr lang="en-US" sz="1200" dirty="0">
                <a:latin typeface="Consolas" panose="020B0609020204030204" pitchFamily="49" charset="0"/>
                <a:cs typeface="Courier New" pitchFamily="49" charset="0"/>
              </a:rPr>
              <a:t>(</a:t>
            </a:r>
            <a:r>
              <a:rPr lang="en-US" sz="1200" dirty="0" err="1">
                <a:latin typeface="Consolas" panose="020B0609020204030204" pitchFamily="49" charset="0"/>
                <a:cs typeface="Courier New" pitchFamily="49" charset="0"/>
              </a:rPr>
              <a:t>CPUState.PC</a:t>
            </a:r>
            <a:r>
              <a:rPr lang="en-US" sz="1200" dirty="0">
                <a:latin typeface="Consolas" panose="020B0609020204030204" pitchFamily="49" charset="0"/>
                <a:cs typeface="Courier New" pitchFamily="49" charset="0"/>
              </a:rPr>
              <a:t>);</a:t>
            </a:r>
          </a:p>
          <a:p>
            <a:r>
              <a:rPr lang="en-US" sz="1200" dirty="0">
                <a:latin typeface="Consolas" panose="020B0609020204030204" pitchFamily="49" charset="0"/>
                <a:cs typeface="Courier New" pitchFamily="49" charset="0"/>
              </a:rPr>
              <a:t>   }</a:t>
            </a:r>
          </a:p>
          <a:p>
            <a:endParaRPr lang="en-US" sz="1200" dirty="0">
              <a:latin typeface="Consolas" panose="020B0609020204030204" pitchFamily="49" charset="0"/>
              <a:cs typeface="Courier New" pitchFamily="49" charset="0"/>
            </a:endParaRPr>
          </a:p>
          <a:p>
            <a:r>
              <a:rPr lang="en-US" sz="1200" dirty="0">
                <a:latin typeface="Consolas" panose="020B0609020204030204" pitchFamily="49" charset="0"/>
                <a:cs typeface="Courier New" pitchFamily="49" charset="0"/>
              </a:rPr>
              <a:t>   </a:t>
            </a:r>
            <a:r>
              <a:rPr lang="en-US" sz="1200" dirty="0" err="1">
                <a:latin typeface="Consolas" panose="020B0609020204030204" pitchFamily="49" charset="0"/>
                <a:cs typeface="Courier New" pitchFamily="49" charset="0"/>
              </a:rPr>
              <a:t>RestoreRegsAndJump</a:t>
            </a:r>
            <a:r>
              <a:rPr lang="en-US" sz="1200" dirty="0">
                <a:latin typeface="Consolas" panose="020B0609020204030204" pitchFamily="49" charset="0"/>
                <a:cs typeface="Courier New" pitchFamily="49" charset="0"/>
              </a:rPr>
              <a:t>(</a:t>
            </a:r>
            <a:r>
              <a:rPr lang="en-US" sz="1200" dirty="0" err="1">
                <a:latin typeface="Consolas" panose="020B0609020204030204" pitchFamily="49" charset="0"/>
                <a:cs typeface="Courier New" pitchFamily="49" charset="0"/>
              </a:rPr>
              <a:t>tcpc</a:t>
            </a:r>
            <a:r>
              <a:rPr lang="en-US" sz="1200" dirty="0">
                <a:latin typeface="Consolas" panose="020B0609020204030204" pitchFamily="49" charset="0"/>
                <a:cs typeface="Courier New" pitchFamily="49" charset="0"/>
              </a:rPr>
              <a:t>);</a:t>
            </a:r>
          </a:p>
          <a:p>
            <a:r>
              <a:rPr lang="en-US" sz="1200" dirty="0">
                <a:latin typeface="Consolas" panose="020B0609020204030204" pitchFamily="49" charset="0"/>
                <a:cs typeface="Courier New" pitchFamily="49" charset="0"/>
              </a:rPr>
              <a:t>}</a:t>
            </a:r>
          </a:p>
          <a:p>
            <a:endParaRPr lang="en-US" sz="1200" dirty="0">
              <a:latin typeface="Consolas" panose="020B0609020204030204" pitchFamily="49" charset="0"/>
              <a:cs typeface="Courier New" pitchFamily="49" charset="0"/>
            </a:endParaRPr>
          </a:p>
          <a:p>
            <a:endParaRPr lang="en-US" sz="1200" dirty="0">
              <a:latin typeface="Consolas" panose="020B0609020204030204" pitchFamily="49" charset="0"/>
              <a:cs typeface="Courier New" pitchFamily="49" charset="0"/>
            </a:endParaRPr>
          </a:p>
          <a:p>
            <a:endParaRPr lang="en-US" sz="1200" dirty="0">
              <a:latin typeface="Consolas" panose="020B0609020204030204" pitchFamily="49" charset="0"/>
              <a:cs typeface="Courier New" pitchFamily="49" charset="0"/>
            </a:endParaRPr>
          </a:p>
          <a:p>
            <a:endParaRPr lang="en-US" sz="1200" dirty="0">
              <a:latin typeface="Consolas" panose="020B0609020204030204" pitchFamily="49" charset="0"/>
              <a:cs typeface="Courier New" pitchFamily="49" charset="0"/>
            </a:endParaRPr>
          </a:p>
          <a:p>
            <a:endParaRPr lang="en-US" sz="1200" dirty="0">
              <a:latin typeface="Consolas" panose="020B0609020204030204" pitchFamily="49" charset="0"/>
              <a:cs typeface="Courier New" pitchFamily="49" charset="0"/>
            </a:endParaRPr>
          </a:p>
          <a:p>
            <a:endParaRPr lang="en-US" sz="1200" dirty="0">
              <a:latin typeface="Consolas" panose="020B0609020204030204" pitchFamily="49" charset="0"/>
              <a:cs typeface="Courier New" pitchFamily="49" charset="0"/>
            </a:endParaRPr>
          </a:p>
          <a:p>
            <a:endParaRPr lang="zh-CN" altLang="en-US" sz="1200" dirty="0">
              <a:latin typeface="Consolas" panose="020B0609020204030204" pitchFamily="49" charset="0"/>
              <a:cs typeface="Courier New" pitchFamily="49" charset="0"/>
            </a:endParaRPr>
          </a:p>
          <a:p>
            <a:endParaRPr lang="en-US" sz="1200" dirty="0">
              <a:latin typeface="Consolas" panose="020B0609020204030204" pitchFamily="49" charset="0"/>
              <a:cs typeface="Courier New" pitchFamily="49" charset="0"/>
            </a:endParaRPr>
          </a:p>
          <a:p>
            <a:r>
              <a:rPr lang="en-US" sz="1200" dirty="0">
                <a:latin typeface="Consolas" panose="020B0609020204030204" pitchFamily="49" charset="0"/>
                <a:cs typeface="Courier New" pitchFamily="49" charset="0"/>
              </a:rPr>
              <a:t>void *</a:t>
            </a:r>
            <a:r>
              <a:rPr lang="en-US" sz="1200" b="1" dirty="0" err="1">
                <a:solidFill>
                  <a:srgbClr val="00935D"/>
                </a:solidFill>
                <a:latin typeface="Consolas" panose="020B0609020204030204" pitchFamily="49" charset="0"/>
                <a:cs typeface="Courier New" pitchFamily="49" charset="0"/>
              </a:rPr>
              <a:t>BTTranslate</a:t>
            </a:r>
            <a:r>
              <a:rPr lang="en-US" sz="1200" dirty="0">
                <a:latin typeface="Consolas" panose="020B0609020204030204" pitchFamily="49" charset="0"/>
                <a:cs typeface="Courier New" pitchFamily="49" charset="0"/>
              </a:rPr>
              <a:t>(uint32 pc)</a:t>
            </a:r>
          </a:p>
          <a:p>
            <a:r>
              <a:rPr lang="en-US" sz="1200" dirty="0">
                <a:latin typeface="Consolas" panose="020B0609020204030204" pitchFamily="49" charset="0"/>
                <a:cs typeface="Courier New" pitchFamily="49" charset="0"/>
              </a:rPr>
              <a:t>{</a:t>
            </a:r>
          </a:p>
          <a:p>
            <a:r>
              <a:rPr lang="en-US" sz="1200" dirty="0">
                <a:latin typeface="Consolas" panose="020B0609020204030204" pitchFamily="49" charset="0"/>
                <a:cs typeface="Courier New" pitchFamily="49" charset="0"/>
              </a:rPr>
              <a:t>   void *start = </a:t>
            </a:r>
            <a:r>
              <a:rPr lang="en-US" sz="1200" dirty="0" err="1">
                <a:latin typeface="Consolas" panose="020B0609020204030204" pitchFamily="49" charset="0"/>
                <a:cs typeface="Courier New" pitchFamily="49" charset="0"/>
              </a:rPr>
              <a:t>TCTop</a:t>
            </a:r>
            <a:r>
              <a:rPr lang="en-US" sz="1200" dirty="0">
                <a:latin typeface="Consolas" panose="020B0609020204030204" pitchFamily="49" charset="0"/>
                <a:cs typeface="Courier New" pitchFamily="49" charset="0"/>
              </a:rPr>
              <a:t>;</a:t>
            </a:r>
          </a:p>
          <a:p>
            <a:r>
              <a:rPr lang="en-US" sz="1200" dirty="0">
                <a:latin typeface="Consolas" panose="020B0609020204030204" pitchFamily="49" charset="0"/>
                <a:cs typeface="Courier New" pitchFamily="49" charset="0"/>
              </a:rPr>
              <a:t>   uint32 TCPC = pc;</a:t>
            </a:r>
          </a:p>
          <a:p>
            <a:endParaRPr lang="en-US" sz="1200" dirty="0">
              <a:latin typeface="Consolas" panose="020B0609020204030204" pitchFamily="49" charset="0"/>
              <a:cs typeface="Courier New" pitchFamily="49" charset="0"/>
            </a:endParaRPr>
          </a:p>
          <a:p>
            <a:r>
              <a:rPr lang="en-US" sz="1200" dirty="0">
                <a:latin typeface="Consolas" panose="020B0609020204030204" pitchFamily="49" charset="0"/>
                <a:cs typeface="Courier New" pitchFamily="49" charset="0"/>
              </a:rPr>
              <a:t>   while (1) {</a:t>
            </a:r>
          </a:p>
          <a:p>
            <a:r>
              <a:rPr lang="en-US" sz="1200" dirty="0">
                <a:latin typeface="Consolas" panose="020B0609020204030204" pitchFamily="49" charset="0"/>
                <a:cs typeface="Courier New" pitchFamily="49" charset="0"/>
              </a:rPr>
              <a:t>      inst = Fetch(TCPC);</a:t>
            </a:r>
          </a:p>
          <a:p>
            <a:r>
              <a:rPr lang="en-US" sz="1200" dirty="0">
                <a:latin typeface="Consolas" panose="020B0609020204030204" pitchFamily="49" charset="0"/>
                <a:cs typeface="Courier New" pitchFamily="49" charset="0"/>
              </a:rPr>
              <a:t>      TCPC += 4;</a:t>
            </a:r>
          </a:p>
          <a:p>
            <a:endParaRPr lang="en-US" sz="1200" dirty="0">
              <a:latin typeface="Consolas" panose="020B0609020204030204" pitchFamily="49" charset="0"/>
              <a:cs typeface="Courier New" pitchFamily="49" charset="0"/>
            </a:endParaRPr>
          </a:p>
          <a:p>
            <a:r>
              <a:rPr lang="en-US" sz="1200" dirty="0">
                <a:latin typeface="Consolas" panose="020B0609020204030204" pitchFamily="49" charset="0"/>
                <a:cs typeface="Courier New" pitchFamily="49" charset="0"/>
              </a:rPr>
              <a:t>      if (</a:t>
            </a:r>
            <a:r>
              <a:rPr lang="en-US" sz="1200" dirty="0" err="1">
                <a:latin typeface="Consolas" panose="020B0609020204030204" pitchFamily="49" charset="0"/>
                <a:cs typeface="Courier New" pitchFamily="49" charset="0"/>
              </a:rPr>
              <a:t>IsPrivileged</a:t>
            </a:r>
            <a:r>
              <a:rPr lang="en-US" sz="1200" dirty="0">
                <a:latin typeface="Consolas" panose="020B0609020204030204" pitchFamily="49" charset="0"/>
                <a:cs typeface="Courier New" pitchFamily="49" charset="0"/>
              </a:rPr>
              <a:t>(inst)) {</a:t>
            </a:r>
          </a:p>
          <a:p>
            <a:r>
              <a:rPr lang="en-US" sz="1200" dirty="0">
                <a:latin typeface="Consolas" panose="020B0609020204030204" pitchFamily="49" charset="0"/>
                <a:cs typeface="Courier New" pitchFamily="49" charset="0"/>
              </a:rPr>
              <a:t>         </a:t>
            </a:r>
            <a:r>
              <a:rPr lang="en-US" sz="1200" dirty="0" err="1">
                <a:latin typeface="Consolas" panose="020B0609020204030204" pitchFamily="49" charset="0"/>
                <a:cs typeface="Courier New" pitchFamily="49" charset="0"/>
              </a:rPr>
              <a:t>EmitCallout</a:t>
            </a:r>
            <a:r>
              <a:rPr lang="en-US" sz="1200" dirty="0">
                <a:latin typeface="Consolas" panose="020B0609020204030204" pitchFamily="49" charset="0"/>
                <a:cs typeface="Courier New" pitchFamily="49" charset="0"/>
              </a:rPr>
              <a:t>();</a:t>
            </a:r>
          </a:p>
          <a:p>
            <a:r>
              <a:rPr lang="en-US" sz="1200" dirty="0">
                <a:latin typeface="Consolas" panose="020B0609020204030204" pitchFamily="49" charset="0"/>
                <a:cs typeface="Courier New" pitchFamily="49" charset="0"/>
              </a:rPr>
              <a:t>      } else if (</a:t>
            </a:r>
            <a:r>
              <a:rPr lang="en-US" sz="1200" dirty="0" err="1">
                <a:latin typeface="Consolas" panose="020B0609020204030204" pitchFamily="49" charset="0"/>
                <a:cs typeface="Courier New" pitchFamily="49" charset="0"/>
              </a:rPr>
              <a:t>IsControlFlow</a:t>
            </a:r>
            <a:r>
              <a:rPr lang="en-US" sz="1200" dirty="0">
                <a:latin typeface="Consolas" panose="020B0609020204030204" pitchFamily="49" charset="0"/>
                <a:cs typeface="Courier New" pitchFamily="49" charset="0"/>
              </a:rPr>
              <a:t>(inst)) {</a:t>
            </a:r>
          </a:p>
          <a:p>
            <a:r>
              <a:rPr lang="en-US" sz="1200" dirty="0">
                <a:latin typeface="Consolas" panose="020B0609020204030204" pitchFamily="49" charset="0"/>
                <a:cs typeface="Courier New" pitchFamily="49" charset="0"/>
              </a:rPr>
              <a:t>         </a:t>
            </a:r>
            <a:r>
              <a:rPr lang="en-US" sz="1200" dirty="0" err="1">
                <a:latin typeface="Consolas" panose="020B0609020204030204" pitchFamily="49" charset="0"/>
                <a:cs typeface="Courier New" pitchFamily="49" charset="0"/>
              </a:rPr>
              <a:t>EmitEndBB</a:t>
            </a:r>
            <a:r>
              <a:rPr lang="en-US" sz="1200" dirty="0">
                <a:latin typeface="Consolas" panose="020B0609020204030204" pitchFamily="49" charset="0"/>
                <a:cs typeface="Courier New" pitchFamily="49" charset="0"/>
              </a:rPr>
              <a:t>();</a:t>
            </a:r>
          </a:p>
          <a:p>
            <a:r>
              <a:rPr lang="en-US" sz="1200" dirty="0">
                <a:latin typeface="Consolas" panose="020B0609020204030204" pitchFamily="49" charset="0"/>
                <a:cs typeface="Courier New" pitchFamily="49" charset="0"/>
              </a:rPr>
              <a:t>         break;</a:t>
            </a:r>
          </a:p>
          <a:p>
            <a:r>
              <a:rPr lang="en-US" sz="1200" dirty="0">
                <a:latin typeface="Consolas" panose="020B0609020204030204" pitchFamily="49" charset="0"/>
                <a:cs typeface="Courier New" pitchFamily="49" charset="0"/>
              </a:rPr>
              <a:t>      } else {</a:t>
            </a:r>
          </a:p>
          <a:p>
            <a:r>
              <a:rPr lang="en-US" sz="1200" dirty="0">
                <a:latin typeface="Consolas" panose="020B0609020204030204" pitchFamily="49" charset="0"/>
                <a:cs typeface="Courier New" pitchFamily="49" charset="0"/>
              </a:rPr>
              <a:t>         /* </a:t>
            </a:r>
            <a:r>
              <a:rPr lang="en-US" sz="1200" dirty="0" err="1">
                <a:latin typeface="Consolas" panose="020B0609020204030204" pitchFamily="49" charset="0"/>
                <a:cs typeface="Courier New" pitchFamily="49" charset="0"/>
              </a:rPr>
              <a:t>ident</a:t>
            </a:r>
            <a:r>
              <a:rPr lang="en-US" sz="1200" dirty="0">
                <a:latin typeface="Consolas" panose="020B0609020204030204" pitchFamily="49" charset="0"/>
                <a:cs typeface="Courier New" pitchFamily="49" charset="0"/>
              </a:rPr>
              <a:t> translation */</a:t>
            </a:r>
          </a:p>
          <a:p>
            <a:r>
              <a:rPr lang="en-US" sz="1200" dirty="0">
                <a:latin typeface="Consolas" panose="020B0609020204030204" pitchFamily="49" charset="0"/>
                <a:cs typeface="Courier New" pitchFamily="49" charset="0"/>
              </a:rPr>
              <a:t>         </a:t>
            </a:r>
            <a:r>
              <a:rPr lang="en-US" sz="1200" dirty="0" err="1">
                <a:latin typeface="Consolas" panose="020B0609020204030204" pitchFamily="49" charset="0"/>
                <a:cs typeface="Courier New" pitchFamily="49" charset="0"/>
              </a:rPr>
              <a:t>EmitInst</a:t>
            </a:r>
            <a:r>
              <a:rPr lang="en-US" sz="1200" dirty="0">
                <a:latin typeface="Consolas" panose="020B0609020204030204" pitchFamily="49" charset="0"/>
                <a:cs typeface="Courier New" pitchFamily="49" charset="0"/>
              </a:rPr>
              <a:t>(inst);</a:t>
            </a:r>
          </a:p>
          <a:p>
            <a:r>
              <a:rPr lang="en-US" sz="1200" dirty="0">
                <a:latin typeface="Consolas" panose="020B0609020204030204" pitchFamily="49" charset="0"/>
                <a:cs typeface="Courier New" pitchFamily="49" charset="0"/>
              </a:rPr>
              <a:t>      }</a:t>
            </a:r>
          </a:p>
          <a:p>
            <a:r>
              <a:rPr lang="en-US" sz="1200" dirty="0">
                <a:latin typeface="Consolas" panose="020B0609020204030204" pitchFamily="49" charset="0"/>
                <a:cs typeface="Courier New" pitchFamily="49" charset="0"/>
              </a:rPr>
              <a:t>   }</a:t>
            </a:r>
          </a:p>
          <a:p>
            <a:endParaRPr lang="en-US" sz="1200" dirty="0">
              <a:latin typeface="Consolas" panose="020B0609020204030204" pitchFamily="49" charset="0"/>
              <a:cs typeface="Courier New" pitchFamily="49" charset="0"/>
            </a:endParaRPr>
          </a:p>
          <a:p>
            <a:r>
              <a:rPr lang="en-US" sz="1200" dirty="0">
                <a:latin typeface="Consolas" panose="020B0609020204030204" pitchFamily="49" charset="0"/>
                <a:cs typeface="Courier New" pitchFamily="49" charset="0"/>
              </a:rPr>
              <a:t>   return start;</a:t>
            </a:r>
          </a:p>
          <a:p>
            <a:r>
              <a:rPr lang="en-US" sz="1200" dirty="0">
                <a:latin typeface="Consolas" panose="020B0609020204030204" pitchFamily="49" charset="0"/>
                <a:cs typeface="Courier New" pitchFamily="49" charset="0"/>
              </a:rPr>
              <a:t>}</a:t>
            </a:r>
          </a:p>
          <a:p>
            <a:endParaRPr lang="en-US" sz="1200" dirty="0">
              <a:latin typeface="Consolas" panose="020B0609020204030204" pitchFamily="49" charset="0"/>
              <a:cs typeface="Courier New" pitchFamily="49" charset="0"/>
            </a:endParaRPr>
          </a:p>
          <a:p>
            <a:endParaRPr lang="en-US" sz="1200" dirty="0">
              <a:latin typeface="Consolas" panose="020B0609020204030204" pitchFamily="49" charset="0"/>
              <a:cs typeface="Courier New" pitchFamily="49" charset="0"/>
            </a:endParaRPr>
          </a:p>
          <a:p>
            <a:endParaRPr lang="en-US" sz="1200" dirty="0">
              <a:latin typeface="Consolas" panose="020B0609020204030204" pitchFamily="49" charset="0"/>
              <a:cs typeface="Courier New" pitchFamily="49" charset="0"/>
            </a:endParaRPr>
          </a:p>
        </p:txBody>
      </p:sp>
    </p:spTree>
    <p:extLst>
      <p:ext uri="{BB962C8B-B14F-4D97-AF65-F5344CB8AC3E}">
        <p14:creationId xmlns:p14="http://schemas.microsoft.com/office/powerpoint/2010/main" val="6438363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Basic Binary Translator – Part 2</a:t>
            </a:r>
          </a:p>
        </p:txBody>
      </p:sp>
      <p:sp>
        <p:nvSpPr>
          <p:cNvPr id="5" name="TextBox 4"/>
          <p:cNvSpPr txBox="1"/>
          <p:nvPr/>
        </p:nvSpPr>
        <p:spPr>
          <a:xfrm>
            <a:off x="457200" y="1129308"/>
            <a:ext cx="7190432" cy="3816429"/>
          </a:xfrm>
          <a:prstGeom prst="rect">
            <a:avLst/>
          </a:prstGeom>
          <a:noFill/>
          <a:ln>
            <a:noFill/>
          </a:ln>
        </p:spPr>
        <p:txBody>
          <a:bodyPr wrap="square" lIns="152400" tIns="152400" rIns="152400" bIns="152400" numCol="2" rtlCol="0">
            <a:spAutoFit/>
          </a:bodyPr>
          <a:lstStyle/>
          <a:p>
            <a:r>
              <a:rPr lang="en-US" sz="1200" dirty="0">
                <a:latin typeface="Consolas" panose="020B0609020204030204" pitchFamily="49" charset="0"/>
                <a:cs typeface="Courier New" pitchFamily="49" charset="0"/>
              </a:rPr>
              <a:t>void </a:t>
            </a:r>
            <a:r>
              <a:rPr lang="en-US" sz="1200" b="1" dirty="0" err="1">
                <a:solidFill>
                  <a:srgbClr val="00935D"/>
                </a:solidFill>
                <a:latin typeface="Consolas" panose="020B0609020204030204" pitchFamily="49" charset="0"/>
                <a:cs typeface="Courier New" pitchFamily="49" charset="0"/>
              </a:rPr>
              <a:t>BT_CalloutSTI</a:t>
            </a:r>
            <a:r>
              <a:rPr lang="zh-CN" altLang="en-US" sz="1200" b="1" dirty="0">
                <a:solidFill>
                  <a:srgbClr val="00935D"/>
                </a:solidFill>
                <a:latin typeface="Consolas" panose="020B0609020204030204" pitchFamily="49" charset="0"/>
                <a:cs typeface="Courier New" pitchFamily="49" charset="0"/>
              </a:rPr>
              <a:t> </a:t>
            </a:r>
            <a:r>
              <a:rPr lang="en-US" sz="1200" dirty="0">
                <a:latin typeface="Consolas" panose="020B0609020204030204" pitchFamily="49" charset="0"/>
                <a:cs typeface="Courier New" pitchFamily="49" charset="0"/>
              </a:rPr>
              <a:t>(</a:t>
            </a:r>
            <a:r>
              <a:rPr lang="en-US" sz="1200" dirty="0" err="1">
                <a:latin typeface="Consolas" panose="020B0609020204030204" pitchFamily="49" charset="0"/>
                <a:cs typeface="Courier New" pitchFamily="49" charset="0"/>
              </a:rPr>
              <a:t>BTSavedRegs</a:t>
            </a:r>
            <a:r>
              <a:rPr lang="en-US" sz="1200" dirty="0">
                <a:latin typeface="Consolas" panose="020B0609020204030204" pitchFamily="49" charset="0"/>
                <a:cs typeface="Courier New" pitchFamily="49" charset="0"/>
              </a:rPr>
              <a:t> </a:t>
            </a:r>
            <a:r>
              <a:rPr lang="en-US" sz="1200" dirty="0" err="1">
                <a:latin typeface="Consolas" panose="020B0609020204030204" pitchFamily="49" charset="0"/>
                <a:cs typeface="Courier New" pitchFamily="49" charset="0"/>
              </a:rPr>
              <a:t>regs</a:t>
            </a:r>
            <a:r>
              <a:rPr lang="en-US" sz="1200" dirty="0">
                <a:latin typeface="Consolas" panose="020B0609020204030204" pitchFamily="49" charset="0"/>
                <a:cs typeface="Courier New" pitchFamily="49" charset="0"/>
              </a:rPr>
              <a:t>)</a:t>
            </a:r>
          </a:p>
          <a:p>
            <a:r>
              <a:rPr lang="en-US" sz="1200" dirty="0">
                <a:latin typeface="Consolas" panose="020B0609020204030204" pitchFamily="49" charset="0"/>
                <a:cs typeface="Courier New" pitchFamily="49" charset="0"/>
              </a:rPr>
              <a:t>{</a:t>
            </a:r>
          </a:p>
          <a:p>
            <a:r>
              <a:rPr lang="en-US" sz="1200" dirty="0">
                <a:latin typeface="Consolas" panose="020B0609020204030204" pitchFamily="49" charset="0"/>
                <a:cs typeface="Courier New" pitchFamily="49" charset="0"/>
              </a:rPr>
              <a:t>   </a:t>
            </a:r>
            <a:r>
              <a:rPr lang="en-US" sz="1200" dirty="0" err="1">
                <a:latin typeface="Consolas" panose="020B0609020204030204" pitchFamily="49" charset="0"/>
                <a:cs typeface="Courier New" pitchFamily="49" charset="0"/>
              </a:rPr>
              <a:t>CPUState.PC</a:t>
            </a:r>
            <a:r>
              <a:rPr lang="en-US" sz="1200" dirty="0">
                <a:latin typeface="Consolas" panose="020B0609020204030204" pitchFamily="49" charset="0"/>
                <a:cs typeface="Courier New" pitchFamily="49" charset="0"/>
              </a:rPr>
              <a:t> = </a:t>
            </a:r>
            <a:r>
              <a:rPr lang="en-US" sz="1200" dirty="0" err="1">
                <a:latin typeface="Consolas" panose="020B0609020204030204" pitchFamily="49" charset="0"/>
                <a:cs typeface="Courier New" pitchFamily="49" charset="0"/>
              </a:rPr>
              <a:t>BTFindPC</a:t>
            </a:r>
            <a:r>
              <a:rPr lang="en-US" sz="1200" dirty="0">
                <a:latin typeface="Consolas" panose="020B0609020204030204" pitchFamily="49" charset="0"/>
                <a:cs typeface="Courier New" pitchFamily="49" charset="0"/>
              </a:rPr>
              <a:t>(</a:t>
            </a:r>
            <a:r>
              <a:rPr lang="en-US" sz="1200" dirty="0" err="1">
                <a:latin typeface="Consolas" panose="020B0609020204030204" pitchFamily="49" charset="0"/>
                <a:cs typeface="Courier New" pitchFamily="49" charset="0"/>
              </a:rPr>
              <a:t>regs.tcpc</a:t>
            </a:r>
            <a:r>
              <a:rPr lang="en-US" sz="1200" dirty="0">
                <a:latin typeface="Consolas" panose="020B0609020204030204" pitchFamily="49" charset="0"/>
                <a:cs typeface="Courier New" pitchFamily="49" charset="0"/>
              </a:rPr>
              <a:t>);</a:t>
            </a:r>
          </a:p>
          <a:p>
            <a:r>
              <a:rPr lang="en-US" sz="1200" dirty="0">
                <a:latin typeface="Consolas" panose="020B0609020204030204" pitchFamily="49" charset="0"/>
                <a:cs typeface="Courier New" pitchFamily="49" charset="0"/>
              </a:rPr>
              <a:t>   CPUState.GPR[] = regs.GPR[];</a:t>
            </a:r>
          </a:p>
          <a:p>
            <a:endParaRPr lang="en-US" sz="1200" dirty="0">
              <a:latin typeface="Consolas" panose="020B0609020204030204" pitchFamily="49" charset="0"/>
              <a:cs typeface="Courier New" pitchFamily="49" charset="0"/>
            </a:endParaRPr>
          </a:p>
          <a:p>
            <a:r>
              <a:rPr lang="en-US" sz="1200" dirty="0">
                <a:latin typeface="Consolas" panose="020B0609020204030204" pitchFamily="49" charset="0"/>
                <a:cs typeface="Courier New" pitchFamily="49" charset="0"/>
              </a:rPr>
              <a:t>   CPU_STI();</a:t>
            </a:r>
          </a:p>
          <a:p>
            <a:endParaRPr lang="en-US" sz="1200" dirty="0">
              <a:latin typeface="Consolas" panose="020B0609020204030204" pitchFamily="49" charset="0"/>
              <a:cs typeface="Courier New" pitchFamily="49" charset="0"/>
            </a:endParaRPr>
          </a:p>
          <a:p>
            <a:r>
              <a:rPr lang="en-US" sz="1200" dirty="0">
                <a:latin typeface="Consolas" panose="020B0609020204030204" pitchFamily="49" charset="0"/>
                <a:cs typeface="Courier New" pitchFamily="49" charset="0"/>
              </a:rPr>
              <a:t>   </a:t>
            </a:r>
            <a:r>
              <a:rPr lang="en-US" sz="1200" dirty="0" err="1">
                <a:latin typeface="Consolas" panose="020B0609020204030204" pitchFamily="49" charset="0"/>
                <a:cs typeface="Courier New" pitchFamily="49" charset="0"/>
              </a:rPr>
              <a:t>CPUState.PC</a:t>
            </a:r>
            <a:r>
              <a:rPr lang="en-US" sz="1200" dirty="0">
                <a:latin typeface="Consolas" panose="020B0609020204030204" pitchFamily="49" charset="0"/>
                <a:cs typeface="Courier New" pitchFamily="49" charset="0"/>
              </a:rPr>
              <a:t> += 4;</a:t>
            </a:r>
          </a:p>
          <a:p>
            <a:endParaRPr lang="en-US" sz="1200" dirty="0">
              <a:latin typeface="Consolas" panose="020B0609020204030204" pitchFamily="49" charset="0"/>
              <a:cs typeface="Courier New" pitchFamily="49" charset="0"/>
            </a:endParaRPr>
          </a:p>
          <a:p>
            <a:r>
              <a:rPr lang="en-US" sz="1200" dirty="0">
                <a:latin typeface="Consolas" panose="020B0609020204030204" pitchFamily="49" charset="0"/>
                <a:cs typeface="Courier New" pitchFamily="49" charset="0"/>
              </a:rPr>
              <a:t>   if (CPUState.IRQ</a:t>
            </a:r>
          </a:p>
          <a:p>
            <a:r>
              <a:rPr lang="en-US" sz="1200" dirty="0">
                <a:latin typeface="Consolas" panose="020B0609020204030204" pitchFamily="49" charset="0"/>
                <a:cs typeface="Courier New" pitchFamily="49" charset="0"/>
              </a:rPr>
              <a:t>         &amp;&amp; CPUState.IE) {</a:t>
            </a:r>
          </a:p>
          <a:p>
            <a:r>
              <a:rPr lang="en-US" sz="1200" dirty="0">
                <a:latin typeface="Consolas" panose="020B0609020204030204" pitchFamily="49" charset="0"/>
                <a:cs typeface="Courier New" pitchFamily="49" charset="0"/>
              </a:rPr>
              <a:t>      </a:t>
            </a:r>
            <a:r>
              <a:rPr lang="en-US" sz="1200" dirty="0" err="1">
                <a:latin typeface="Consolas" panose="020B0609020204030204" pitchFamily="49" charset="0"/>
                <a:cs typeface="Courier New" pitchFamily="49" charset="0"/>
              </a:rPr>
              <a:t>CPUVector</a:t>
            </a:r>
            <a:r>
              <a:rPr lang="en-US" sz="1200" dirty="0">
                <a:latin typeface="Consolas" panose="020B0609020204030204" pitchFamily="49" charset="0"/>
                <a:cs typeface="Courier New" pitchFamily="49" charset="0"/>
              </a:rPr>
              <a:t>();</a:t>
            </a:r>
          </a:p>
          <a:p>
            <a:r>
              <a:rPr lang="en-US" sz="1200" dirty="0">
                <a:latin typeface="Consolas" panose="020B0609020204030204" pitchFamily="49" charset="0"/>
                <a:cs typeface="Courier New" pitchFamily="49" charset="0"/>
              </a:rPr>
              <a:t>      </a:t>
            </a:r>
            <a:r>
              <a:rPr lang="en-US" sz="1200" dirty="0" err="1">
                <a:latin typeface="Consolas" panose="020B0609020204030204" pitchFamily="49" charset="0"/>
                <a:cs typeface="Courier New" pitchFamily="49" charset="0"/>
              </a:rPr>
              <a:t>BT_Continue</a:t>
            </a:r>
            <a:r>
              <a:rPr lang="en-US" sz="1200" dirty="0">
                <a:latin typeface="Consolas" panose="020B0609020204030204" pitchFamily="49" charset="0"/>
                <a:cs typeface="Courier New" pitchFamily="49" charset="0"/>
              </a:rPr>
              <a:t>();</a:t>
            </a:r>
          </a:p>
          <a:p>
            <a:r>
              <a:rPr lang="en-US" sz="1200" dirty="0">
                <a:latin typeface="Consolas" panose="020B0609020204030204" pitchFamily="49" charset="0"/>
                <a:cs typeface="Courier New" pitchFamily="49" charset="0"/>
              </a:rPr>
              <a:t>      /* NOT_REACHED */</a:t>
            </a:r>
          </a:p>
          <a:p>
            <a:r>
              <a:rPr lang="en-US" sz="1200" dirty="0">
                <a:latin typeface="Consolas" panose="020B0609020204030204" pitchFamily="49" charset="0"/>
                <a:cs typeface="Courier New" pitchFamily="49" charset="0"/>
              </a:rPr>
              <a:t>   }</a:t>
            </a:r>
          </a:p>
          <a:p>
            <a:endParaRPr lang="en-US" sz="1200" dirty="0">
              <a:latin typeface="Consolas" panose="020B0609020204030204" pitchFamily="49" charset="0"/>
              <a:cs typeface="Courier New" pitchFamily="49" charset="0"/>
            </a:endParaRPr>
          </a:p>
          <a:p>
            <a:r>
              <a:rPr lang="en-US" sz="1200" dirty="0">
                <a:latin typeface="Consolas" panose="020B0609020204030204" pitchFamily="49" charset="0"/>
                <a:cs typeface="Courier New" pitchFamily="49" charset="0"/>
              </a:rPr>
              <a:t>   return;</a:t>
            </a:r>
          </a:p>
          <a:p>
            <a:r>
              <a:rPr lang="en-US" sz="1200" dirty="0">
                <a:latin typeface="Consolas" panose="020B0609020204030204" pitchFamily="49" charset="0"/>
                <a:cs typeface="Courier New" pitchFamily="49" charset="0"/>
              </a:rPr>
              <a:t>}</a:t>
            </a:r>
          </a:p>
          <a:p>
            <a:endParaRPr lang="en-US" sz="1200" dirty="0">
              <a:latin typeface="Consolas" panose="020B0609020204030204" pitchFamily="49" charset="0"/>
              <a:cs typeface="Courier New" pitchFamily="49" charset="0"/>
            </a:endParaRPr>
          </a:p>
        </p:txBody>
      </p:sp>
    </p:spTree>
    <p:extLst>
      <p:ext uri="{BB962C8B-B14F-4D97-AF65-F5344CB8AC3E}">
        <p14:creationId xmlns:p14="http://schemas.microsoft.com/office/powerpoint/2010/main" val="17483192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Issues with Binary Translation</a:t>
            </a:r>
          </a:p>
        </p:txBody>
      </p:sp>
      <p:sp>
        <p:nvSpPr>
          <p:cNvPr id="3" name="Content Placeholder 2"/>
          <p:cNvSpPr>
            <a:spLocks noGrp="1"/>
          </p:cNvSpPr>
          <p:nvPr>
            <p:ph idx="1"/>
          </p:nvPr>
        </p:nvSpPr>
        <p:spPr/>
        <p:txBody>
          <a:bodyPr>
            <a:normAutofit/>
          </a:bodyPr>
          <a:lstStyle/>
          <a:p>
            <a:r>
              <a:rPr lang="en-US" sz="2400" dirty="0"/>
              <a:t>PC </a:t>
            </a:r>
            <a:r>
              <a:rPr lang="en-US" altLang="zh-CN" sz="2400" dirty="0"/>
              <a:t>s</a:t>
            </a:r>
            <a:r>
              <a:rPr lang="en-US" sz="2400" dirty="0"/>
              <a:t>ynchronization on interrupts</a:t>
            </a:r>
            <a:endParaRPr lang="zh-CN" altLang="en-US" sz="2400" dirty="0"/>
          </a:p>
          <a:p>
            <a:pPr lvl="1"/>
            <a:r>
              <a:rPr lang="en-US" altLang="zh-CN" sz="2000" dirty="0"/>
              <a:t>Now</a:t>
            </a:r>
            <a:r>
              <a:rPr lang="zh-CN" altLang="en-US" sz="2000" dirty="0"/>
              <a:t> </a:t>
            </a:r>
            <a:r>
              <a:rPr lang="en-US" altLang="zh-CN" sz="2000" dirty="0"/>
              <a:t>interrupt</a:t>
            </a:r>
            <a:r>
              <a:rPr lang="zh-CN" altLang="en-US" sz="2000" dirty="0"/>
              <a:t> </a:t>
            </a:r>
            <a:r>
              <a:rPr lang="en-US" altLang="zh-CN" sz="2000" dirty="0"/>
              <a:t>will</a:t>
            </a:r>
            <a:r>
              <a:rPr lang="zh-CN" altLang="en-US" sz="2000" dirty="0"/>
              <a:t> </a:t>
            </a:r>
            <a:r>
              <a:rPr lang="en-US" altLang="zh-CN" sz="2000" dirty="0"/>
              <a:t>only</a:t>
            </a:r>
            <a:r>
              <a:rPr lang="zh-CN" altLang="en-US" sz="2000" dirty="0"/>
              <a:t> </a:t>
            </a:r>
            <a:r>
              <a:rPr lang="en-US" altLang="zh-CN" sz="2000" dirty="0"/>
              <a:t>happen</a:t>
            </a:r>
            <a:r>
              <a:rPr lang="zh-CN" altLang="en-US" sz="2000" dirty="0"/>
              <a:t> </a:t>
            </a:r>
            <a:r>
              <a:rPr lang="en-US" altLang="zh-CN" sz="2000" dirty="0"/>
              <a:t>at</a:t>
            </a:r>
            <a:r>
              <a:rPr lang="zh-CN" altLang="en-US" sz="2000" dirty="0"/>
              <a:t> </a:t>
            </a:r>
            <a:r>
              <a:rPr lang="en-US" altLang="zh-CN" sz="2000" dirty="0"/>
              <a:t>basic</a:t>
            </a:r>
            <a:r>
              <a:rPr lang="zh-CN" altLang="en-US" sz="2000" dirty="0"/>
              <a:t> </a:t>
            </a:r>
            <a:r>
              <a:rPr lang="en-US" altLang="zh-CN" sz="2000" dirty="0"/>
              <a:t>block</a:t>
            </a:r>
            <a:r>
              <a:rPr lang="zh-CN" altLang="en-US" sz="2000" dirty="0"/>
              <a:t> </a:t>
            </a:r>
            <a:r>
              <a:rPr lang="en-US" altLang="zh-CN" sz="2000" dirty="0"/>
              <a:t>boundary</a:t>
            </a:r>
            <a:endParaRPr lang="zh-CN" altLang="en-US" sz="2000" dirty="0"/>
          </a:p>
          <a:p>
            <a:pPr lvl="1"/>
            <a:r>
              <a:rPr lang="en-US" altLang="zh-CN" sz="2000" dirty="0"/>
              <a:t>But</a:t>
            </a:r>
            <a:r>
              <a:rPr lang="zh-CN" altLang="en-US" sz="2000" dirty="0"/>
              <a:t> </a:t>
            </a:r>
            <a:r>
              <a:rPr lang="en-US" altLang="zh-CN" sz="2000" dirty="0"/>
              <a:t>on</a:t>
            </a:r>
            <a:r>
              <a:rPr lang="zh-CN" altLang="en-US" sz="2000" dirty="0"/>
              <a:t> </a:t>
            </a:r>
            <a:r>
              <a:rPr lang="en-US" altLang="zh-CN" sz="2000" dirty="0"/>
              <a:t>real</a:t>
            </a:r>
            <a:r>
              <a:rPr lang="zh-CN" altLang="en-US" sz="2000" dirty="0"/>
              <a:t> </a:t>
            </a:r>
            <a:r>
              <a:rPr lang="en-US" altLang="zh-CN" sz="2000" dirty="0"/>
              <a:t>machine,</a:t>
            </a:r>
            <a:r>
              <a:rPr lang="zh-CN" altLang="en-US" sz="2000" dirty="0"/>
              <a:t> </a:t>
            </a:r>
            <a:r>
              <a:rPr lang="en-US" altLang="zh-CN" sz="2000" dirty="0"/>
              <a:t>interrupt</a:t>
            </a:r>
            <a:r>
              <a:rPr lang="zh-CN" altLang="en-US" sz="2000" dirty="0"/>
              <a:t> </a:t>
            </a:r>
            <a:r>
              <a:rPr lang="en-US" altLang="zh-CN" sz="2000" dirty="0"/>
              <a:t>may</a:t>
            </a:r>
            <a:r>
              <a:rPr lang="zh-CN" altLang="en-US" sz="2000" dirty="0"/>
              <a:t> </a:t>
            </a:r>
            <a:r>
              <a:rPr lang="en-US" altLang="zh-CN" sz="2000" dirty="0"/>
              <a:t>happen</a:t>
            </a:r>
            <a:r>
              <a:rPr lang="zh-CN" altLang="en-US" sz="2000" dirty="0"/>
              <a:t> </a:t>
            </a:r>
            <a:r>
              <a:rPr lang="en-US" altLang="zh-CN" sz="2000" dirty="0"/>
              <a:t>at</a:t>
            </a:r>
            <a:r>
              <a:rPr lang="zh-CN" altLang="en-US" sz="2000" dirty="0"/>
              <a:t> </a:t>
            </a:r>
            <a:r>
              <a:rPr lang="en-US" altLang="zh-CN" sz="2000" dirty="0"/>
              <a:t>any</a:t>
            </a:r>
            <a:r>
              <a:rPr lang="zh-CN" altLang="en-US" sz="2000" dirty="0"/>
              <a:t> </a:t>
            </a:r>
            <a:r>
              <a:rPr lang="en-US" altLang="zh-CN" sz="2000" dirty="0"/>
              <a:t>instruction</a:t>
            </a:r>
            <a:endParaRPr lang="zh-CN" altLang="en-US" sz="2000" dirty="0"/>
          </a:p>
          <a:p>
            <a:pPr lvl="1"/>
            <a:endParaRPr lang="zh-CN" altLang="en-US" sz="2200" dirty="0"/>
          </a:p>
          <a:p>
            <a:r>
              <a:rPr lang="en-US" altLang="zh-CN" sz="2400" dirty="0"/>
              <a:t>Carefully</a:t>
            </a:r>
            <a:r>
              <a:rPr lang="zh-CN" altLang="en-US" sz="2400" dirty="0"/>
              <a:t> </a:t>
            </a:r>
            <a:r>
              <a:rPr lang="en-US" altLang="zh-CN" sz="2400" dirty="0"/>
              <a:t>handle</a:t>
            </a:r>
            <a:r>
              <a:rPr lang="zh-CN" altLang="en-US" sz="2400" dirty="0"/>
              <a:t> </a:t>
            </a:r>
            <a:r>
              <a:rPr lang="en-US" altLang="zh-CN" sz="2400" dirty="0"/>
              <a:t>s</a:t>
            </a:r>
            <a:r>
              <a:rPr lang="en-US" sz="2400" dirty="0"/>
              <a:t>elf-modifying code</a:t>
            </a:r>
            <a:r>
              <a:rPr lang="zh-CN" altLang="en-US" sz="2400" dirty="0"/>
              <a:t> </a:t>
            </a:r>
            <a:r>
              <a:rPr lang="en-US" altLang="zh-CN" sz="2400" dirty="0"/>
              <a:t>(SMC)</a:t>
            </a:r>
            <a:endParaRPr lang="en-US" sz="2400" dirty="0"/>
          </a:p>
          <a:p>
            <a:pPr lvl="1"/>
            <a:r>
              <a:rPr lang="en-US" sz="2000" dirty="0"/>
              <a:t>Notified on writes to translated guest code</a:t>
            </a:r>
          </a:p>
        </p:txBody>
      </p:sp>
    </p:spTree>
    <p:extLst>
      <p:ext uri="{BB962C8B-B14F-4D97-AF65-F5344CB8AC3E}">
        <p14:creationId xmlns:p14="http://schemas.microsoft.com/office/powerpoint/2010/main" val="17110016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Hybrid Approach</a:t>
            </a:r>
            <a:endParaRPr kumimoji="1" lang="zh-CN" altLang="en-US" dirty="0"/>
          </a:p>
        </p:txBody>
      </p:sp>
      <p:sp>
        <p:nvSpPr>
          <p:cNvPr id="3" name="内容占位符 2"/>
          <p:cNvSpPr>
            <a:spLocks noGrp="1"/>
          </p:cNvSpPr>
          <p:nvPr>
            <p:ph idx="1"/>
          </p:nvPr>
        </p:nvSpPr>
        <p:spPr>
          <a:xfrm>
            <a:off x="457200" y="4625295"/>
            <a:ext cx="8229600" cy="896501"/>
          </a:xfrm>
        </p:spPr>
        <p:txBody>
          <a:bodyPr>
            <a:normAutofit fontScale="77500" lnSpcReduction="20000"/>
          </a:bodyPr>
          <a:lstStyle/>
          <a:p>
            <a:r>
              <a:rPr lang="en-US" altLang="zh-CN" dirty="0"/>
              <a:t>Binary translation for the kernel</a:t>
            </a:r>
          </a:p>
          <a:p>
            <a:r>
              <a:rPr lang="en-US" altLang="zh-CN" dirty="0"/>
              <a:t>Direct execution (trap</a:t>
            </a:r>
            <a:r>
              <a:rPr lang="zh-CN" altLang="en-US" dirty="0"/>
              <a:t> </a:t>
            </a:r>
            <a:r>
              <a:rPr lang="en-US" altLang="zh-CN" dirty="0"/>
              <a:t>&amp;</a:t>
            </a:r>
            <a:r>
              <a:rPr lang="zh-CN" altLang="en-US" dirty="0"/>
              <a:t> </a:t>
            </a:r>
            <a:r>
              <a:rPr lang="en-US" altLang="zh-CN" dirty="0"/>
              <a:t>emulate) for the applications</a:t>
            </a:r>
          </a:p>
        </p:txBody>
      </p:sp>
      <p:sp>
        <p:nvSpPr>
          <p:cNvPr id="4" name="Rectangle 34"/>
          <p:cNvSpPr/>
          <p:nvPr/>
        </p:nvSpPr>
        <p:spPr>
          <a:xfrm>
            <a:off x="899592" y="1417340"/>
            <a:ext cx="7228408" cy="2880320"/>
          </a:xfrm>
          <a:prstGeom prst="rect">
            <a:avLst/>
          </a:prstGeom>
          <a:solidFill>
            <a:schemeClr val="accent3">
              <a:lumMod val="20000"/>
              <a:lumOff val="80000"/>
            </a:schemeClr>
          </a:solidFill>
          <a:ln w="6350">
            <a:no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200" dirty="0">
              <a:solidFill>
                <a:schemeClr val="tx1"/>
              </a:solidFill>
              <a:latin typeface="DengXian" charset="0"/>
              <a:ea typeface="DengXian" charset="0"/>
              <a:cs typeface="DengXian" charset="0"/>
            </a:endParaRPr>
          </a:p>
        </p:txBody>
      </p:sp>
      <p:cxnSp>
        <p:nvCxnSpPr>
          <p:cNvPr id="5" name="Straight Arrow Connector 4"/>
          <p:cNvCxnSpPr>
            <a:endCxn id="8" idx="1"/>
          </p:cNvCxnSpPr>
          <p:nvPr/>
        </p:nvCxnSpPr>
        <p:spPr>
          <a:xfrm>
            <a:off x="1153592" y="2565524"/>
            <a:ext cx="277664"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Flowchart: Decision 5"/>
          <p:cNvSpPr/>
          <p:nvPr/>
        </p:nvSpPr>
        <p:spPr>
          <a:xfrm>
            <a:off x="1431256" y="1930524"/>
            <a:ext cx="2008336" cy="1270000"/>
          </a:xfrm>
          <a:prstGeom prst="flowChartDecision">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200" dirty="0" err="1">
                <a:solidFill>
                  <a:schemeClr val="tx1"/>
                </a:solidFill>
                <a:latin typeface="DengXian" charset="0"/>
                <a:ea typeface="DengXian" charset="0"/>
                <a:cs typeface="DengXian" charset="0"/>
              </a:rPr>
              <a:t>DirectExec</a:t>
            </a:r>
            <a:endParaRPr lang="en-US" sz="1200" dirty="0">
              <a:solidFill>
                <a:schemeClr val="tx1"/>
              </a:solidFill>
              <a:latin typeface="DengXian" charset="0"/>
              <a:ea typeface="DengXian" charset="0"/>
              <a:cs typeface="DengXian" charset="0"/>
            </a:endParaRPr>
          </a:p>
          <a:p>
            <a:pPr algn="ctr"/>
            <a:r>
              <a:rPr lang="en-US" sz="1200" dirty="0">
                <a:solidFill>
                  <a:schemeClr val="tx1"/>
                </a:solidFill>
                <a:latin typeface="DengXian" charset="0"/>
                <a:ea typeface="DengXian" charset="0"/>
                <a:cs typeface="DengXian" charset="0"/>
              </a:rPr>
              <a:t>OK?</a:t>
            </a:r>
          </a:p>
        </p:txBody>
      </p:sp>
      <p:sp>
        <p:nvSpPr>
          <p:cNvPr id="7" name="Rectangle 7"/>
          <p:cNvSpPr/>
          <p:nvPr/>
        </p:nvSpPr>
        <p:spPr>
          <a:xfrm>
            <a:off x="3947592" y="2184524"/>
            <a:ext cx="1587500" cy="762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200" dirty="0">
                <a:solidFill>
                  <a:schemeClr val="tx1"/>
                </a:solidFill>
                <a:latin typeface="DengXian" charset="0"/>
                <a:ea typeface="DengXian" charset="0"/>
                <a:cs typeface="DengXian" charset="0"/>
              </a:rPr>
              <a:t>Direct Execution</a:t>
            </a:r>
          </a:p>
          <a:p>
            <a:pPr algn="ctr"/>
            <a:r>
              <a:rPr lang="en-US" sz="1200" dirty="0">
                <a:solidFill>
                  <a:schemeClr val="tx1"/>
                </a:solidFill>
                <a:latin typeface="DengXian" charset="0"/>
                <a:ea typeface="DengXian" charset="0"/>
                <a:cs typeface="DengXian" charset="0"/>
              </a:rPr>
              <a:t>Jump to Guest PC</a:t>
            </a:r>
          </a:p>
        </p:txBody>
      </p:sp>
      <p:cxnSp>
        <p:nvCxnSpPr>
          <p:cNvPr id="8" name="Straight Arrow Connector 9"/>
          <p:cNvCxnSpPr>
            <a:stCxn id="8" idx="3"/>
            <a:endCxn id="10" idx="1"/>
          </p:cNvCxnSpPr>
          <p:nvPr/>
        </p:nvCxnSpPr>
        <p:spPr>
          <a:xfrm>
            <a:off x="3439592" y="2565524"/>
            <a:ext cx="5080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10"/>
          <p:cNvSpPr txBox="1"/>
          <p:nvPr/>
        </p:nvSpPr>
        <p:spPr>
          <a:xfrm>
            <a:off x="3398306" y="2248025"/>
            <a:ext cx="409086" cy="276999"/>
          </a:xfrm>
          <a:prstGeom prst="rect">
            <a:avLst/>
          </a:prstGeom>
          <a:noFill/>
          <a:ln w="19050">
            <a:noFill/>
          </a:ln>
        </p:spPr>
        <p:txBody>
          <a:bodyPr wrap="none" rtlCol="0">
            <a:spAutoFit/>
          </a:bodyPr>
          <a:lstStyle/>
          <a:p>
            <a:r>
              <a:rPr lang="en-US" sz="1200" dirty="0">
                <a:latin typeface="DengXian" charset="0"/>
                <a:ea typeface="DengXian" charset="0"/>
                <a:cs typeface="DengXian" charset="0"/>
              </a:rPr>
              <a:t>Yes</a:t>
            </a:r>
          </a:p>
        </p:txBody>
      </p:sp>
      <p:sp>
        <p:nvSpPr>
          <p:cNvPr id="10" name="Rectangle 11"/>
          <p:cNvSpPr/>
          <p:nvPr/>
        </p:nvSpPr>
        <p:spPr>
          <a:xfrm>
            <a:off x="4392092" y="3327524"/>
            <a:ext cx="1143000" cy="635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200" dirty="0">
                <a:solidFill>
                  <a:schemeClr val="tx1"/>
                </a:solidFill>
                <a:latin typeface="DengXian" charset="0"/>
                <a:ea typeface="DengXian" charset="0"/>
                <a:cs typeface="DengXian" charset="0"/>
              </a:rPr>
              <a:t>Execute</a:t>
            </a:r>
          </a:p>
          <a:p>
            <a:pPr algn="ctr"/>
            <a:r>
              <a:rPr lang="en-US" sz="1200" dirty="0">
                <a:solidFill>
                  <a:schemeClr val="tx1"/>
                </a:solidFill>
                <a:latin typeface="DengXian" charset="0"/>
                <a:ea typeface="DengXian" charset="0"/>
                <a:cs typeface="DengXian" charset="0"/>
              </a:rPr>
              <a:t>In TC</a:t>
            </a:r>
          </a:p>
        </p:txBody>
      </p:sp>
      <p:sp>
        <p:nvSpPr>
          <p:cNvPr id="11" name="Rectangle 13"/>
          <p:cNvSpPr/>
          <p:nvPr/>
        </p:nvSpPr>
        <p:spPr>
          <a:xfrm>
            <a:off x="3122092" y="3327524"/>
            <a:ext cx="1016000" cy="635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200" dirty="0">
                <a:solidFill>
                  <a:schemeClr val="tx1"/>
                </a:solidFill>
                <a:latin typeface="DengXian" charset="0"/>
                <a:ea typeface="DengXian" charset="0"/>
                <a:cs typeface="DengXian" charset="0"/>
              </a:rPr>
              <a:t>TC </a:t>
            </a:r>
          </a:p>
          <a:p>
            <a:pPr algn="ctr"/>
            <a:r>
              <a:rPr lang="en-US" sz="1200" dirty="0">
                <a:solidFill>
                  <a:schemeClr val="tx1"/>
                </a:solidFill>
                <a:latin typeface="DengXian" charset="0"/>
                <a:ea typeface="DengXian" charset="0"/>
                <a:cs typeface="DengXian" charset="0"/>
              </a:rPr>
              <a:t>Validate</a:t>
            </a:r>
          </a:p>
        </p:txBody>
      </p:sp>
      <p:cxnSp>
        <p:nvCxnSpPr>
          <p:cNvPr id="12" name="Shape 15"/>
          <p:cNvCxnSpPr>
            <a:stCxn id="8" idx="2"/>
            <a:endCxn id="16" idx="1"/>
          </p:cNvCxnSpPr>
          <p:nvPr/>
        </p:nvCxnSpPr>
        <p:spPr>
          <a:xfrm rot="16200000" flipH="1">
            <a:off x="2556508" y="3079440"/>
            <a:ext cx="444500" cy="686668"/>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7"/>
          <p:cNvCxnSpPr>
            <a:stCxn id="16" idx="3"/>
            <a:endCxn id="14" idx="1"/>
          </p:cNvCxnSpPr>
          <p:nvPr/>
        </p:nvCxnSpPr>
        <p:spPr>
          <a:xfrm>
            <a:off x="4138092" y="3645024"/>
            <a:ext cx="254000" cy="13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Flowchart: Manual Operation 19"/>
          <p:cNvSpPr/>
          <p:nvPr/>
        </p:nvSpPr>
        <p:spPr>
          <a:xfrm rot="16200000">
            <a:off x="5662092" y="2502024"/>
            <a:ext cx="2159000" cy="1016000"/>
          </a:xfrm>
          <a:prstGeom prst="flowChartManualOperation">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vert" rtlCol="0" anchor="ctr"/>
          <a:lstStyle/>
          <a:p>
            <a:pPr algn="ctr"/>
            <a:r>
              <a:rPr lang="en-US" sz="1200" dirty="0">
                <a:solidFill>
                  <a:schemeClr val="tx1"/>
                </a:solidFill>
                <a:latin typeface="DengXian" charset="0"/>
                <a:ea typeface="DengXian" charset="0"/>
                <a:cs typeface="DengXian" charset="0"/>
              </a:rPr>
              <a:t>Handle</a:t>
            </a:r>
          </a:p>
          <a:p>
            <a:pPr algn="ctr"/>
            <a:r>
              <a:rPr lang="en-US" sz="1200" dirty="0">
                <a:solidFill>
                  <a:schemeClr val="tx1"/>
                </a:solidFill>
                <a:latin typeface="DengXian" charset="0"/>
                <a:ea typeface="DengXian" charset="0"/>
                <a:cs typeface="DengXian" charset="0"/>
              </a:rPr>
              <a:t>Priv.</a:t>
            </a:r>
          </a:p>
          <a:p>
            <a:pPr algn="ctr"/>
            <a:r>
              <a:rPr lang="en-US" sz="1200" dirty="0">
                <a:solidFill>
                  <a:schemeClr val="tx1"/>
                </a:solidFill>
                <a:latin typeface="DengXian" charset="0"/>
                <a:ea typeface="DengXian" charset="0"/>
                <a:cs typeface="DengXian" charset="0"/>
              </a:rPr>
              <a:t>Instruction</a:t>
            </a:r>
          </a:p>
        </p:txBody>
      </p:sp>
      <p:cxnSp>
        <p:nvCxnSpPr>
          <p:cNvPr id="15" name="Shape 21"/>
          <p:cNvCxnSpPr>
            <a:endCxn id="8" idx="0"/>
          </p:cNvCxnSpPr>
          <p:nvPr/>
        </p:nvCxnSpPr>
        <p:spPr>
          <a:xfrm flipH="1" flipV="1">
            <a:off x="2435424" y="1930524"/>
            <a:ext cx="4814168" cy="1079500"/>
          </a:xfrm>
          <a:prstGeom prst="bentConnector4">
            <a:avLst>
              <a:gd name="adj1" fmla="val -9372"/>
              <a:gd name="adj2" fmla="val 121176"/>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25"/>
          <p:cNvCxnSpPr>
            <a:stCxn id="10" idx="3"/>
          </p:cNvCxnSpPr>
          <p:nvPr/>
        </p:nvCxnSpPr>
        <p:spPr>
          <a:xfrm>
            <a:off x="5535092" y="2565524"/>
            <a:ext cx="698500" cy="13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26"/>
          <p:cNvCxnSpPr>
            <a:stCxn id="14" idx="3"/>
          </p:cNvCxnSpPr>
          <p:nvPr/>
        </p:nvCxnSpPr>
        <p:spPr>
          <a:xfrm>
            <a:off x="5535092" y="3645024"/>
            <a:ext cx="698500" cy="13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Box 36"/>
          <p:cNvSpPr txBox="1"/>
          <p:nvPr/>
        </p:nvSpPr>
        <p:spPr>
          <a:xfrm>
            <a:off x="2007320" y="3264025"/>
            <a:ext cx="385042" cy="276999"/>
          </a:xfrm>
          <a:prstGeom prst="rect">
            <a:avLst/>
          </a:prstGeom>
          <a:noFill/>
          <a:ln w="19050">
            <a:noFill/>
          </a:ln>
        </p:spPr>
        <p:txBody>
          <a:bodyPr wrap="none" rtlCol="0">
            <a:spAutoFit/>
          </a:bodyPr>
          <a:lstStyle/>
          <a:p>
            <a:r>
              <a:rPr lang="en-US" sz="1200" dirty="0">
                <a:latin typeface="DengXian" charset="0"/>
                <a:ea typeface="DengXian" charset="0"/>
                <a:cs typeface="DengXian" charset="0"/>
              </a:rPr>
              <a:t>No</a:t>
            </a:r>
          </a:p>
        </p:txBody>
      </p:sp>
      <p:sp>
        <p:nvSpPr>
          <p:cNvPr id="19" name="TextBox 43"/>
          <p:cNvSpPr txBox="1"/>
          <p:nvPr/>
        </p:nvSpPr>
        <p:spPr>
          <a:xfrm>
            <a:off x="5535092" y="3327525"/>
            <a:ext cx="647934" cy="276999"/>
          </a:xfrm>
          <a:prstGeom prst="rect">
            <a:avLst/>
          </a:prstGeom>
          <a:noFill/>
          <a:ln w="19050">
            <a:noFill/>
          </a:ln>
        </p:spPr>
        <p:txBody>
          <a:bodyPr wrap="none" rtlCol="0">
            <a:spAutoFit/>
          </a:bodyPr>
          <a:lstStyle/>
          <a:p>
            <a:r>
              <a:rPr lang="en-US" sz="1200" dirty="0">
                <a:latin typeface="DengXian" charset="0"/>
                <a:ea typeface="DengXian" charset="0"/>
                <a:cs typeface="DengXian" charset="0"/>
              </a:rPr>
              <a:t>Callout</a:t>
            </a:r>
          </a:p>
        </p:txBody>
      </p:sp>
      <p:sp>
        <p:nvSpPr>
          <p:cNvPr id="20" name="TextBox 44"/>
          <p:cNvSpPr txBox="1"/>
          <p:nvPr/>
        </p:nvSpPr>
        <p:spPr>
          <a:xfrm>
            <a:off x="5598592" y="2248025"/>
            <a:ext cx="482824" cy="276999"/>
          </a:xfrm>
          <a:prstGeom prst="rect">
            <a:avLst/>
          </a:prstGeom>
          <a:noFill/>
          <a:ln w="19050">
            <a:noFill/>
          </a:ln>
        </p:spPr>
        <p:txBody>
          <a:bodyPr wrap="none" rtlCol="0">
            <a:spAutoFit/>
          </a:bodyPr>
          <a:lstStyle/>
          <a:p>
            <a:r>
              <a:rPr lang="en-US" sz="1200" dirty="0">
                <a:latin typeface="DengXian" charset="0"/>
                <a:ea typeface="DengXian" charset="0"/>
                <a:cs typeface="DengXian" charset="0"/>
              </a:rPr>
              <a:t>Trap</a:t>
            </a:r>
          </a:p>
        </p:txBody>
      </p:sp>
      <p:cxnSp>
        <p:nvCxnSpPr>
          <p:cNvPr id="21" name="Elbow Connector 46"/>
          <p:cNvCxnSpPr>
            <a:stCxn id="14" idx="2"/>
            <a:endCxn id="16" idx="2"/>
          </p:cNvCxnSpPr>
          <p:nvPr/>
        </p:nvCxnSpPr>
        <p:spPr>
          <a:xfrm rot="5400000">
            <a:off x="4296842" y="3295774"/>
            <a:ext cx="1323" cy="1333500"/>
          </a:xfrm>
          <a:prstGeom prst="bentConnector3">
            <a:avLst>
              <a:gd name="adj1" fmla="val 14395466"/>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5526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zh-CN" dirty="0"/>
              <a:t>Sol-3:</a:t>
            </a:r>
            <a:r>
              <a:rPr lang="zh-CN" altLang="en-US" dirty="0"/>
              <a:t> </a:t>
            </a:r>
            <a:r>
              <a:rPr lang="en-US" altLang="zh-TW" dirty="0"/>
              <a:t>Para-virtualization</a:t>
            </a:r>
          </a:p>
        </p:txBody>
      </p:sp>
      <p:sp>
        <p:nvSpPr>
          <p:cNvPr id="36867" name="Content Placeholder 2"/>
          <p:cNvSpPr>
            <a:spLocks noGrp="1"/>
          </p:cNvSpPr>
          <p:nvPr>
            <p:ph idx="1"/>
          </p:nvPr>
        </p:nvSpPr>
        <p:spPr/>
        <p:txBody>
          <a:bodyPr/>
          <a:lstStyle/>
          <a:p>
            <a:r>
              <a:rPr lang="en-US" altLang="zh-TW" dirty="0"/>
              <a:t>Modify </a:t>
            </a:r>
            <a:r>
              <a:rPr lang="en-US" altLang="zh-CN" dirty="0"/>
              <a:t>OS</a:t>
            </a:r>
            <a:r>
              <a:rPr lang="zh-CN" altLang="en-US" dirty="0"/>
              <a:t> </a:t>
            </a:r>
            <a:r>
              <a:rPr lang="en-US" altLang="zh-CN" dirty="0"/>
              <a:t>and</a:t>
            </a:r>
            <a:r>
              <a:rPr lang="zh-CN" altLang="en-US" dirty="0"/>
              <a:t> </a:t>
            </a:r>
            <a:r>
              <a:rPr lang="en-US" altLang="zh-TW" dirty="0"/>
              <a:t>let </a:t>
            </a:r>
            <a:r>
              <a:rPr lang="en-US" altLang="zh-CN" dirty="0"/>
              <a:t>it</a:t>
            </a:r>
            <a:r>
              <a:rPr lang="zh-CN" altLang="en-US" dirty="0"/>
              <a:t> </a:t>
            </a:r>
            <a:r>
              <a:rPr lang="en-US" altLang="zh-TW" dirty="0"/>
              <a:t>cooperate with </a:t>
            </a:r>
            <a:r>
              <a:rPr lang="en-US" altLang="zh-CN" dirty="0"/>
              <a:t>the</a:t>
            </a:r>
            <a:r>
              <a:rPr lang="zh-CN" altLang="en-US" dirty="0"/>
              <a:t> </a:t>
            </a:r>
            <a:r>
              <a:rPr lang="en-US" altLang="zh-TW" dirty="0"/>
              <a:t>VMM</a:t>
            </a:r>
          </a:p>
          <a:p>
            <a:pPr lvl="1"/>
            <a:r>
              <a:rPr lang="en-US" altLang="zh-TW" dirty="0"/>
              <a:t>Change sensitive instructions to calls to the VMM</a:t>
            </a:r>
            <a:endParaRPr lang="zh-CN" altLang="en-US" dirty="0"/>
          </a:p>
          <a:p>
            <a:pPr lvl="2"/>
            <a:r>
              <a:rPr lang="en-US" altLang="zh-CN" dirty="0"/>
              <a:t>Also</a:t>
            </a:r>
            <a:r>
              <a:rPr lang="zh-CN" altLang="en-US" dirty="0"/>
              <a:t> </a:t>
            </a:r>
            <a:r>
              <a:rPr lang="en-US" altLang="zh-CN" dirty="0"/>
              <a:t>known</a:t>
            </a:r>
            <a:r>
              <a:rPr lang="zh-CN" altLang="en-US" dirty="0"/>
              <a:t> </a:t>
            </a:r>
            <a:r>
              <a:rPr lang="en-US" altLang="zh-CN" dirty="0"/>
              <a:t>as</a:t>
            </a:r>
            <a:r>
              <a:rPr lang="zh-CN" altLang="en-US" dirty="0"/>
              <a:t> </a:t>
            </a:r>
            <a:r>
              <a:rPr lang="en-US" altLang="zh-CN" b="1" dirty="0" err="1">
                <a:solidFill>
                  <a:srgbClr val="0096FF"/>
                </a:solidFill>
              </a:rPr>
              <a:t>hypercall</a:t>
            </a:r>
            <a:endParaRPr lang="en-US" altLang="zh-TW" b="1" dirty="0">
              <a:solidFill>
                <a:srgbClr val="0096FF"/>
              </a:solidFill>
            </a:endParaRPr>
          </a:p>
          <a:p>
            <a:pPr lvl="1"/>
            <a:r>
              <a:rPr lang="en-US" altLang="zh-CN" dirty="0" err="1"/>
              <a:t>Hypercall</a:t>
            </a:r>
            <a:r>
              <a:rPr lang="zh-CN" altLang="en-US" dirty="0"/>
              <a:t> </a:t>
            </a:r>
            <a:r>
              <a:rPr lang="en-US" altLang="zh-CN" dirty="0"/>
              <a:t>can</a:t>
            </a:r>
            <a:r>
              <a:rPr lang="zh-CN" altLang="en-US" dirty="0"/>
              <a:t> </a:t>
            </a:r>
            <a:r>
              <a:rPr lang="en-US" altLang="zh-CN" dirty="0"/>
              <a:t>be</a:t>
            </a:r>
            <a:r>
              <a:rPr lang="zh-CN" altLang="en-US" dirty="0"/>
              <a:t> </a:t>
            </a:r>
            <a:r>
              <a:rPr lang="en-US" altLang="zh-CN" dirty="0"/>
              <a:t>seen</a:t>
            </a:r>
            <a:r>
              <a:rPr lang="zh-CN" altLang="en-US" dirty="0"/>
              <a:t> </a:t>
            </a:r>
            <a:r>
              <a:rPr lang="en-US" altLang="zh-CN" dirty="0"/>
              <a:t>as</a:t>
            </a:r>
            <a:r>
              <a:rPr lang="en-US" altLang="zh-TW" dirty="0"/>
              <a:t> trap</a:t>
            </a:r>
            <a:endParaRPr lang="zh-CN" altLang="en-US" dirty="0"/>
          </a:p>
          <a:p>
            <a:r>
              <a:rPr lang="en-US" altLang="zh-CN" dirty="0"/>
              <a:t>E.g.,</a:t>
            </a:r>
            <a:r>
              <a:rPr lang="zh-CN" altLang="en-US" dirty="0"/>
              <a:t> </a:t>
            </a:r>
            <a:r>
              <a:rPr lang="en-US" altLang="zh-CN" dirty="0" err="1"/>
              <a:t>Xen</a:t>
            </a:r>
            <a:endParaRPr lang="zh-CN" altLang="en-US" dirty="0"/>
          </a:p>
          <a:p>
            <a:pPr lvl="1"/>
            <a:r>
              <a:rPr lang="en-US" altLang="zh-CN" dirty="0"/>
              <a:t>Widely</a:t>
            </a:r>
            <a:r>
              <a:rPr lang="zh-CN" altLang="en-US" dirty="0"/>
              <a:t> </a:t>
            </a:r>
            <a:r>
              <a:rPr lang="en-US" altLang="zh-CN" dirty="0"/>
              <a:t>used</a:t>
            </a:r>
            <a:r>
              <a:rPr lang="zh-CN" altLang="en-US" dirty="0"/>
              <a:t> </a:t>
            </a:r>
            <a:r>
              <a:rPr lang="en-US" altLang="zh-CN" dirty="0"/>
              <a:t>by</a:t>
            </a:r>
            <a:r>
              <a:rPr lang="zh-CN" altLang="en-US" dirty="0"/>
              <a:t> </a:t>
            </a:r>
            <a:r>
              <a:rPr lang="en-US" altLang="zh-CN" dirty="0"/>
              <a:t>industry</a:t>
            </a:r>
            <a:r>
              <a:rPr lang="zh-CN" altLang="en-US" dirty="0"/>
              <a:t> </a:t>
            </a:r>
            <a:r>
              <a:rPr lang="en-US" altLang="zh-CN" dirty="0"/>
              <a:t>like</a:t>
            </a:r>
            <a:r>
              <a:rPr lang="zh-CN" altLang="en-US" dirty="0"/>
              <a:t> </a:t>
            </a:r>
            <a:r>
              <a:rPr lang="en-US" altLang="zh-CN" dirty="0"/>
              <a:t>Amazon's</a:t>
            </a:r>
            <a:r>
              <a:rPr lang="zh-CN" altLang="en-US" dirty="0"/>
              <a:t> </a:t>
            </a:r>
            <a:r>
              <a:rPr lang="en-US" altLang="zh-CN" dirty="0"/>
              <a:t>EC2</a:t>
            </a:r>
            <a:endParaRPr lang="en-US" altLang="zh-TW" dirty="0"/>
          </a:p>
        </p:txBody>
      </p:sp>
    </p:spTree>
    <p:extLst>
      <p:ext uri="{BB962C8B-B14F-4D97-AF65-F5344CB8AC3E}">
        <p14:creationId xmlns:p14="http://schemas.microsoft.com/office/powerpoint/2010/main" val="20112208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800" dirty="0"/>
              <a:t>Sol-4</a:t>
            </a:r>
            <a:r>
              <a:rPr lang="zh-CN" altLang="en-US" sz="2800" dirty="0"/>
              <a:t>： </a:t>
            </a:r>
            <a:r>
              <a:rPr lang="en-US" altLang="zh-CN" sz="2800" dirty="0"/>
              <a:t>Hardware Supported CPU Virtualization</a:t>
            </a:r>
            <a:endParaRPr lang="zh-CN" altLang="en-US" sz="2800" dirty="0"/>
          </a:p>
        </p:txBody>
      </p:sp>
      <p:sp>
        <p:nvSpPr>
          <p:cNvPr id="3" name="内容占位符 2"/>
          <p:cNvSpPr>
            <a:spLocks noGrp="1"/>
          </p:cNvSpPr>
          <p:nvPr>
            <p:ph idx="1"/>
          </p:nvPr>
        </p:nvSpPr>
        <p:spPr>
          <a:xfrm>
            <a:off x="4495314" y="1357318"/>
            <a:ext cx="4186808" cy="3771636"/>
          </a:xfrm>
        </p:spPr>
        <p:txBody>
          <a:bodyPr>
            <a:normAutofit/>
          </a:bodyPr>
          <a:lstStyle/>
          <a:p>
            <a:r>
              <a:rPr lang="en-US" altLang="zh-CN" sz="2400" dirty="0"/>
              <a:t>VMX </a:t>
            </a:r>
            <a:r>
              <a:rPr lang="en-US" altLang="zh-CN" sz="2400" b="1" dirty="0">
                <a:solidFill>
                  <a:srgbClr val="0096FF"/>
                </a:solidFill>
              </a:rPr>
              <a:t>non-root</a:t>
            </a:r>
            <a:r>
              <a:rPr lang="en-US" altLang="zh-CN" sz="2400" dirty="0"/>
              <a:t> operation:</a:t>
            </a:r>
          </a:p>
          <a:p>
            <a:pPr lvl="1"/>
            <a:r>
              <a:rPr lang="en-US" altLang="zh-CN" sz="2000" dirty="0"/>
              <a:t>Not fully privileged, intended for guest software</a:t>
            </a:r>
          </a:p>
          <a:p>
            <a:endParaRPr lang="zh-CN" altLang="en-US" sz="2400" dirty="0"/>
          </a:p>
        </p:txBody>
      </p:sp>
      <p:sp>
        <p:nvSpPr>
          <p:cNvPr id="4" name="Rectangle 22"/>
          <p:cNvSpPr/>
          <p:nvPr/>
        </p:nvSpPr>
        <p:spPr>
          <a:xfrm>
            <a:off x="3366161" y="4993955"/>
            <a:ext cx="2258306" cy="322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bg1"/>
                </a:solidFill>
                <a:cs typeface="Arial Narrow"/>
              </a:rPr>
              <a:t>Host Kernel (VMM)</a:t>
            </a:r>
            <a:endParaRPr lang="en-US" sz="1600" dirty="0">
              <a:solidFill>
                <a:schemeClr val="bg1"/>
              </a:solidFill>
              <a:cs typeface="Arial Narrow"/>
            </a:endParaRPr>
          </a:p>
        </p:txBody>
      </p:sp>
      <p:sp>
        <p:nvSpPr>
          <p:cNvPr id="7" name="Rectangle 27"/>
          <p:cNvSpPr/>
          <p:nvPr/>
        </p:nvSpPr>
        <p:spPr>
          <a:xfrm>
            <a:off x="4299612" y="3577580"/>
            <a:ext cx="1322661" cy="1061148"/>
          </a:xfrm>
          <a:prstGeom prst="rect">
            <a:avLst/>
          </a:prstGeom>
          <a:no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9" name="Rectangle 27"/>
          <p:cNvSpPr/>
          <p:nvPr/>
        </p:nvSpPr>
        <p:spPr>
          <a:xfrm>
            <a:off x="4391075" y="3692014"/>
            <a:ext cx="526008" cy="321946"/>
          </a:xfrm>
          <a:prstGeom prst="rect">
            <a:avLst/>
          </a:prstGeom>
          <a:solidFill>
            <a:schemeClr val="accent1">
              <a:lumMod val="20000"/>
              <a:lumOff val="80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accent1">
                    <a:lumMod val="75000"/>
                  </a:schemeClr>
                </a:solidFill>
                <a:cs typeface="Arial Narrow"/>
              </a:rPr>
              <a:t>app</a:t>
            </a:r>
          </a:p>
        </p:txBody>
      </p:sp>
      <p:sp>
        <p:nvSpPr>
          <p:cNvPr id="15" name="Rectangle 27"/>
          <p:cNvSpPr/>
          <p:nvPr/>
        </p:nvSpPr>
        <p:spPr>
          <a:xfrm>
            <a:off x="3857220" y="3577580"/>
            <a:ext cx="370384" cy="1060224"/>
          </a:xfrm>
          <a:prstGeom prst="rect">
            <a:avLst/>
          </a:prstGeom>
          <a:solidFill>
            <a:schemeClr val="accent2">
              <a:lumMod val="20000"/>
              <a:lumOff val="8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app</a:t>
            </a:r>
            <a:endParaRPr lang="en-US" sz="1600" dirty="0">
              <a:solidFill>
                <a:schemeClr val="accent2"/>
              </a:solidFill>
              <a:cs typeface="Arial Narrow"/>
            </a:endParaRPr>
          </a:p>
        </p:txBody>
      </p:sp>
      <p:sp>
        <p:nvSpPr>
          <p:cNvPr id="17" name="Rectangle 27"/>
          <p:cNvSpPr/>
          <p:nvPr/>
        </p:nvSpPr>
        <p:spPr>
          <a:xfrm>
            <a:off x="3369797" y="3577580"/>
            <a:ext cx="370384" cy="1060224"/>
          </a:xfrm>
          <a:prstGeom prst="rect">
            <a:avLst/>
          </a:prstGeom>
          <a:solidFill>
            <a:schemeClr val="accent2">
              <a:lumMod val="20000"/>
              <a:lumOff val="8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app</a:t>
            </a:r>
            <a:endParaRPr lang="en-US" sz="1600" dirty="0">
              <a:solidFill>
                <a:schemeClr val="accent2"/>
              </a:solidFill>
              <a:cs typeface="Arial Narrow"/>
            </a:endParaRPr>
          </a:p>
        </p:txBody>
      </p:sp>
      <p:sp>
        <p:nvSpPr>
          <p:cNvPr id="18" name="Rectangle 27"/>
          <p:cNvSpPr/>
          <p:nvPr/>
        </p:nvSpPr>
        <p:spPr>
          <a:xfrm>
            <a:off x="4371618" y="4201889"/>
            <a:ext cx="1157453" cy="321946"/>
          </a:xfrm>
          <a:prstGeom prst="rect">
            <a:avLst/>
          </a:prstGeom>
          <a:solidFill>
            <a:schemeClr val="accent1">
              <a:lumMod val="75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400" dirty="0">
                <a:solidFill>
                  <a:schemeClr val="bg1"/>
                </a:solidFill>
                <a:cs typeface="Arial Narrow"/>
              </a:rPr>
              <a:t>Guest kernel</a:t>
            </a:r>
            <a:endParaRPr lang="en-US" sz="1400" dirty="0">
              <a:solidFill>
                <a:schemeClr val="bg1"/>
              </a:solidFill>
              <a:cs typeface="Arial Narrow"/>
            </a:endParaRPr>
          </a:p>
        </p:txBody>
      </p:sp>
      <p:sp>
        <p:nvSpPr>
          <p:cNvPr id="19" name="Rectangle 27"/>
          <p:cNvSpPr/>
          <p:nvPr/>
        </p:nvSpPr>
        <p:spPr>
          <a:xfrm>
            <a:off x="5058793" y="3692014"/>
            <a:ext cx="474322" cy="321946"/>
          </a:xfrm>
          <a:prstGeom prst="rect">
            <a:avLst/>
          </a:prstGeom>
          <a:solidFill>
            <a:schemeClr val="accent1">
              <a:lumMod val="20000"/>
              <a:lumOff val="80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accent1">
                    <a:lumMod val="75000"/>
                  </a:schemeClr>
                </a:solidFill>
                <a:cs typeface="Arial Narrow"/>
              </a:rPr>
              <a:t>app</a:t>
            </a:r>
          </a:p>
        </p:txBody>
      </p:sp>
      <p:sp>
        <p:nvSpPr>
          <p:cNvPr id="20" name="文本框 19"/>
          <p:cNvSpPr txBox="1"/>
          <p:nvPr/>
        </p:nvSpPr>
        <p:spPr>
          <a:xfrm>
            <a:off x="1765133" y="4300706"/>
            <a:ext cx="1789856" cy="369332"/>
          </a:xfrm>
          <a:prstGeom prst="rect">
            <a:avLst/>
          </a:prstGeom>
          <a:noFill/>
        </p:spPr>
        <p:txBody>
          <a:bodyPr wrap="square" rtlCol="0">
            <a:spAutoFit/>
          </a:bodyPr>
          <a:lstStyle/>
          <a:p>
            <a:r>
              <a:rPr lang="en-US" altLang="zh-CN" b="1" dirty="0">
                <a:solidFill>
                  <a:srgbClr val="0096FF"/>
                </a:solidFill>
                <a:latin typeface="等线" panose="02010600030101010101" pitchFamily="2" charset="-122"/>
                <a:ea typeface="等线" panose="02010600030101010101" pitchFamily="2" charset="-122"/>
              </a:rPr>
              <a:t>Root / Ring-3</a:t>
            </a:r>
            <a:endParaRPr lang="zh-CN" altLang="en-US" b="1" dirty="0">
              <a:solidFill>
                <a:srgbClr val="0096FF"/>
              </a:solidFill>
              <a:latin typeface="等线" panose="02010600030101010101" pitchFamily="2" charset="-122"/>
              <a:ea typeface="等线" panose="02010600030101010101" pitchFamily="2" charset="-122"/>
            </a:endParaRPr>
          </a:p>
        </p:txBody>
      </p:sp>
      <p:sp>
        <p:nvSpPr>
          <p:cNvPr id="21" name="文本框 20"/>
          <p:cNvSpPr txBox="1"/>
          <p:nvPr/>
        </p:nvSpPr>
        <p:spPr>
          <a:xfrm>
            <a:off x="1765133" y="4961084"/>
            <a:ext cx="1789856" cy="369332"/>
          </a:xfrm>
          <a:prstGeom prst="rect">
            <a:avLst/>
          </a:prstGeom>
          <a:noFill/>
        </p:spPr>
        <p:txBody>
          <a:bodyPr wrap="square" rtlCol="0">
            <a:spAutoFit/>
          </a:bodyPr>
          <a:lstStyle/>
          <a:p>
            <a:r>
              <a:rPr lang="en-US" altLang="zh-CN" b="1" dirty="0">
                <a:solidFill>
                  <a:srgbClr val="0096FF"/>
                </a:solidFill>
                <a:latin typeface="等线" panose="02010600030101010101" pitchFamily="2" charset="-122"/>
                <a:ea typeface="等线" panose="02010600030101010101" pitchFamily="2" charset="-122"/>
              </a:rPr>
              <a:t>Root / Ring-0</a:t>
            </a:r>
            <a:endParaRPr lang="zh-CN" altLang="en-US" b="1" dirty="0">
              <a:solidFill>
                <a:srgbClr val="0096FF"/>
              </a:solidFill>
              <a:latin typeface="等线" panose="02010600030101010101" pitchFamily="2" charset="-122"/>
              <a:ea typeface="等线" panose="02010600030101010101" pitchFamily="2" charset="-122"/>
            </a:endParaRPr>
          </a:p>
        </p:txBody>
      </p:sp>
      <p:sp>
        <p:nvSpPr>
          <p:cNvPr id="22" name="内容占位符 2"/>
          <p:cNvSpPr txBox="1">
            <a:spLocks/>
          </p:cNvSpPr>
          <p:nvPr/>
        </p:nvSpPr>
        <p:spPr>
          <a:xfrm>
            <a:off x="609600" y="1357318"/>
            <a:ext cx="4186808" cy="379980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2400" dirty="0"/>
              <a:t>VMX </a:t>
            </a:r>
            <a:r>
              <a:rPr lang="en-US" altLang="zh-CN" sz="2400" b="1" dirty="0">
                <a:solidFill>
                  <a:srgbClr val="0096FF"/>
                </a:solidFill>
              </a:rPr>
              <a:t>root</a:t>
            </a:r>
            <a:r>
              <a:rPr lang="en-US" altLang="zh-CN" sz="2400" dirty="0"/>
              <a:t> operation:</a:t>
            </a:r>
          </a:p>
          <a:p>
            <a:pPr lvl="1"/>
            <a:r>
              <a:rPr lang="en-US" altLang="zh-CN" sz="2000" dirty="0"/>
              <a:t>Full privileged, intended for Virtual Machine Monitor</a:t>
            </a:r>
          </a:p>
          <a:p>
            <a:endParaRPr lang="zh-CN" altLang="en-US" sz="2400" dirty="0"/>
          </a:p>
        </p:txBody>
      </p:sp>
      <p:sp>
        <p:nvSpPr>
          <p:cNvPr id="23" name="文本框 22"/>
          <p:cNvSpPr txBox="1"/>
          <p:nvPr/>
        </p:nvSpPr>
        <p:spPr>
          <a:xfrm>
            <a:off x="5695324" y="3665135"/>
            <a:ext cx="2468303" cy="369332"/>
          </a:xfrm>
          <a:prstGeom prst="rect">
            <a:avLst/>
          </a:prstGeom>
          <a:noFill/>
        </p:spPr>
        <p:txBody>
          <a:bodyPr wrap="square" rtlCol="0">
            <a:spAutoFit/>
          </a:bodyPr>
          <a:lstStyle/>
          <a:p>
            <a:r>
              <a:rPr lang="en-US" altLang="zh-CN" dirty="0">
                <a:solidFill>
                  <a:schemeClr val="accent1">
                    <a:lumMod val="75000"/>
                  </a:schemeClr>
                </a:solidFill>
                <a:latin typeface="等线" panose="02010600030101010101" pitchFamily="2" charset="-122"/>
                <a:ea typeface="等线" panose="02010600030101010101" pitchFamily="2" charset="-122"/>
              </a:rPr>
              <a:t>Non-Root / Ring-3</a:t>
            </a:r>
            <a:endParaRPr lang="zh-CN" altLang="en-US" dirty="0">
              <a:solidFill>
                <a:schemeClr val="accent1">
                  <a:lumMod val="75000"/>
                </a:schemeClr>
              </a:solidFill>
              <a:latin typeface="等线" panose="02010600030101010101" pitchFamily="2" charset="-122"/>
              <a:ea typeface="等线" panose="02010600030101010101" pitchFamily="2" charset="-122"/>
            </a:endParaRPr>
          </a:p>
        </p:txBody>
      </p:sp>
      <p:sp>
        <p:nvSpPr>
          <p:cNvPr id="24" name="文本框 23"/>
          <p:cNvSpPr txBox="1"/>
          <p:nvPr/>
        </p:nvSpPr>
        <p:spPr>
          <a:xfrm>
            <a:off x="5695324" y="4189071"/>
            <a:ext cx="2328381" cy="369332"/>
          </a:xfrm>
          <a:prstGeom prst="rect">
            <a:avLst/>
          </a:prstGeom>
          <a:noFill/>
        </p:spPr>
        <p:txBody>
          <a:bodyPr wrap="square" rtlCol="0">
            <a:spAutoFit/>
          </a:bodyPr>
          <a:lstStyle/>
          <a:p>
            <a:r>
              <a:rPr lang="en-US" altLang="zh-CN" dirty="0">
                <a:solidFill>
                  <a:schemeClr val="accent1">
                    <a:lumMod val="75000"/>
                  </a:schemeClr>
                </a:solidFill>
                <a:latin typeface="等线" panose="02010600030101010101" pitchFamily="2" charset="-122"/>
                <a:ea typeface="等线" panose="02010600030101010101" pitchFamily="2" charset="-122"/>
              </a:rPr>
              <a:t>Non-Root / Ring-0</a:t>
            </a:r>
            <a:endParaRPr lang="zh-CN" altLang="en-US" dirty="0">
              <a:solidFill>
                <a:schemeClr val="accent1">
                  <a:lumMod val="75000"/>
                </a:schemeClr>
              </a:solidFill>
              <a:latin typeface="等线" panose="02010600030101010101" pitchFamily="2" charset="-122"/>
              <a:ea typeface="等线" panose="02010600030101010101" pitchFamily="2" charset="-122"/>
            </a:endParaRPr>
          </a:p>
        </p:txBody>
      </p:sp>
      <p:sp>
        <p:nvSpPr>
          <p:cNvPr id="26" name="矩形 25"/>
          <p:cNvSpPr/>
          <p:nvPr/>
        </p:nvSpPr>
        <p:spPr>
          <a:xfrm>
            <a:off x="881118" y="2857500"/>
            <a:ext cx="7381763" cy="369332"/>
          </a:xfrm>
          <a:prstGeom prst="rect">
            <a:avLst/>
          </a:prstGeom>
          <a:solidFill>
            <a:schemeClr val="accent2">
              <a:lumMod val="20000"/>
              <a:lumOff val="80000"/>
            </a:schemeClr>
          </a:solidFill>
        </p:spPr>
        <p:txBody>
          <a:bodyPr wrap="square">
            <a:spAutoFit/>
          </a:bodyPr>
          <a:lstStyle/>
          <a:p>
            <a:pPr algn="ctr"/>
            <a:r>
              <a:rPr lang="en-US" altLang="zh-CN" b="1" dirty="0">
                <a:solidFill>
                  <a:schemeClr val="tx1">
                    <a:lumMod val="75000"/>
                    <a:lumOff val="25000"/>
                  </a:schemeClr>
                </a:solidFill>
                <a:latin typeface="等线" panose="02010600030101010101" pitchFamily="2" charset="-122"/>
                <a:ea typeface="等线" panose="02010600030101010101" pitchFamily="2" charset="-122"/>
              </a:rPr>
              <a:t>Both forms of operation support all four privilege levels from 0 to 3</a:t>
            </a:r>
          </a:p>
        </p:txBody>
      </p:sp>
      <p:cxnSp>
        <p:nvCxnSpPr>
          <p:cNvPr id="29" name="直接箭头连接符 28"/>
          <p:cNvCxnSpPr/>
          <p:nvPr/>
        </p:nvCxnSpPr>
        <p:spPr>
          <a:xfrm flipV="1">
            <a:off x="4919070" y="4670038"/>
            <a:ext cx="0" cy="29921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a:off x="5063086" y="4663434"/>
            <a:ext cx="0" cy="30581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3923927" y="4648300"/>
            <a:ext cx="986505" cy="338554"/>
          </a:xfrm>
          <a:prstGeom prst="rect">
            <a:avLst/>
          </a:prstGeom>
          <a:noFill/>
        </p:spPr>
        <p:txBody>
          <a:bodyPr wrap="square" rtlCol="0">
            <a:spAutoFit/>
          </a:bodyPr>
          <a:lstStyle/>
          <a:p>
            <a:pPr algn="r"/>
            <a:r>
              <a:rPr lang="en-US" altLang="zh-CN" sz="1600" dirty="0" err="1">
                <a:latin typeface="等线" panose="02010600030101010101" pitchFamily="2" charset="-122"/>
                <a:ea typeface="等线" panose="02010600030101010101" pitchFamily="2" charset="-122"/>
              </a:rPr>
              <a:t>VMEnter</a:t>
            </a:r>
            <a:endParaRPr lang="zh-CN" altLang="en-US" sz="1600" dirty="0">
              <a:latin typeface="等线" panose="02010600030101010101" pitchFamily="2" charset="-122"/>
              <a:ea typeface="等线" panose="02010600030101010101" pitchFamily="2" charset="-122"/>
            </a:endParaRPr>
          </a:p>
        </p:txBody>
      </p:sp>
      <p:sp>
        <p:nvSpPr>
          <p:cNvPr id="36" name="文本框 35"/>
          <p:cNvSpPr txBox="1"/>
          <p:nvPr/>
        </p:nvSpPr>
        <p:spPr>
          <a:xfrm>
            <a:off x="5126168" y="4648300"/>
            <a:ext cx="986505" cy="338554"/>
          </a:xfrm>
          <a:prstGeom prst="rect">
            <a:avLst/>
          </a:prstGeom>
          <a:noFill/>
        </p:spPr>
        <p:txBody>
          <a:bodyPr wrap="square" rtlCol="0">
            <a:spAutoFit/>
          </a:bodyPr>
          <a:lstStyle/>
          <a:p>
            <a:r>
              <a:rPr lang="en-US" altLang="zh-CN" sz="1600" dirty="0" err="1">
                <a:latin typeface="等线" panose="02010600030101010101" pitchFamily="2" charset="-122"/>
                <a:ea typeface="等线" panose="02010600030101010101" pitchFamily="2" charset="-122"/>
              </a:rPr>
              <a:t>VMExit</a:t>
            </a:r>
            <a:endParaRPr lang="zh-CN" altLang="en-US" sz="1600" dirty="0">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6690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B4A657E0-11C2-374C-93D2-FD6B7DF3C6EB}"/>
              </a:ext>
            </a:extLst>
          </p:cNvPr>
          <p:cNvSpPr>
            <a:spLocks noGrp="1"/>
          </p:cNvSpPr>
          <p:nvPr>
            <p:ph type="title"/>
          </p:nvPr>
        </p:nvSpPr>
        <p:spPr/>
        <p:txBody>
          <a:bodyPr/>
          <a:lstStyle/>
          <a:p>
            <a:r>
              <a:rPr kumimoji="1" lang="en-US" altLang="zh-CN" dirty="0"/>
              <a:t>Memory</a:t>
            </a:r>
            <a:r>
              <a:rPr kumimoji="1" lang="zh-CN" altLang="en-US" dirty="0"/>
              <a:t> </a:t>
            </a:r>
            <a:r>
              <a:rPr kumimoji="1" lang="en-US" altLang="zh-CN" dirty="0"/>
              <a:t>Virtualization</a:t>
            </a:r>
            <a:endParaRPr kumimoji="1" lang="zh-CN" altLang="en-US" dirty="0"/>
          </a:p>
        </p:txBody>
      </p:sp>
      <p:sp>
        <p:nvSpPr>
          <p:cNvPr id="5" name="文本占位符 4">
            <a:extLst>
              <a:ext uri="{FF2B5EF4-FFF2-40B4-BE49-F238E27FC236}">
                <a16:creationId xmlns:a16="http://schemas.microsoft.com/office/drawing/2014/main" id="{5601BB56-5F9C-9D40-9E40-2E5E7AAD9CCA}"/>
              </a:ext>
            </a:extLst>
          </p:cNvPr>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7919469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Virtualizing the</a:t>
            </a:r>
            <a:r>
              <a:rPr lang="zh-CN" altLang="en-US" dirty="0"/>
              <a:t> </a:t>
            </a:r>
            <a:r>
              <a:rPr lang="en-US" altLang="zh-CN" dirty="0"/>
              <a:t>Page Tables</a:t>
            </a:r>
            <a:endParaRPr lang="zh-CN" altLang="en-US" dirty="0"/>
          </a:p>
        </p:txBody>
      </p:sp>
      <p:sp>
        <p:nvSpPr>
          <p:cNvPr id="3" name="内容占位符 2"/>
          <p:cNvSpPr>
            <a:spLocks noGrp="1"/>
          </p:cNvSpPr>
          <p:nvPr>
            <p:ph idx="1"/>
          </p:nvPr>
        </p:nvSpPr>
        <p:spPr>
          <a:xfrm>
            <a:off x="457200" y="1333500"/>
            <a:ext cx="8229600" cy="4116287"/>
          </a:xfrm>
        </p:spPr>
        <p:txBody>
          <a:bodyPr>
            <a:noAutofit/>
          </a:bodyPr>
          <a:lstStyle/>
          <a:p>
            <a:r>
              <a:rPr lang="en-US" altLang="zh-CN" sz="2400" dirty="0"/>
              <a:t>Terminology: 3 types of address now</a:t>
            </a:r>
          </a:p>
          <a:p>
            <a:pPr lvl="1"/>
            <a:r>
              <a:rPr lang="en-US" altLang="zh-CN" sz="2000" b="1" dirty="0">
                <a:solidFill>
                  <a:srgbClr val="0096FF"/>
                </a:solidFill>
              </a:rPr>
              <a:t>GVA</a:t>
            </a:r>
            <a:r>
              <a:rPr lang="en-US" altLang="zh-CN" sz="2000" dirty="0">
                <a:solidFill>
                  <a:srgbClr val="0096FF"/>
                </a:solidFill>
              </a:rPr>
              <a:t>-&gt;</a:t>
            </a:r>
            <a:r>
              <a:rPr lang="en-US" altLang="zh-CN" sz="2000" b="1" dirty="0">
                <a:solidFill>
                  <a:srgbClr val="0096FF"/>
                </a:solidFill>
              </a:rPr>
              <a:t>GPA</a:t>
            </a:r>
            <a:r>
              <a:rPr lang="en-US" altLang="zh-CN" sz="2000" dirty="0">
                <a:solidFill>
                  <a:srgbClr val="0096FF"/>
                </a:solidFill>
              </a:rPr>
              <a:t>-&gt;</a:t>
            </a:r>
            <a:r>
              <a:rPr lang="en-US" altLang="zh-CN" sz="2000" b="1" dirty="0">
                <a:solidFill>
                  <a:srgbClr val="0096FF"/>
                </a:solidFill>
              </a:rPr>
              <a:t>HPA</a:t>
            </a:r>
            <a:r>
              <a:rPr lang="en-US" altLang="zh-CN" sz="2000" dirty="0">
                <a:solidFill>
                  <a:schemeClr val="accent2"/>
                </a:solidFill>
              </a:rPr>
              <a:t> </a:t>
            </a:r>
            <a:r>
              <a:rPr lang="en-US" altLang="zh-CN" sz="2000" dirty="0"/>
              <a:t>(Guest virtual. Guest physical. Host physical)</a:t>
            </a:r>
          </a:p>
          <a:p>
            <a:pPr lvl="1"/>
            <a:r>
              <a:rPr lang="en-US" altLang="zh-CN" sz="2000" dirty="0"/>
              <a:t>Guest VM's page table contains GPA</a:t>
            </a:r>
          </a:p>
          <a:p>
            <a:r>
              <a:rPr lang="en-US" altLang="zh-CN" sz="2400" dirty="0"/>
              <a:t>Setting CR3 to point to guest page table would not work</a:t>
            </a:r>
          </a:p>
          <a:p>
            <a:pPr lvl="1"/>
            <a:r>
              <a:rPr lang="en-US" altLang="zh-CN" sz="2000" dirty="0"/>
              <a:t>E.g.,</a:t>
            </a:r>
            <a:r>
              <a:rPr lang="zh-CN" altLang="en-US" sz="2000" dirty="0"/>
              <a:t> </a:t>
            </a:r>
            <a:r>
              <a:rPr lang="en-US" altLang="zh-CN" sz="2000" dirty="0"/>
              <a:t>a</a:t>
            </a:r>
            <a:r>
              <a:rPr lang="zh-CN" altLang="en-US" sz="2000" dirty="0"/>
              <a:t> </a:t>
            </a:r>
            <a:r>
              <a:rPr lang="en-US" altLang="zh-CN" sz="2000" dirty="0"/>
              <a:t>processes in VM might access host physical address 0~1GB,</a:t>
            </a:r>
            <a:r>
              <a:rPr lang="zh-CN" altLang="en-US" sz="2000" dirty="0"/>
              <a:t> </a:t>
            </a:r>
            <a:r>
              <a:rPr lang="en-US" altLang="zh-CN" sz="2000" dirty="0"/>
              <a:t>which might not belong to that guest VM</a:t>
            </a:r>
            <a:endParaRPr lang="zh-CN" altLang="en-US" sz="2000" dirty="0"/>
          </a:p>
          <a:p>
            <a:pPr lvl="1"/>
            <a:r>
              <a:rPr lang="en-US" altLang="zh-CN" sz="2000" dirty="0"/>
              <a:t>Solution-1:</a:t>
            </a:r>
            <a:r>
              <a:rPr lang="zh-CN" altLang="en-US" sz="2000" dirty="0"/>
              <a:t> </a:t>
            </a:r>
            <a:r>
              <a:rPr lang="en-US" altLang="zh-CN" sz="2000" b="1" dirty="0">
                <a:solidFill>
                  <a:srgbClr val="0096FF"/>
                </a:solidFill>
              </a:rPr>
              <a:t>shadow</a:t>
            </a:r>
            <a:r>
              <a:rPr lang="zh-CN" altLang="en-US" sz="2000" b="1" dirty="0">
                <a:solidFill>
                  <a:srgbClr val="0096FF"/>
                </a:solidFill>
              </a:rPr>
              <a:t> </a:t>
            </a:r>
            <a:r>
              <a:rPr lang="en-US" altLang="zh-CN" sz="2000" b="1" dirty="0">
                <a:solidFill>
                  <a:srgbClr val="0096FF"/>
                </a:solidFill>
              </a:rPr>
              <a:t>paging</a:t>
            </a:r>
            <a:endParaRPr lang="zh-CN" altLang="en-US" sz="2000" b="1" dirty="0">
              <a:solidFill>
                <a:srgbClr val="0096FF"/>
              </a:solidFill>
            </a:endParaRPr>
          </a:p>
          <a:p>
            <a:pPr lvl="1"/>
            <a:r>
              <a:rPr lang="en-US" altLang="zh-CN" sz="2000" dirty="0"/>
              <a:t>Solution-2:</a:t>
            </a:r>
            <a:r>
              <a:rPr lang="zh-CN" altLang="en-US" sz="2000" dirty="0"/>
              <a:t> </a:t>
            </a:r>
            <a:r>
              <a:rPr lang="en-US" altLang="zh-CN" sz="2000" b="1" dirty="0">
                <a:solidFill>
                  <a:srgbClr val="0096FF"/>
                </a:solidFill>
              </a:rPr>
              <a:t>direct</a:t>
            </a:r>
            <a:r>
              <a:rPr lang="zh-CN" altLang="en-US" sz="2000" b="1" dirty="0">
                <a:solidFill>
                  <a:srgbClr val="0096FF"/>
                </a:solidFill>
              </a:rPr>
              <a:t> </a:t>
            </a:r>
            <a:r>
              <a:rPr lang="en-US" altLang="zh-CN" sz="2000" b="1" dirty="0">
                <a:solidFill>
                  <a:srgbClr val="0096FF"/>
                </a:solidFill>
              </a:rPr>
              <a:t>paging</a:t>
            </a:r>
            <a:endParaRPr lang="zh-CN" altLang="en-US" sz="2000" b="1" dirty="0">
              <a:solidFill>
                <a:srgbClr val="0096FF"/>
              </a:solidFill>
            </a:endParaRPr>
          </a:p>
          <a:p>
            <a:pPr lvl="1"/>
            <a:r>
              <a:rPr lang="en-US" altLang="zh-CN" sz="2000" dirty="0"/>
              <a:t>Solution-3:</a:t>
            </a:r>
            <a:r>
              <a:rPr lang="zh-CN" altLang="en-US" sz="2000" dirty="0"/>
              <a:t> </a:t>
            </a:r>
            <a:r>
              <a:rPr lang="en-US" altLang="zh-CN" sz="2000" b="1" dirty="0">
                <a:solidFill>
                  <a:srgbClr val="0096FF"/>
                </a:solidFill>
              </a:rPr>
              <a:t>new</a:t>
            </a:r>
            <a:r>
              <a:rPr lang="zh-CN" altLang="en-US" sz="2000" b="1" dirty="0">
                <a:solidFill>
                  <a:srgbClr val="0096FF"/>
                </a:solidFill>
              </a:rPr>
              <a:t> </a:t>
            </a:r>
            <a:r>
              <a:rPr lang="en-US" altLang="zh-CN" sz="2000" b="1" dirty="0">
                <a:solidFill>
                  <a:srgbClr val="0096FF"/>
                </a:solidFill>
              </a:rPr>
              <a:t>hardware</a:t>
            </a:r>
            <a:endParaRPr lang="zh-CN" altLang="en-US" sz="2000" b="1" dirty="0">
              <a:solidFill>
                <a:srgbClr val="0096FF"/>
              </a:solidFill>
            </a:endParaRPr>
          </a:p>
        </p:txBody>
      </p:sp>
      <p:sp>
        <p:nvSpPr>
          <p:cNvPr id="4" name="灯片编号占位符 3"/>
          <p:cNvSpPr>
            <a:spLocks noGrp="1"/>
          </p:cNvSpPr>
          <p:nvPr>
            <p:ph type="sldNum" sz="quarter" idx="12"/>
          </p:nvPr>
        </p:nvSpPr>
        <p:spPr/>
        <p:txBody>
          <a:bodyPr/>
          <a:lstStyle/>
          <a:p>
            <a:fld id="{8107FB38-4DA8-4D40-A1B7-468F17DAFC82}" type="slidenum">
              <a:rPr lang="zh-CN" altLang="en-US" smtClean="0"/>
              <a:t>37</a:t>
            </a:fld>
            <a:endParaRPr lang="zh-CN" altLang="en-US"/>
          </a:p>
        </p:txBody>
      </p:sp>
    </p:spTree>
    <p:extLst>
      <p:ext uri="{BB962C8B-B14F-4D97-AF65-F5344CB8AC3E}">
        <p14:creationId xmlns:p14="http://schemas.microsoft.com/office/powerpoint/2010/main" val="35878612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Solution-1: Shadow Paging</a:t>
            </a:r>
            <a:endParaRPr kumimoji="1" lang="zh-CN" altLang="en-US" dirty="0"/>
          </a:p>
        </p:txBody>
      </p:sp>
      <p:cxnSp>
        <p:nvCxnSpPr>
          <p:cNvPr id="4" name="直接连接符 55"/>
          <p:cNvCxnSpPr/>
          <p:nvPr/>
        </p:nvCxnSpPr>
        <p:spPr>
          <a:xfrm>
            <a:off x="887588" y="3537821"/>
            <a:ext cx="7620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5" name="直接连接符 2"/>
          <p:cNvCxnSpPr/>
          <p:nvPr/>
        </p:nvCxnSpPr>
        <p:spPr>
          <a:xfrm>
            <a:off x="894015" y="2511708"/>
            <a:ext cx="7620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 name="Elbow Connector 116"/>
          <p:cNvCxnSpPr/>
          <p:nvPr/>
        </p:nvCxnSpPr>
        <p:spPr>
          <a:xfrm>
            <a:off x="2423762" y="2069451"/>
            <a:ext cx="12700" cy="2080471"/>
          </a:xfrm>
          <a:prstGeom prst="bentConnector3">
            <a:avLst>
              <a:gd name="adj1" fmla="val 180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 name="Elbow Connector 116"/>
          <p:cNvCxnSpPr/>
          <p:nvPr/>
        </p:nvCxnSpPr>
        <p:spPr>
          <a:xfrm rot="10800000" flipV="1">
            <a:off x="1643675" y="2069450"/>
            <a:ext cx="12700" cy="2080471"/>
          </a:xfrm>
          <a:prstGeom prst="bentConnector3">
            <a:avLst>
              <a:gd name="adj1" fmla="val 180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Connector 146"/>
          <p:cNvCxnSpPr/>
          <p:nvPr/>
        </p:nvCxnSpPr>
        <p:spPr>
          <a:xfrm>
            <a:off x="6024164" y="3199782"/>
            <a:ext cx="133038" cy="72639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pic>
        <p:nvPicPr>
          <p:cNvPr id="9" name="Picture 83"/>
          <p:cNvPicPr>
            <a:picLocks noChangeAspect="1"/>
          </p:cNvPicPr>
          <p:nvPr/>
        </p:nvPicPr>
        <p:blipFill rotWithShape="1">
          <a:blip r:embed="rId2"/>
          <a:srcRect t="40008" b="43755"/>
          <a:stretch/>
        </p:blipFill>
        <p:spPr>
          <a:xfrm>
            <a:off x="3743909" y="3949867"/>
            <a:ext cx="4320480" cy="598401"/>
          </a:xfrm>
          <a:prstGeom prst="rect">
            <a:avLst/>
          </a:prstGeom>
        </p:spPr>
      </p:pic>
      <p:sp>
        <p:nvSpPr>
          <p:cNvPr id="10" name="Rectangle 5"/>
          <p:cNvSpPr>
            <a:spLocks noChangeAspect="1" noChangeArrowheads="1"/>
          </p:cNvSpPr>
          <p:nvPr/>
        </p:nvSpPr>
        <p:spPr bwMode="auto">
          <a:xfrm>
            <a:off x="3433949" y="3926174"/>
            <a:ext cx="546540" cy="294029"/>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11" name="Rectangle 5"/>
          <p:cNvSpPr>
            <a:spLocks noChangeAspect="1" noChangeArrowheads="1"/>
          </p:cNvSpPr>
          <p:nvPr/>
        </p:nvSpPr>
        <p:spPr bwMode="auto">
          <a:xfrm>
            <a:off x="4384606" y="1903171"/>
            <a:ext cx="546540" cy="294029"/>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333" dirty="0">
              <a:solidFill>
                <a:srgbClr val="000000"/>
              </a:solidFill>
              <a:latin typeface="DengXian" charset="0"/>
              <a:ea typeface="DengXian" charset="0"/>
              <a:cs typeface="DengXian" charset="0"/>
            </a:endParaRPr>
          </a:p>
        </p:txBody>
      </p:sp>
      <p:sp>
        <p:nvSpPr>
          <p:cNvPr id="12" name="Rectangle 5"/>
          <p:cNvSpPr>
            <a:spLocks noChangeAspect="1" noChangeArrowheads="1"/>
          </p:cNvSpPr>
          <p:nvPr/>
        </p:nvSpPr>
        <p:spPr bwMode="auto">
          <a:xfrm>
            <a:off x="4931146" y="1903171"/>
            <a:ext cx="546540" cy="294029"/>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333" dirty="0">
              <a:solidFill>
                <a:srgbClr val="000000"/>
              </a:solidFill>
              <a:latin typeface="DengXian" charset="0"/>
              <a:ea typeface="DengXian" charset="0"/>
              <a:cs typeface="DengXian" charset="0"/>
            </a:endParaRPr>
          </a:p>
        </p:txBody>
      </p:sp>
      <p:sp>
        <p:nvSpPr>
          <p:cNvPr id="13" name="Rectangle 5"/>
          <p:cNvSpPr>
            <a:spLocks noChangeAspect="1" noChangeArrowheads="1"/>
          </p:cNvSpPr>
          <p:nvPr/>
        </p:nvSpPr>
        <p:spPr bwMode="auto">
          <a:xfrm>
            <a:off x="5477686" y="1903171"/>
            <a:ext cx="546540" cy="294029"/>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333" dirty="0">
              <a:solidFill>
                <a:srgbClr val="000000"/>
              </a:solidFill>
              <a:latin typeface="DengXian" charset="0"/>
              <a:ea typeface="DengXian" charset="0"/>
              <a:cs typeface="DengXian" charset="0"/>
            </a:endParaRPr>
          </a:p>
        </p:txBody>
      </p:sp>
      <p:sp>
        <p:nvSpPr>
          <p:cNvPr id="14" name="Rectangle 5"/>
          <p:cNvSpPr>
            <a:spLocks noChangeAspect="1" noChangeArrowheads="1"/>
          </p:cNvSpPr>
          <p:nvPr/>
        </p:nvSpPr>
        <p:spPr bwMode="auto">
          <a:xfrm>
            <a:off x="4384606" y="2900371"/>
            <a:ext cx="546540" cy="294029"/>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333" dirty="0">
              <a:solidFill>
                <a:srgbClr val="000000"/>
              </a:solidFill>
              <a:latin typeface="DengXian" charset="0"/>
              <a:ea typeface="DengXian" charset="0"/>
              <a:cs typeface="DengXian" charset="0"/>
            </a:endParaRPr>
          </a:p>
        </p:txBody>
      </p:sp>
      <p:sp>
        <p:nvSpPr>
          <p:cNvPr id="15" name="Rectangle 5"/>
          <p:cNvSpPr>
            <a:spLocks noChangeAspect="1" noChangeArrowheads="1"/>
          </p:cNvSpPr>
          <p:nvPr/>
        </p:nvSpPr>
        <p:spPr bwMode="auto">
          <a:xfrm>
            <a:off x="4384606" y="2906772"/>
            <a:ext cx="546540" cy="294029"/>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16" name="Rectangle 11"/>
          <p:cNvSpPr>
            <a:spLocks noChangeAspect="1" noChangeArrowheads="1"/>
          </p:cNvSpPr>
          <p:nvPr/>
        </p:nvSpPr>
        <p:spPr bwMode="auto">
          <a:xfrm>
            <a:off x="4931146" y="2906772"/>
            <a:ext cx="546540" cy="294029"/>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333" dirty="0">
              <a:solidFill>
                <a:srgbClr val="000000"/>
              </a:solidFill>
              <a:latin typeface="DengXian" charset="0"/>
              <a:ea typeface="DengXian" charset="0"/>
              <a:cs typeface="DengXian" charset="0"/>
            </a:endParaRPr>
          </a:p>
        </p:txBody>
      </p:sp>
      <p:sp>
        <p:nvSpPr>
          <p:cNvPr id="17" name="Rectangle 5"/>
          <p:cNvSpPr>
            <a:spLocks noChangeAspect="1" noChangeArrowheads="1"/>
          </p:cNvSpPr>
          <p:nvPr/>
        </p:nvSpPr>
        <p:spPr bwMode="auto">
          <a:xfrm>
            <a:off x="5477686" y="2906772"/>
            <a:ext cx="546540" cy="294029"/>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18" name="Rectangle 5"/>
          <p:cNvSpPr>
            <a:spLocks noChangeAspect="1" noChangeArrowheads="1"/>
          </p:cNvSpPr>
          <p:nvPr/>
        </p:nvSpPr>
        <p:spPr bwMode="auto">
          <a:xfrm>
            <a:off x="6024226" y="2906772"/>
            <a:ext cx="546540" cy="2940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cxnSp>
        <p:nvCxnSpPr>
          <p:cNvPr id="19" name="Straight Connector 15"/>
          <p:cNvCxnSpPr/>
          <p:nvPr/>
        </p:nvCxnSpPr>
        <p:spPr>
          <a:xfrm>
            <a:off x="4384606" y="2197199"/>
            <a:ext cx="546540" cy="709572"/>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6"/>
          <p:cNvCxnSpPr/>
          <p:nvPr/>
        </p:nvCxnSpPr>
        <p:spPr>
          <a:xfrm>
            <a:off x="4931146" y="2197199"/>
            <a:ext cx="546540" cy="709572"/>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17"/>
          <p:cNvCxnSpPr/>
          <p:nvPr/>
        </p:nvCxnSpPr>
        <p:spPr>
          <a:xfrm flipH="1">
            <a:off x="6024226" y="2197199"/>
            <a:ext cx="546540" cy="709572"/>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22" name="Straight Connector 20"/>
          <p:cNvCxnSpPr/>
          <p:nvPr/>
        </p:nvCxnSpPr>
        <p:spPr>
          <a:xfrm flipH="1">
            <a:off x="6570766" y="2197199"/>
            <a:ext cx="546540" cy="709572"/>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sp>
        <p:nvSpPr>
          <p:cNvPr id="23" name="Rectangle 5"/>
          <p:cNvSpPr>
            <a:spLocks noChangeAspect="1" noChangeArrowheads="1"/>
          </p:cNvSpPr>
          <p:nvPr/>
        </p:nvSpPr>
        <p:spPr bwMode="auto">
          <a:xfrm>
            <a:off x="6570766" y="1903171"/>
            <a:ext cx="546540" cy="2940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24" name="Rectangle 5"/>
          <p:cNvSpPr>
            <a:spLocks noChangeAspect="1" noChangeArrowheads="1"/>
          </p:cNvSpPr>
          <p:nvPr/>
        </p:nvSpPr>
        <p:spPr bwMode="auto">
          <a:xfrm>
            <a:off x="6570766" y="2906772"/>
            <a:ext cx="546540" cy="294029"/>
          </a:xfrm>
          <a:prstGeom prst="rect">
            <a:avLst/>
          </a:prstGeom>
          <a:solidFill>
            <a:srgbClr val="FFFFFF"/>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cxnSp>
        <p:nvCxnSpPr>
          <p:cNvPr id="25" name="Straight Connector 25"/>
          <p:cNvCxnSpPr/>
          <p:nvPr/>
        </p:nvCxnSpPr>
        <p:spPr>
          <a:xfrm flipH="1">
            <a:off x="4394056" y="2197199"/>
            <a:ext cx="1083630" cy="709572"/>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7"/>
          <p:cNvCxnSpPr/>
          <p:nvPr/>
        </p:nvCxnSpPr>
        <p:spPr>
          <a:xfrm flipH="1">
            <a:off x="4931146" y="2197199"/>
            <a:ext cx="1093080" cy="709572"/>
          </a:xfrm>
          <a:prstGeom prst="line">
            <a:avLst/>
          </a:prstGeom>
        </p:spPr>
        <p:style>
          <a:lnRef idx="2">
            <a:schemeClr val="accent1"/>
          </a:lnRef>
          <a:fillRef idx="0">
            <a:schemeClr val="accent1"/>
          </a:fillRef>
          <a:effectRef idx="1">
            <a:schemeClr val="accent1"/>
          </a:effectRef>
          <a:fontRef idx="minor">
            <a:schemeClr val="tx1"/>
          </a:fontRef>
        </p:style>
      </p:cxnSp>
      <p:sp>
        <p:nvSpPr>
          <p:cNvPr id="27" name="Rectangle 5"/>
          <p:cNvSpPr>
            <a:spLocks noChangeAspect="1" noChangeArrowheads="1"/>
          </p:cNvSpPr>
          <p:nvPr/>
        </p:nvSpPr>
        <p:spPr bwMode="auto">
          <a:xfrm>
            <a:off x="5073569" y="3931724"/>
            <a:ext cx="546540" cy="294029"/>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28" name="Rectangle 5"/>
          <p:cNvSpPr>
            <a:spLocks noChangeAspect="1" noChangeArrowheads="1"/>
          </p:cNvSpPr>
          <p:nvPr/>
        </p:nvSpPr>
        <p:spPr bwMode="auto">
          <a:xfrm>
            <a:off x="5610659" y="3931724"/>
            <a:ext cx="546540" cy="29402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29" name="Rectangle 31"/>
          <p:cNvSpPr>
            <a:spLocks noChangeAspect="1" noChangeArrowheads="1"/>
          </p:cNvSpPr>
          <p:nvPr/>
        </p:nvSpPr>
        <p:spPr bwMode="auto">
          <a:xfrm>
            <a:off x="6157199" y="3931724"/>
            <a:ext cx="546540" cy="294029"/>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30" name="Rectangle 5"/>
          <p:cNvSpPr>
            <a:spLocks noChangeAspect="1" noChangeArrowheads="1"/>
          </p:cNvSpPr>
          <p:nvPr/>
        </p:nvSpPr>
        <p:spPr bwMode="auto">
          <a:xfrm>
            <a:off x="6703739" y="3931724"/>
            <a:ext cx="546540" cy="294029"/>
          </a:xfrm>
          <a:prstGeom prst="rect">
            <a:avLst/>
          </a:prstGeom>
          <a:solidFill>
            <a:srgbClr val="FFFFF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31" name="Rectangle 5"/>
          <p:cNvSpPr>
            <a:spLocks noChangeAspect="1" noChangeArrowheads="1"/>
          </p:cNvSpPr>
          <p:nvPr/>
        </p:nvSpPr>
        <p:spPr bwMode="auto">
          <a:xfrm>
            <a:off x="7117306" y="1903171"/>
            <a:ext cx="546540" cy="2940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32" name="Rectangle 5"/>
          <p:cNvSpPr>
            <a:spLocks noChangeAspect="1" noChangeArrowheads="1"/>
          </p:cNvSpPr>
          <p:nvPr/>
        </p:nvSpPr>
        <p:spPr bwMode="auto">
          <a:xfrm>
            <a:off x="4384606" y="2903161"/>
            <a:ext cx="2732700" cy="294029"/>
          </a:xfrm>
          <a:prstGeom prst="rect">
            <a:avLst/>
          </a:prstGeom>
          <a:noFill/>
          <a:ln w="38100" cmpd="sng">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33" name="Rectangle 5"/>
          <p:cNvSpPr>
            <a:spLocks noChangeAspect="1" noChangeArrowheads="1"/>
          </p:cNvSpPr>
          <p:nvPr/>
        </p:nvSpPr>
        <p:spPr bwMode="auto">
          <a:xfrm>
            <a:off x="4517579" y="3931724"/>
            <a:ext cx="546540" cy="29402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34" name="Rectangle 5"/>
          <p:cNvSpPr>
            <a:spLocks noChangeAspect="1" noChangeArrowheads="1"/>
          </p:cNvSpPr>
          <p:nvPr/>
        </p:nvSpPr>
        <p:spPr bwMode="auto">
          <a:xfrm>
            <a:off x="3971039" y="3931724"/>
            <a:ext cx="546540" cy="29402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cxnSp>
        <p:nvCxnSpPr>
          <p:cNvPr id="35" name="Straight Connector 50"/>
          <p:cNvCxnSpPr/>
          <p:nvPr/>
        </p:nvCxnSpPr>
        <p:spPr>
          <a:xfrm flipH="1">
            <a:off x="4517580" y="3199782"/>
            <a:ext cx="966522" cy="70816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6" name="Straight Connector 53"/>
          <p:cNvCxnSpPr/>
          <p:nvPr/>
        </p:nvCxnSpPr>
        <p:spPr>
          <a:xfrm flipH="1">
            <a:off x="3971040" y="3199783"/>
            <a:ext cx="973002" cy="723755"/>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37" name="Rectangle 5"/>
          <p:cNvSpPr>
            <a:spLocks noChangeAspect="1" noChangeArrowheads="1"/>
          </p:cNvSpPr>
          <p:nvPr/>
        </p:nvSpPr>
        <p:spPr bwMode="auto">
          <a:xfrm>
            <a:off x="6157199" y="3931724"/>
            <a:ext cx="546540" cy="29402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38" name="TextBox 71"/>
          <p:cNvSpPr txBox="1"/>
          <p:nvPr/>
        </p:nvSpPr>
        <p:spPr>
          <a:xfrm>
            <a:off x="1643675" y="3949867"/>
            <a:ext cx="780087" cy="400110"/>
          </a:xfrm>
          <a:prstGeom prst="rect">
            <a:avLst/>
          </a:prstGeom>
          <a:noFill/>
        </p:spPr>
        <p:txBody>
          <a:bodyPr wrap="square" rtlCol="0">
            <a:spAutoFit/>
          </a:bodyPr>
          <a:lstStyle/>
          <a:p>
            <a:pPr algn="ctr"/>
            <a:r>
              <a:rPr lang="en-US" sz="2000" dirty="0">
                <a:solidFill>
                  <a:srgbClr val="000000"/>
                </a:solidFill>
                <a:latin typeface="DengXian" charset="0"/>
                <a:ea typeface="DengXian" charset="0"/>
                <a:cs typeface="DengXian" charset="0"/>
              </a:rPr>
              <a:t>HPA</a:t>
            </a:r>
          </a:p>
        </p:txBody>
      </p:sp>
      <p:sp>
        <p:nvSpPr>
          <p:cNvPr id="39" name="Rectangle 10"/>
          <p:cNvSpPr>
            <a:spLocks noChangeAspect="1" noChangeArrowheads="1"/>
          </p:cNvSpPr>
          <p:nvPr/>
        </p:nvSpPr>
        <p:spPr bwMode="auto">
          <a:xfrm>
            <a:off x="4223962" y="1649610"/>
            <a:ext cx="3620552" cy="1887380"/>
          </a:xfrm>
          <a:prstGeom prst="rect">
            <a:avLst/>
          </a:prstGeom>
          <a:noFill/>
          <a:ln w="3175" cmpd="sng">
            <a:prstDash val="solid"/>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endParaRPr lang="en-US" altLang="zh-TW" sz="2333" dirty="0">
              <a:solidFill>
                <a:srgbClr val="000000"/>
              </a:solidFill>
              <a:latin typeface="DengXian" charset="0"/>
              <a:ea typeface="DengXian" charset="0"/>
              <a:cs typeface="DengXian" charset="0"/>
            </a:endParaRPr>
          </a:p>
        </p:txBody>
      </p:sp>
      <p:sp>
        <p:nvSpPr>
          <p:cNvPr id="40" name="TextBox 74"/>
          <p:cNvSpPr txBox="1"/>
          <p:nvPr/>
        </p:nvSpPr>
        <p:spPr>
          <a:xfrm>
            <a:off x="4067944" y="1201316"/>
            <a:ext cx="1436354" cy="400110"/>
          </a:xfrm>
          <a:prstGeom prst="rect">
            <a:avLst/>
          </a:prstGeom>
          <a:noFill/>
        </p:spPr>
        <p:txBody>
          <a:bodyPr wrap="square" rtlCol="0">
            <a:spAutoFit/>
          </a:bodyPr>
          <a:lstStyle/>
          <a:p>
            <a:pPr algn="ctr"/>
            <a:r>
              <a:rPr lang="en-US" altLang="zh-CN" sz="2000" dirty="0">
                <a:solidFill>
                  <a:srgbClr val="000000"/>
                </a:solidFill>
                <a:latin typeface="DengXian" charset="0"/>
                <a:ea typeface="DengXian" charset="0"/>
                <a:cs typeface="DengXian" charset="0"/>
              </a:rPr>
              <a:t>Guest VM</a:t>
            </a:r>
            <a:endParaRPr lang="en-US" sz="2000" dirty="0">
              <a:solidFill>
                <a:srgbClr val="000000"/>
              </a:solidFill>
              <a:latin typeface="DengXian" charset="0"/>
              <a:ea typeface="DengXian" charset="0"/>
              <a:cs typeface="DengXian" charset="0"/>
            </a:endParaRPr>
          </a:p>
        </p:txBody>
      </p:sp>
      <p:sp>
        <p:nvSpPr>
          <p:cNvPr id="41" name="Rectangle 106"/>
          <p:cNvSpPr/>
          <p:nvPr/>
        </p:nvSpPr>
        <p:spPr>
          <a:xfrm>
            <a:off x="1043610" y="2376462"/>
            <a:ext cx="610468" cy="248663"/>
          </a:xfrm>
          <a:prstGeom prst="rect">
            <a:avLst/>
          </a:prstGeom>
          <a:solidFill>
            <a:schemeClr val="accent1"/>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dirty="0">
                <a:latin typeface="DengXian" charset="0"/>
                <a:ea typeface="DengXian" charset="0"/>
                <a:cs typeface="DengXian" charset="0"/>
              </a:rPr>
              <a:t>GPT</a:t>
            </a:r>
          </a:p>
        </p:txBody>
      </p:sp>
      <p:pic>
        <p:nvPicPr>
          <p:cNvPr id="42" name="Picture 113"/>
          <p:cNvPicPr>
            <a:picLocks noChangeAspect="1"/>
          </p:cNvPicPr>
          <p:nvPr/>
        </p:nvPicPr>
        <p:blipFill>
          <a:blip r:embed="rId3"/>
          <a:stretch>
            <a:fillRect/>
          </a:stretch>
        </p:blipFill>
        <p:spPr>
          <a:xfrm>
            <a:off x="5420192" y="4811575"/>
            <a:ext cx="839219" cy="681778"/>
          </a:xfrm>
          <a:prstGeom prst="rect">
            <a:avLst/>
          </a:prstGeom>
        </p:spPr>
      </p:pic>
      <p:cxnSp>
        <p:nvCxnSpPr>
          <p:cNvPr id="43" name="Elbow Connector 116"/>
          <p:cNvCxnSpPr/>
          <p:nvPr/>
        </p:nvCxnSpPr>
        <p:spPr>
          <a:xfrm rot="10800000">
            <a:off x="2843808" y="3510077"/>
            <a:ext cx="2576382" cy="1642387"/>
          </a:xfrm>
          <a:prstGeom prst="bentConnector3">
            <a:avLst>
              <a:gd name="adj1" fmla="val 87390"/>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44" name="Straight Connector 143"/>
          <p:cNvCxnSpPr/>
          <p:nvPr/>
        </p:nvCxnSpPr>
        <p:spPr>
          <a:xfrm>
            <a:off x="6564224" y="3199782"/>
            <a:ext cx="139518" cy="70816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45" name="TextBox 69"/>
          <p:cNvSpPr txBox="1"/>
          <p:nvPr/>
        </p:nvSpPr>
        <p:spPr>
          <a:xfrm>
            <a:off x="1643675" y="1869396"/>
            <a:ext cx="780087" cy="400110"/>
          </a:xfrm>
          <a:prstGeom prst="rect">
            <a:avLst/>
          </a:prstGeom>
          <a:noFill/>
        </p:spPr>
        <p:txBody>
          <a:bodyPr wrap="square" rtlCol="0">
            <a:spAutoFit/>
          </a:bodyPr>
          <a:lstStyle/>
          <a:p>
            <a:pPr algn="ctr"/>
            <a:r>
              <a:rPr lang="en-US" sz="2000" dirty="0">
                <a:solidFill>
                  <a:srgbClr val="000000"/>
                </a:solidFill>
                <a:latin typeface="DengXian" charset="0"/>
                <a:ea typeface="DengXian" charset="0"/>
                <a:cs typeface="DengXian" charset="0"/>
              </a:rPr>
              <a:t>GVA</a:t>
            </a:r>
          </a:p>
        </p:txBody>
      </p:sp>
      <p:sp>
        <p:nvSpPr>
          <p:cNvPr id="46" name="Rectangle 107"/>
          <p:cNvSpPr/>
          <p:nvPr/>
        </p:nvSpPr>
        <p:spPr>
          <a:xfrm>
            <a:off x="2233342" y="3385745"/>
            <a:ext cx="610468" cy="248663"/>
          </a:xfrm>
          <a:prstGeom prst="rect">
            <a:avLst/>
          </a:prstGeom>
          <a:solidFill>
            <a:schemeClr val="accent2"/>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dirty="0">
                <a:latin typeface="DengXian" charset="0"/>
                <a:ea typeface="DengXian" charset="0"/>
                <a:cs typeface="DengXian" charset="0"/>
              </a:rPr>
              <a:t>SPT</a:t>
            </a:r>
          </a:p>
        </p:txBody>
      </p:sp>
      <p:sp>
        <p:nvSpPr>
          <p:cNvPr id="47" name="Rectangle 107"/>
          <p:cNvSpPr/>
          <p:nvPr/>
        </p:nvSpPr>
        <p:spPr>
          <a:xfrm>
            <a:off x="1043610" y="3388500"/>
            <a:ext cx="610468" cy="248663"/>
          </a:xfrm>
          <a:prstGeom prst="rect">
            <a:avLst/>
          </a:prstGeom>
          <a:solidFill>
            <a:schemeClr val="accent4"/>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dirty="0">
                <a:latin typeface="DengXian" charset="0"/>
                <a:ea typeface="DengXian" charset="0"/>
                <a:cs typeface="DengXian" charset="0"/>
              </a:rPr>
              <a:t>HPT</a:t>
            </a:r>
          </a:p>
        </p:txBody>
      </p:sp>
      <p:sp>
        <p:nvSpPr>
          <p:cNvPr id="48" name="TextBox 70"/>
          <p:cNvSpPr txBox="1"/>
          <p:nvPr/>
        </p:nvSpPr>
        <p:spPr>
          <a:xfrm>
            <a:off x="983602" y="2899750"/>
            <a:ext cx="758053" cy="400110"/>
          </a:xfrm>
          <a:prstGeom prst="rect">
            <a:avLst/>
          </a:prstGeom>
          <a:solidFill>
            <a:srgbClr val="FFFFFF"/>
          </a:solidFill>
        </p:spPr>
        <p:txBody>
          <a:bodyPr wrap="square" rtlCol="0">
            <a:spAutoFit/>
          </a:bodyPr>
          <a:lstStyle/>
          <a:p>
            <a:pPr algn="ctr"/>
            <a:r>
              <a:rPr lang="en-US" sz="2000" dirty="0">
                <a:solidFill>
                  <a:srgbClr val="000000"/>
                </a:solidFill>
                <a:latin typeface="DengXian" charset="0"/>
                <a:ea typeface="DengXian" charset="0"/>
                <a:cs typeface="DengXian" charset="0"/>
              </a:rPr>
              <a:t>GPA</a:t>
            </a:r>
          </a:p>
        </p:txBody>
      </p:sp>
      <p:sp>
        <p:nvSpPr>
          <p:cNvPr id="49" name="Rectangle 5"/>
          <p:cNvSpPr>
            <a:spLocks noChangeAspect="1" noChangeArrowheads="1"/>
          </p:cNvSpPr>
          <p:nvPr/>
        </p:nvSpPr>
        <p:spPr bwMode="auto">
          <a:xfrm>
            <a:off x="7224295" y="3922472"/>
            <a:ext cx="1080120" cy="294029"/>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50" name="Rectangle 5"/>
          <p:cNvSpPr>
            <a:spLocks noChangeAspect="1" noChangeArrowheads="1"/>
          </p:cNvSpPr>
          <p:nvPr/>
        </p:nvSpPr>
        <p:spPr bwMode="auto">
          <a:xfrm>
            <a:off x="3433949" y="3923538"/>
            <a:ext cx="4909410" cy="294029"/>
          </a:xfrm>
          <a:prstGeom prst="rect">
            <a:avLst/>
          </a:prstGeom>
          <a:noFill/>
          <a:ln w="57150" cmpd="sng">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51" name="TextBox 69"/>
          <p:cNvSpPr txBox="1"/>
          <p:nvPr/>
        </p:nvSpPr>
        <p:spPr>
          <a:xfrm>
            <a:off x="7806287" y="1857824"/>
            <a:ext cx="780087" cy="400110"/>
          </a:xfrm>
          <a:prstGeom prst="rect">
            <a:avLst/>
          </a:prstGeom>
          <a:noFill/>
        </p:spPr>
        <p:txBody>
          <a:bodyPr wrap="square" rtlCol="0">
            <a:spAutoFit/>
          </a:bodyPr>
          <a:lstStyle/>
          <a:p>
            <a:pPr algn="ctr"/>
            <a:r>
              <a:rPr lang="en-US" sz="2000" dirty="0">
                <a:solidFill>
                  <a:srgbClr val="000000"/>
                </a:solidFill>
                <a:latin typeface="DengXian" charset="0"/>
                <a:ea typeface="DengXian" charset="0"/>
                <a:cs typeface="DengXian" charset="0"/>
              </a:rPr>
              <a:t>GVA</a:t>
            </a:r>
          </a:p>
        </p:txBody>
      </p:sp>
      <p:sp>
        <p:nvSpPr>
          <p:cNvPr id="52" name="TextBox 70"/>
          <p:cNvSpPr txBox="1"/>
          <p:nvPr/>
        </p:nvSpPr>
        <p:spPr>
          <a:xfrm>
            <a:off x="7179063" y="2861424"/>
            <a:ext cx="758053" cy="400110"/>
          </a:xfrm>
          <a:prstGeom prst="rect">
            <a:avLst/>
          </a:prstGeom>
          <a:noFill/>
        </p:spPr>
        <p:txBody>
          <a:bodyPr wrap="square" rtlCol="0">
            <a:spAutoFit/>
          </a:bodyPr>
          <a:lstStyle/>
          <a:p>
            <a:pPr algn="ctr"/>
            <a:r>
              <a:rPr lang="en-US" sz="2000" dirty="0">
                <a:solidFill>
                  <a:srgbClr val="000000"/>
                </a:solidFill>
                <a:latin typeface="DengXian" charset="0"/>
                <a:ea typeface="DengXian" charset="0"/>
                <a:cs typeface="DengXian" charset="0"/>
              </a:rPr>
              <a:t>GPA</a:t>
            </a:r>
          </a:p>
        </p:txBody>
      </p:sp>
      <p:sp>
        <p:nvSpPr>
          <p:cNvPr id="53" name="TextBox 71"/>
          <p:cNvSpPr txBox="1"/>
          <p:nvPr/>
        </p:nvSpPr>
        <p:spPr>
          <a:xfrm>
            <a:off x="7612150" y="3874345"/>
            <a:ext cx="780087" cy="400110"/>
          </a:xfrm>
          <a:prstGeom prst="rect">
            <a:avLst/>
          </a:prstGeom>
          <a:noFill/>
        </p:spPr>
        <p:txBody>
          <a:bodyPr wrap="square" rtlCol="0">
            <a:spAutoFit/>
          </a:bodyPr>
          <a:lstStyle/>
          <a:p>
            <a:pPr algn="ctr"/>
            <a:r>
              <a:rPr lang="en-US" sz="2000" dirty="0">
                <a:solidFill>
                  <a:srgbClr val="000000"/>
                </a:solidFill>
                <a:latin typeface="DengXian" charset="0"/>
                <a:ea typeface="DengXian" charset="0"/>
                <a:cs typeface="DengXian" charset="0"/>
              </a:rPr>
              <a:t>HPA</a:t>
            </a:r>
          </a:p>
        </p:txBody>
      </p:sp>
      <p:sp>
        <p:nvSpPr>
          <p:cNvPr id="54" name="文本框 53"/>
          <p:cNvSpPr txBox="1"/>
          <p:nvPr/>
        </p:nvSpPr>
        <p:spPr>
          <a:xfrm>
            <a:off x="4734771" y="5152464"/>
            <a:ext cx="685419" cy="369332"/>
          </a:xfrm>
          <a:prstGeom prst="rect">
            <a:avLst/>
          </a:prstGeom>
          <a:noFill/>
        </p:spPr>
        <p:txBody>
          <a:bodyPr wrap="square" rtlCol="0">
            <a:spAutoFit/>
          </a:bodyPr>
          <a:lstStyle/>
          <a:p>
            <a:r>
              <a:rPr kumimoji="1" lang="en-US" altLang="zh-CN" dirty="0">
                <a:latin typeface="DengXian" charset="0"/>
                <a:ea typeface="DengXian" charset="0"/>
                <a:cs typeface="DengXian" charset="0"/>
              </a:rPr>
              <a:t>CR3</a:t>
            </a:r>
            <a:endParaRPr kumimoji="1" lang="zh-CN" altLang="en-US" dirty="0">
              <a:latin typeface="DengXian" charset="0"/>
              <a:ea typeface="DengXian" charset="0"/>
              <a:cs typeface="DengXian" charset="0"/>
            </a:endParaRPr>
          </a:p>
        </p:txBody>
      </p:sp>
    </p:spTree>
    <p:extLst>
      <p:ext uri="{BB962C8B-B14F-4D97-AF65-F5344CB8AC3E}">
        <p14:creationId xmlns:p14="http://schemas.microsoft.com/office/powerpoint/2010/main" val="21081446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Two</a:t>
            </a:r>
            <a:r>
              <a:rPr kumimoji="1" lang="zh-CN" altLang="en-US" dirty="0"/>
              <a:t> </a:t>
            </a:r>
            <a:r>
              <a:rPr kumimoji="1" lang="en-US" altLang="zh-CN" dirty="0"/>
              <a:t>Page</a:t>
            </a:r>
            <a:r>
              <a:rPr kumimoji="1" lang="zh-CN" altLang="en-US" dirty="0"/>
              <a:t> </a:t>
            </a:r>
            <a:r>
              <a:rPr kumimoji="1" lang="en-US" altLang="zh-CN" dirty="0"/>
              <a:t>Tables</a:t>
            </a:r>
            <a:r>
              <a:rPr kumimoji="1" lang="zh-CN" altLang="en-US" dirty="0"/>
              <a:t> </a:t>
            </a:r>
            <a:r>
              <a:rPr kumimoji="1" lang="en-US" altLang="zh-CN" dirty="0"/>
              <a:t>Become</a:t>
            </a:r>
            <a:r>
              <a:rPr kumimoji="1" lang="zh-CN" altLang="en-US" dirty="0"/>
              <a:t> </a:t>
            </a:r>
            <a:r>
              <a:rPr kumimoji="1" lang="en-US" altLang="zh-CN" dirty="0"/>
              <a:t>One</a:t>
            </a:r>
            <a:endParaRPr lang="zh-CN" altLang="en-US" dirty="0"/>
          </a:p>
        </p:txBody>
      </p:sp>
      <p:sp>
        <p:nvSpPr>
          <p:cNvPr id="3" name="内容占位符 2"/>
          <p:cNvSpPr>
            <a:spLocks noGrp="1"/>
          </p:cNvSpPr>
          <p:nvPr>
            <p:ph idx="1"/>
          </p:nvPr>
        </p:nvSpPr>
        <p:spPr/>
        <p:txBody>
          <a:bodyPr>
            <a:noAutofit/>
          </a:bodyPr>
          <a:lstStyle/>
          <a:p>
            <a:pPr marL="428608" indent="-428608">
              <a:buFont typeface="+mj-lt"/>
              <a:buAutoNum type="arabicPeriod"/>
            </a:pPr>
            <a:r>
              <a:rPr lang="en-US" altLang="zh-CN" sz="2000" dirty="0"/>
              <a:t>VMM intercepts guest OS setting the virtual CR3</a:t>
            </a:r>
          </a:p>
          <a:p>
            <a:pPr marL="428608" indent="-428608">
              <a:buFont typeface="+mj-lt"/>
              <a:buAutoNum type="arabicPeriod"/>
            </a:pPr>
            <a:r>
              <a:rPr lang="en-US" altLang="zh-CN" sz="2000" dirty="0"/>
              <a:t>VMM iterates over the guest page table, constructs a corresponding shadow page</a:t>
            </a:r>
            <a:r>
              <a:rPr lang="zh-CN" altLang="en-US" sz="2000" dirty="0"/>
              <a:t> </a:t>
            </a:r>
            <a:r>
              <a:rPr lang="en-US" altLang="zh-CN" sz="2000" dirty="0"/>
              <a:t>table</a:t>
            </a:r>
          </a:p>
          <a:p>
            <a:pPr marL="428608" indent="-428608">
              <a:buFont typeface="+mj-lt"/>
              <a:buAutoNum type="arabicPeriod"/>
            </a:pPr>
            <a:r>
              <a:rPr lang="en-US" altLang="zh-CN" sz="2000" dirty="0"/>
              <a:t>In shadow PT, every guest physical address is translated into host physical address</a:t>
            </a:r>
          </a:p>
          <a:p>
            <a:pPr marL="428608" indent="-428608">
              <a:buFont typeface="+mj-lt"/>
              <a:buAutoNum type="arabicPeriod"/>
            </a:pPr>
            <a:r>
              <a:rPr lang="en-US" altLang="zh-CN" sz="2000" dirty="0"/>
              <a:t>Finally, VMM loads the host physical address of the shadow page</a:t>
            </a:r>
            <a:r>
              <a:rPr lang="zh-CN" altLang="en-US" sz="2000" dirty="0"/>
              <a:t> </a:t>
            </a:r>
            <a:r>
              <a:rPr lang="en-US" altLang="zh-CN" sz="2000" dirty="0"/>
              <a:t>table</a:t>
            </a:r>
          </a:p>
        </p:txBody>
      </p:sp>
      <p:sp>
        <p:nvSpPr>
          <p:cNvPr id="4" name="灯片编号占位符 3"/>
          <p:cNvSpPr>
            <a:spLocks noGrp="1"/>
          </p:cNvSpPr>
          <p:nvPr>
            <p:ph type="sldNum" sz="quarter" idx="12"/>
          </p:nvPr>
        </p:nvSpPr>
        <p:spPr/>
        <p:txBody>
          <a:bodyPr/>
          <a:lstStyle/>
          <a:p>
            <a:fld id="{8107FB38-4DA8-4D40-A1B7-468F17DAFC82}" type="slidenum">
              <a:rPr lang="zh-CN" altLang="en-US" smtClean="0"/>
              <a:t>39</a:t>
            </a:fld>
            <a:endParaRPr lang="zh-CN" altLang="en-US"/>
          </a:p>
        </p:txBody>
      </p:sp>
    </p:spTree>
    <p:extLst>
      <p:ext uri="{BB962C8B-B14F-4D97-AF65-F5344CB8AC3E}">
        <p14:creationId xmlns:p14="http://schemas.microsoft.com/office/powerpoint/2010/main" val="18586434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Setup</a:t>
            </a:r>
            <a:r>
              <a:rPr kumimoji="1" lang="zh-CN" altLang="en-US" dirty="0"/>
              <a:t> </a:t>
            </a:r>
            <a:r>
              <a:rPr kumimoji="1" lang="en-US" altLang="zh-CN" dirty="0"/>
              <a:t>Shadow</a:t>
            </a:r>
            <a:r>
              <a:rPr kumimoji="1" lang="zh-CN" altLang="en-US" dirty="0"/>
              <a:t> </a:t>
            </a:r>
            <a:r>
              <a:rPr kumimoji="1" lang="en-US" altLang="zh-CN" dirty="0"/>
              <a:t>Page</a:t>
            </a:r>
            <a:r>
              <a:rPr kumimoji="1" lang="zh-CN" altLang="en-US" dirty="0"/>
              <a:t> </a:t>
            </a:r>
            <a:r>
              <a:rPr kumimoji="1" lang="en-US" altLang="zh-CN" dirty="0"/>
              <a:t>Table</a:t>
            </a:r>
            <a:endParaRPr kumimoji="1" lang="zh-CN" altLang="en-US" dirty="0"/>
          </a:p>
        </p:txBody>
      </p:sp>
      <p:sp>
        <p:nvSpPr>
          <p:cNvPr id="4" name="文本框 3"/>
          <p:cNvSpPr txBox="1"/>
          <p:nvPr/>
        </p:nvSpPr>
        <p:spPr>
          <a:xfrm>
            <a:off x="935596" y="1345332"/>
            <a:ext cx="7751204" cy="3831818"/>
          </a:xfrm>
          <a:prstGeom prst="rect">
            <a:avLst/>
          </a:prstGeom>
          <a:noFill/>
          <a:ln>
            <a:solidFill>
              <a:schemeClr val="accent1"/>
            </a:solidFill>
          </a:ln>
        </p:spPr>
        <p:txBody>
          <a:bodyPr wrap="square" rtlCol="0">
            <a:spAutoFit/>
          </a:bodyPr>
          <a:lstStyle/>
          <a:p>
            <a:pPr>
              <a:lnSpc>
                <a:spcPct val="150000"/>
              </a:lnSpc>
            </a:pPr>
            <a:r>
              <a:rPr kumimoji="1" lang="en-US" altLang="zh-CN" b="1" dirty="0">
                <a:solidFill>
                  <a:srgbClr val="0096FF"/>
                </a:solidFill>
                <a:latin typeface="Consolas" panose="020B0609020204030204" pitchFamily="49" charset="0"/>
                <a:ea typeface="Courier" charset="0"/>
                <a:cs typeface="Courier" charset="0"/>
              </a:rPr>
              <a:t>set_cr3 (</a:t>
            </a:r>
            <a:r>
              <a:rPr kumimoji="1" lang="en-US" altLang="zh-CN" b="1" dirty="0" err="1">
                <a:solidFill>
                  <a:srgbClr val="0096FF"/>
                </a:solidFill>
                <a:latin typeface="Consolas" panose="020B0609020204030204" pitchFamily="49" charset="0"/>
                <a:ea typeface="Courier" charset="0"/>
                <a:cs typeface="Courier" charset="0"/>
              </a:rPr>
              <a:t>guest_page_table</a:t>
            </a:r>
            <a:r>
              <a:rPr kumimoji="1" lang="en-US" altLang="zh-CN" b="1" dirty="0">
                <a:solidFill>
                  <a:srgbClr val="0096FF"/>
                </a:solidFill>
                <a:latin typeface="Consolas" panose="020B0609020204030204" pitchFamily="49" charset="0"/>
                <a:ea typeface="Courier" charset="0"/>
                <a:cs typeface="Courier" charset="0"/>
              </a:rPr>
              <a:t>):</a:t>
            </a:r>
            <a:endParaRPr kumimoji="1" lang="zh-CN" altLang="en-US" b="1" dirty="0">
              <a:solidFill>
                <a:srgbClr val="0096FF"/>
              </a:solidFill>
              <a:latin typeface="Consolas" panose="020B0609020204030204" pitchFamily="49" charset="0"/>
              <a:ea typeface="Courier" charset="0"/>
              <a:cs typeface="Courier" charset="0"/>
            </a:endParaRPr>
          </a:p>
          <a:p>
            <a:pPr>
              <a:lnSpc>
                <a:spcPct val="150000"/>
              </a:lnSpc>
            </a:pPr>
            <a:r>
              <a:rPr kumimoji="1" lang="zh-CN" altLang="en-US" dirty="0">
                <a:latin typeface="Consolas" panose="020B0609020204030204" pitchFamily="49" charset="0"/>
                <a:ea typeface="Courier" charset="0"/>
                <a:cs typeface="Courier" charset="0"/>
              </a:rPr>
              <a:t>    </a:t>
            </a:r>
            <a:r>
              <a:rPr kumimoji="1" lang="en-US" altLang="zh-CN" dirty="0">
                <a:latin typeface="Consolas" panose="020B0609020204030204" pitchFamily="49" charset="0"/>
                <a:ea typeface="Courier" charset="0"/>
                <a:cs typeface="Courier" charset="0"/>
              </a:rPr>
              <a:t>for</a:t>
            </a:r>
            <a:r>
              <a:rPr kumimoji="1" lang="zh-CN" altLang="en-US" dirty="0">
                <a:latin typeface="Consolas" panose="020B0609020204030204" pitchFamily="49" charset="0"/>
                <a:ea typeface="Courier" charset="0"/>
                <a:cs typeface="Courier" charset="0"/>
              </a:rPr>
              <a:t> </a:t>
            </a:r>
            <a:r>
              <a:rPr kumimoji="1" lang="en-US" altLang="zh-CN" dirty="0">
                <a:latin typeface="Consolas" panose="020B0609020204030204" pitchFamily="49" charset="0"/>
                <a:ea typeface="Courier" charset="0"/>
                <a:cs typeface="Courier" charset="0"/>
              </a:rPr>
              <a:t>GVA</a:t>
            </a:r>
            <a:r>
              <a:rPr kumimoji="1" lang="zh-CN" altLang="en-US" dirty="0">
                <a:latin typeface="Consolas" panose="020B0609020204030204" pitchFamily="49" charset="0"/>
                <a:ea typeface="Courier" charset="0"/>
                <a:cs typeface="Courier" charset="0"/>
              </a:rPr>
              <a:t> </a:t>
            </a:r>
            <a:r>
              <a:rPr kumimoji="1" lang="en-US" altLang="zh-CN" dirty="0">
                <a:latin typeface="Consolas" panose="020B0609020204030204" pitchFamily="49" charset="0"/>
                <a:ea typeface="Courier" charset="0"/>
                <a:cs typeface="Courier" charset="0"/>
              </a:rPr>
              <a:t>in</a:t>
            </a:r>
            <a:r>
              <a:rPr kumimoji="1" lang="zh-CN" altLang="en-US" dirty="0">
                <a:latin typeface="Consolas" panose="020B0609020204030204" pitchFamily="49" charset="0"/>
                <a:ea typeface="Courier" charset="0"/>
                <a:cs typeface="Courier" charset="0"/>
              </a:rPr>
              <a:t> </a:t>
            </a:r>
            <a:r>
              <a:rPr kumimoji="1" lang="en-US" altLang="zh-CN" dirty="0">
                <a:latin typeface="Consolas" panose="020B0609020204030204" pitchFamily="49" charset="0"/>
                <a:ea typeface="Courier" charset="0"/>
                <a:cs typeface="Courier" charset="0"/>
              </a:rPr>
              <a:t>0</a:t>
            </a:r>
            <a:r>
              <a:rPr kumimoji="1" lang="zh-CN" altLang="en-US" dirty="0">
                <a:latin typeface="Consolas" panose="020B0609020204030204" pitchFamily="49" charset="0"/>
                <a:ea typeface="Courier" charset="0"/>
                <a:cs typeface="Courier" charset="0"/>
              </a:rPr>
              <a:t> </a:t>
            </a:r>
            <a:r>
              <a:rPr kumimoji="1" lang="en-US" altLang="zh-CN" dirty="0">
                <a:latin typeface="Consolas" panose="020B0609020204030204" pitchFamily="49" charset="0"/>
                <a:ea typeface="Courier" charset="0"/>
                <a:cs typeface="Courier" charset="0"/>
              </a:rPr>
              <a:t>to</a:t>
            </a:r>
            <a:r>
              <a:rPr kumimoji="1" lang="zh-CN" altLang="en-US" dirty="0">
                <a:latin typeface="Consolas" panose="020B0609020204030204" pitchFamily="49" charset="0"/>
                <a:ea typeface="Courier" charset="0"/>
                <a:cs typeface="Courier" charset="0"/>
              </a:rPr>
              <a:t> </a:t>
            </a:r>
            <a:r>
              <a:rPr kumimoji="1" lang="en-US" altLang="zh-CN" dirty="0">
                <a:latin typeface="Consolas" panose="020B0609020204030204" pitchFamily="49" charset="0"/>
                <a:ea typeface="Courier" charset="0"/>
                <a:cs typeface="Courier" charset="0"/>
              </a:rPr>
              <a:t>220</a:t>
            </a:r>
            <a:endParaRPr kumimoji="1" lang="zh-CN" altLang="en-US" dirty="0">
              <a:latin typeface="Consolas" panose="020B0609020204030204" pitchFamily="49" charset="0"/>
              <a:ea typeface="Courier" charset="0"/>
              <a:cs typeface="Courier" charset="0"/>
            </a:endParaRPr>
          </a:p>
          <a:p>
            <a:pPr>
              <a:lnSpc>
                <a:spcPct val="150000"/>
              </a:lnSpc>
            </a:pPr>
            <a:r>
              <a:rPr kumimoji="1" lang="zh-CN" altLang="en-US" dirty="0">
                <a:latin typeface="Consolas" panose="020B0609020204030204" pitchFamily="49" charset="0"/>
                <a:ea typeface="Courier" charset="0"/>
                <a:cs typeface="Courier" charset="0"/>
              </a:rPr>
              <a:t>        </a:t>
            </a:r>
            <a:r>
              <a:rPr kumimoji="1" lang="en-US" altLang="zh-CN" dirty="0">
                <a:latin typeface="Consolas" panose="020B0609020204030204" pitchFamily="49" charset="0"/>
                <a:ea typeface="Courier" charset="0"/>
                <a:cs typeface="Courier" charset="0"/>
              </a:rPr>
              <a:t>if</a:t>
            </a:r>
            <a:r>
              <a:rPr kumimoji="1" lang="zh-CN" altLang="en-US" dirty="0">
                <a:latin typeface="Consolas" panose="020B0609020204030204" pitchFamily="49" charset="0"/>
                <a:ea typeface="Courier" charset="0"/>
                <a:cs typeface="Courier" charset="0"/>
              </a:rPr>
              <a:t> </a:t>
            </a:r>
            <a:r>
              <a:rPr kumimoji="1" lang="en-US" altLang="zh-CN" dirty="0" err="1">
                <a:latin typeface="Consolas" panose="020B0609020204030204" pitchFamily="49" charset="0"/>
                <a:ea typeface="Courier" charset="0"/>
                <a:cs typeface="Courier" charset="0"/>
              </a:rPr>
              <a:t>guest_page_table</a:t>
            </a:r>
            <a:r>
              <a:rPr kumimoji="1" lang="en-US" altLang="zh-CN" dirty="0">
                <a:latin typeface="Consolas" panose="020B0609020204030204" pitchFamily="49" charset="0"/>
                <a:ea typeface="Courier" charset="0"/>
                <a:cs typeface="Courier" charset="0"/>
              </a:rPr>
              <a:t>[GVA]</a:t>
            </a:r>
            <a:r>
              <a:rPr kumimoji="1" lang="zh-CN" altLang="en-US" dirty="0">
                <a:latin typeface="Consolas" panose="020B0609020204030204" pitchFamily="49" charset="0"/>
                <a:ea typeface="Courier" charset="0"/>
                <a:cs typeface="Courier" charset="0"/>
              </a:rPr>
              <a:t> </a:t>
            </a:r>
            <a:r>
              <a:rPr kumimoji="1" lang="en-US" altLang="zh-CN" dirty="0">
                <a:latin typeface="Consolas" panose="020B0609020204030204" pitchFamily="49" charset="0"/>
                <a:ea typeface="Courier" charset="0"/>
                <a:cs typeface="Courier" charset="0"/>
              </a:rPr>
              <a:t>&amp;</a:t>
            </a:r>
            <a:r>
              <a:rPr kumimoji="1" lang="zh-CN" altLang="en-US" dirty="0">
                <a:latin typeface="Consolas" panose="020B0609020204030204" pitchFamily="49" charset="0"/>
                <a:ea typeface="Courier" charset="0"/>
                <a:cs typeface="Courier" charset="0"/>
              </a:rPr>
              <a:t> </a:t>
            </a:r>
            <a:r>
              <a:rPr kumimoji="1" lang="en-US" altLang="zh-CN" dirty="0">
                <a:latin typeface="Consolas" panose="020B0609020204030204" pitchFamily="49" charset="0"/>
                <a:ea typeface="Courier" charset="0"/>
                <a:cs typeface="Courier" charset="0"/>
              </a:rPr>
              <a:t>PTE_P:</a:t>
            </a:r>
            <a:endParaRPr kumimoji="1" lang="zh-CN" altLang="en-US" dirty="0">
              <a:latin typeface="Consolas" panose="020B0609020204030204" pitchFamily="49" charset="0"/>
              <a:ea typeface="Courier" charset="0"/>
              <a:cs typeface="Courier" charset="0"/>
            </a:endParaRPr>
          </a:p>
          <a:p>
            <a:pPr>
              <a:lnSpc>
                <a:spcPct val="150000"/>
              </a:lnSpc>
            </a:pPr>
            <a:r>
              <a:rPr kumimoji="1" lang="zh-CN" altLang="en-US" dirty="0">
                <a:latin typeface="Consolas" panose="020B0609020204030204" pitchFamily="49" charset="0"/>
                <a:ea typeface="Courier" charset="0"/>
                <a:cs typeface="Courier" charset="0"/>
              </a:rPr>
              <a:t>            </a:t>
            </a:r>
            <a:r>
              <a:rPr kumimoji="1" lang="en-US" altLang="zh-CN" dirty="0">
                <a:latin typeface="Consolas" panose="020B0609020204030204" pitchFamily="49" charset="0"/>
                <a:ea typeface="Courier" charset="0"/>
                <a:cs typeface="Courier" charset="0"/>
              </a:rPr>
              <a:t>GPA</a:t>
            </a:r>
            <a:r>
              <a:rPr kumimoji="1" lang="zh-CN" altLang="en-US" dirty="0">
                <a:latin typeface="Consolas" panose="020B0609020204030204" pitchFamily="49" charset="0"/>
                <a:ea typeface="Courier" charset="0"/>
                <a:cs typeface="Courier" charset="0"/>
              </a:rPr>
              <a:t> </a:t>
            </a:r>
            <a:r>
              <a:rPr kumimoji="1" lang="en-US" altLang="zh-CN" dirty="0">
                <a:latin typeface="Consolas" panose="020B0609020204030204" pitchFamily="49" charset="0"/>
                <a:ea typeface="Courier" charset="0"/>
                <a:cs typeface="Courier" charset="0"/>
              </a:rPr>
              <a:t>=</a:t>
            </a:r>
            <a:r>
              <a:rPr kumimoji="1" lang="zh-CN" altLang="en-US" dirty="0">
                <a:latin typeface="Consolas" panose="020B0609020204030204" pitchFamily="49" charset="0"/>
                <a:ea typeface="Courier" charset="0"/>
                <a:cs typeface="Courier" charset="0"/>
              </a:rPr>
              <a:t> </a:t>
            </a:r>
            <a:r>
              <a:rPr kumimoji="1" lang="en-US" altLang="zh-CN" dirty="0" err="1">
                <a:latin typeface="Consolas" panose="020B0609020204030204" pitchFamily="49" charset="0"/>
                <a:ea typeface="Courier" charset="0"/>
                <a:cs typeface="Courier" charset="0"/>
              </a:rPr>
              <a:t>guest_page_table</a:t>
            </a:r>
            <a:r>
              <a:rPr kumimoji="1" lang="en-US" altLang="zh-CN" dirty="0">
                <a:latin typeface="Consolas" panose="020B0609020204030204" pitchFamily="49" charset="0"/>
                <a:ea typeface="Courier" charset="0"/>
                <a:cs typeface="Courier" charset="0"/>
              </a:rPr>
              <a:t>[GVA]</a:t>
            </a:r>
            <a:r>
              <a:rPr kumimoji="1" lang="zh-CN" altLang="en-US" dirty="0">
                <a:latin typeface="Consolas" panose="020B0609020204030204" pitchFamily="49" charset="0"/>
                <a:ea typeface="Courier" charset="0"/>
                <a:cs typeface="Courier" charset="0"/>
              </a:rPr>
              <a:t> </a:t>
            </a:r>
            <a:r>
              <a:rPr kumimoji="1" lang="en-US" altLang="zh-CN" dirty="0">
                <a:latin typeface="Consolas" panose="020B0609020204030204" pitchFamily="49" charset="0"/>
                <a:ea typeface="Courier" charset="0"/>
                <a:cs typeface="Courier" charset="0"/>
              </a:rPr>
              <a:t>&gt;&gt;</a:t>
            </a:r>
            <a:r>
              <a:rPr kumimoji="1" lang="zh-CN" altLang="en-US" dirty="0">
                <a:latin typeface="Consolas" panose="020B0609020204030204" pitchFamily="49" charset="0"/>
                <a:ea typeface="Courier" charset="0"/>
                <a:cs typeface="Courier" charset="0"/>
              </a:rPr>
              <a:t> </a:t>
            </a:r>
            <a:r>
              <a:rPr kumimoji="1" lang="en-US" altLang="zh-CN" dirty="0">
                <a:latin typeface="Consolas" panose="020B0609020204030204" pitchFamily="49" charset="0"/>
                <a:ea typeface="Courier" charset="0"/>
                <a:cs typeface="Courier" charset="0"/>
              </a:rPr>
              <a:t>12</a:t>
            </a:r>
            <a:endParaRPr kumimoji="1" lang="zh-CN" altLang="en-US" dirty="0">
              <a:latin typeface="Consolas" panose="020B0609020204030204" pitchFamily="49" charset="0"/>
              <a:ea typeface="Courier" charset="0"/>
              <a:cs typeface="Courier" charset="0"/>
            </a:endParaRPr>
          </a:p>
          <a:p>
            <a:pPr>
              <a:lnSpc>
                <a:spcPct val="150000"/>
              </a:lnSpc>
            </a:pPr>
            <a:r>
              <a:rPr kumimoji="1" lang="zh-CN" altLang="en-US" dirty="0">
                <a:latin typeface="Consolas" panose="020B0609020204030204" pitchFamily="49" charset="0"/>
                <a:ea typeface="Courier" charset="0"/>
                <a:cs typeface="Courier" charset="0"/>
              </a:rPr>
              <a:t>            </a:t>
            </a:r>
            <a:r>
              <a:rPr kumimoji="1" lang="en-US" altLang="zh-CN" dirty="0">
                <a:latin typeface="Consolas" panose="020B0609020204030204" pitchFamily="49" charset="0"/>
                <a:ea typeface="Courier" charset="0"/>
                <a:cs typeface="Courier" charset="0"/>
              </a:rPr>
              <a:t>HPA</a:t>
            </a:r>
            <a:r>
              <a:rPr kumimoji="1" lang="zh-CN" altLang="en-US" dirty="0">
                <a:latin typeface="Consolas" panose="020B0609020204030204" pitchFamily="49" charset="0"/>
                <a:ea typeface="Courier" charset="0"/>
                <a:cs typeface="Courier" charset="0"/>
              </a:rPr>
              <a:t> </a:t>
            </a:r>
            <a:r>
              <a:rPr kumimoji="1" lang="en-US" altLang="zh-CN" dirty="0">
                <a:latin typeface="Consolas" panose="020B0609020204030204" pitchFamily="49" charset="0"/>
                <a:ea typeface="Courier" charset="0"/>
                <a:cs typeface="Courier" charset="0"/>
              </a:rPr>
              <a:t>=</a:t>
            </a:r>
            <a:r>
              <a:rPr kumimoji="1" lang="zh-CN" altLang="en-US" dirty="0">
                <a:latin typeface="Consolas" panose="020B0609020204030204" pitchFamily="49" charset="0"/>
                <a:ea typeface="Courier" charset="0"/>
                <a:cs typeface="Courier" charset="0"/>
              </a:rPr>
              <a:t> </a:t>
            </a:r>
            <a:r>
              <a:rPr kumimoji="1" lang="en-US" altLang="zh-CN" dirty="0" err="1">
                <a:latin typeface="Consolas" panose="020B0609020204030204" pitchFamily="49" charset="0"/>
                <a:ea typeface="Courier" charset="0"/>
                <a:cs typeface="Courier" charset="0"/>
              </a:rPr>
              <a:t>host_page_table</a:t>
            </a:r>
            <a:r>
              <a:rPr kumimoji="1" lang="en-US" altLang="zh-CN" dirty="0">
                <a:latin typeface="Consolas" panose="020B0609020204030204" pitchFamily="49" charset="0"/>
                <a:ea typeface="Courier" charset="0"/>
                <a:cs typeface="Courier" charset="0"/>
              </a:rPr>
              <a:t>[GPA]</a:t>
            </a:r>
            <a:r>
              <a:rPr kumimoji="1" lang="zh-CN" altLang="en-US" dirty="0">
                <a:latin typeface="Consolas" panose="020B0609020204030204" pitchFamily="49" charset="0"/>
                <a:ea typeface="Courier" charset="0"/>
                <a:cs typeface="Courier" charset="0"/>
              </a:rPr>
              <a:t> </a:t>
            </a:r>
            <a:r>
              <a:rPr kumimoji="1" lang="en-US" altLang="zh-CN" dirty="0">
                <a:latin typeface="Consolas" panose="020B0609020204030204" pitchFamily="49" charset="0"/>
                <a:ea typeface="Courier" charset="0"/>
                <a:cs typeface="Courier" charset="0"/>
              </a:rPr>
              <a:t>&gt;&gt;</a:t>
            </a:r>
            <a:r>
              <a:rPr kumimoji="1" lang="zh-CN" altLang="en-US" dirty="0">
                <a:latin typeface="Consolas" panose="020B0609020204030204" pitchFamily="49" charset="0"/>
                <a:ea typeface="Courier" charset="0"/>
                <a:cs typeface="Courier" charset="0"/>
              </a:rPr>
              <a:t> </a:t>
            </a:r>
            <a:r>
              <a:rPr kumimoji="1" lang="en-US" altLang="zh-CN" dirty="0">
                <a:latin typeface="Consolas" panose="020B0609020204030204" pitchFamily="49" charset="0"/>
                <a:ea typeface="Courier" charset="0"/>
                <a:cs typeface="Courier" charset="0"/>
              </a:rPr>
              <a:t>12</a:t>
            </a:r>
            <a:endParaRPr kumimoji="1" lang="zh-CN" altLang="en-US" dirty="0">
              <a:latin typeface="Consolas" panose="020B0609020204030204" pitchFamily="49" charset="0"/>
              <a:ea typeface="Courier" charset="0"/>
              <a:cs typeface="Courier" charset="0"/>
            </a:endParaRPr>
          </a:p>
          <a:p>
            <a:pPr>
              <a:lnSpc>
                <a:spcPct val="150000"/>
              </a:lnSpc>
            </a:pPr>
            <a:r>
              <a:rPr kumimoji="1" lang="zh-CN" altLang="en-US" dirty="0">
                <a:latin typeface="Consolas" panose="020B0609020204030204" pitchFamily="49" charset="0"/>
                <a:ea typeface="Courier" charset="0"/>
                <a:cs typeface="Courier" charset="0"/>
              </a:rPr>
              <a:t>            </a:t>
            </a:r>
            <a:r>
              <a:rPr kumimoji="1" lang="en-US" altLang="zh-CN" dirty="0" err="1">
                <a:latin typeface="Consolas" panose="020B0609020204030204" pitchFamily="49" charset="0"/>
                <a:ea typeface="Courier" charset="0"/>
                <a:cs typeface="Courier" charset="0"/>
              </a:rPr>
              <a:t>shadow_page_table</a:t>
            </a:r>
            <a:r>
              <a:rPr kumimoji="1" lang="en-US" altLang="zh-CN" dirty="0">
                <a:latin typeface="Consolas" panose="020B0609020204030204" pitchFamily="49" charset="0"/>
                <a:ea typeface="Courier" charset="0"/>
                <a:cs typeface="Courier" charset="0"/>
              </a:rPr>
              <a:t>[GVA]</a:t>
            </a:r>
            <a:r>
              <a:rPr kumimoji="1" lang="zh-CN" altLang="en-US" dirty="0">
                <a:latin typeface="Consolas" panose="020B0609020204030204" pitchFamily="49" charset="0"/>
                <a:ea typeface="Courier" charset="0"/>
                <a:cs typeface="Courier" charset="0"/>
              </a:rPr>
              <a:t> </a:t>
            </a:r>
            <a:r>
              <a:rPr kumimoji="1" lang="en-US" altLang="zh-CN" dirty="0">
                <a:latin typeface="Consolas" panose="020B0609020204030204" pitchFamily="49" charset="0"/>
                <a:ea typeface="Courier" charset="0"/>
                <a:cs typeface="Courier" charset="0"/>
              </a:rPr>
              <a:t>=</a:t>
            </a:r>
            <a:r>
              <a:rPr kumimoji="1" lang="zh-CN" altLang="en-US" dirty="0">
                <a:latin typeface="Consolas" panose="020B0609020204030204" pitchFamily="49" charset="0"/>
                <a:ea typeface="Courier" charset="0"/>
                <a:cs typeface="Courier" charset="0"/>
              </a:rPr>
              <a:t> </a:t>
            </a:r>
            <a:r>
              <a:rPr kumimoji="1" lang="en-US" altLang="zh-CN" dirty="0">
                <a:latin typeface="Consolas" panose="020B0609020204030204" pitchFamily="49" charset="0"/>
                <a:ea typeface="Courier" charset="0"/>
                <a:cs typeface="Courier" charset="0"/>
              </a:rPr>
              <a:t>(HPA&lt;&lt;12)|PTE_P</a:t>
            </a:r>
            <a:endParaRPr kumimoji="1" lang="zh-CN" altLang="en-US" dirty="0">
              <a:latin typeface="Consolas" panose="020B0609020204030204" pitchFamily="49" charset="0"/>
              <a:ea typeface="Courier" charset="0"/>
              <a:cs typeface="Courier" charset="0"/>
            </a:endParaRPr>
          </a:p>
          <a:p>
            <a:pPr>
              <a:lnSpc>
                <a:spcPct val="150000"/>
              </a:lnSpc>
            </a:pPr>
            <a:r>
              <a:rPr kumimoji="1" lang="zh-CN" altLang="en-US" dirty="0">
                <a:latin typeface="Consolas" panose="020B0609020204030204" pitchFamily="49" charset="0"/>
                <a:ea typeface="Courier" charset="0"/>
                <a:cs typeface="Courier" charset="0"/>
              </a:rPr>
              <a:t>        </a:t>
            </a:r>
            <a:r>
              <a:rPr kumimoji="1" lang="en-US" altLang="zh-CN" dirty="0">
                <a:latin typeface="Consolas" panose="020B0609020204030204" pitchFamily="49" charset="0"/>
                <a:ea typeface="Courier" charset="0"/>
                <a:cs typeface="Courier" charset="0"/>
              </a:rPr>
              <a:t>else</a:t>
            </a:r>
            <a:endParaRPr kumimoji="1" lang="zh-CN" altLang="en-US" dirty="0">
              <a:latin typeface="Consolas" panose="020B0609020204030204" pitchFamily="49" charset="0"/>
              <a:ea typeface="Courier" charset="0"/>
              <a:cs typeface="Courier" charset="0"/>
            </a:endParaRPr>
          </a:p>
          <a:p>
            <a:pPr>
              <a:lnSpc>
                <a:spcPct val="150000"/>
              </a:lnSpc>
            </a:pPr>
            <a:r>
              <a:rPr kumimoji="1" lang="zh-CN" altLang="en-US" dirty="0">
                <a:latin typeface="Consolas" panose="020B0609020204030204" pitchFamily="49" charset="0"/>
                <a:ea typeface="Courier" charset="0"/>
                <a:cs typeface="Courier" charset="0"/>
              </a:rPr>
              <a:t>            </a:t>
            </a:r>
            <a:r>
              <a:rPr kumimoji="1" lang="en-US" altLang="zh-CN" dirty="0" err="1">
                <a:latin typeface="Consolas" panose="020B0609020204030204" pitchFamily="49" charset="0"/>
                <a:ea typeface="Courier" charset="0"/>
                <a:cs typeface="Courier" charset="0"/>
              </a:rPr>
              <a:t>shadow_page_table</a:t>
            </a:r>
            <a:r>
              <a:rPr kumimoji="1" lang="zh-CN" altLang="en-US" dirty="0">
                <a:latin typeface="Consolas" panose="020B0609020204030204" pitchFamily="49" charset="0"/>
                <a:ea typeface="Courier" charset="0"/>
                <a:cs typeface="Courier" charset="0"/>
              </a:rPr>
              <a:t> </a:t>
            </a:r>
            <a:r>
              <a:rPr kumimoji="1" lang="en-US" altLang="zh-CN" dirty="0">
                <a:latin typeface="Consolas" panose="020B0609020204030204" pitchFamily="49" charset="0"/>
                <a:ea typeface="Courier" charset="0"/>
                <a:cs typeface="Courier" charset="0"/>
              </a:rPr>
              <a:t>=</a:t>
            </a:r>
            <a:r>
              <a:rPr kumimoji="1" lang="zh-CN" altLang="en-US" dirty="0">
                <a:latin typeface="Consolas" panose="020B0609020204030204" pitchFamily="49" charset="0"/>
                <a:ea typeface="Courier" charset="0"/>
                <a:cs typeface="Courier" charset="0"/>
              </a:rPr>
              <a:t> </a:t>
            </a:r>
            <a:r>
              <a:rPr kumimoji="1" lang="en-US" altLang="zh-CN" dirty="0">
                <a:latin typeface="Consolas" panose="020B0609020204030204" pitchFamily="49" charset="0"/>
                <a:ea typeface="Courier" charset="0"/>
                <a:cs typeface="Courier" charset="0"/>
              </a:rPr>
              <a:t>0</a:t>
            </a:r>
            <a:endParaRPr kumimoji="1" lang="zh-CN" altLang="en-US" dirty="0">
              <a:latin typeface="Consolas" panose="020B0609020204030204" pitchFamily="49" charset="0"/>
              <a:ea typeface="Courier" charset="0"/>
              <a:cs typeface="Courier" charset="0"/>
            </a:endParaRPr>
          </a:p>
          <a:p>
            <a:pPr>
              <a:lnSpc>
                <a:spcPct val="150000"/>
              </a:lnSpc>
            </a:pPr>
            <a:r>
              <a:rPr kumimoji="1" lang="zh-CN" altLang="en-US" dirty="0">
                <a:latin typeface="Consolas" panose="020B0609020204030204" pitchFamily="49" charset="0"/>
                <a:ea typeface="Courier" charset="0"/>
                <a:cs typeface="Courier" charset="0"/>
              </a:rPr>
              <a:t>     </a:t>
            </a:r>
            <a:r>
              <a:rPr kumimoji="1" lang="en-US" altLang="zh-CN" dirty="0">
                <a:latin typeface="Consolas" panose="020B0609020204030204" pitchFamily="49" charset="0"/>
                <a:ea typeface="Courier" charset="0"/>
                <a:cs typeface="Courier" charset="0"/>
              </a:rPr>
              <a:t>CR3</a:t>
            </a:r>
            <a:r>
              <a:rPr kumimoji="1" lang="zh-CN" altLang="en-US" dirty="0">
                <a:latin typeface="Consolas" panose="020B0609020204030204" pitchFamily="49" charset="0"/>
                <a:ea typeface="Courier" charset="0"/>
                <a:cs typeface="Courier" charset="0"/>
              </a:rPr>
              <a:t> </a:t>
            </a:r>
            <a:r>
              <a:rPr kumimoji="1" lang="en-US" altLang="zh-CN" dirty="0">
                <a:latin typeface="Consolas" panose="020B0609020204030204" pitchFamily="49" charset="0"/>
                <a:ea typeface="Courier" charset="0"/>
                <a:cs typeface="Courier" charset="0"/>
              </a:rPr>
              <a:t>=</a:t>
            </a:r>
            <a:r>
              <a:rPr kumimoji="1" lang="zh-CN" altLang="en-US" dirty="0">
                <a:latin typeface="Consolas" panose="020B0609020204030204" pitchFamily="49" charset="0"/>
                <a:ea typeface="Courier" charset="0"/>
                <a:cs typeface="Courier" charset="0"/>
              </a:rPr>
              <a:t> </a:t>
            </a:r>
            <a:r>
              <a:rPr kumimoji="1" lang="en-US" altLang="zh-CN" dirty="0">
                <a:latin typeface="Consolas" panose="020B0609020204030204" pitchFamily="49" charset="0"/>
                <a:ea typeface="Courier" charset="0"/>
                <a:cs typeface="Courier" charset="0"/>
              </a:rPr>
              <a:t>PHYSICAL_ADDR(</a:t>
            </a:r>
            <a:r>
              <a:rPr kumimoji="1" lang="en-US" altLang="zh-CN" dirty="0" err="1">
                <a:latin typeface="Consolas" panose="020B0609020204030204" pitchFamily="49" charset="0"/>
                <a:ea typeface="Courier" charset="0"/>
                <a:cs typeface="Courier" charset="0"/>
              </a:rPr>
              <a:t>shadow_page_table</a:t>
            </a:r>
            <a:r>
              <a:rPr kumimoji="1" lang="en-US" altLang="zh-CN" dirty="0">
                <a:latin typeface="Consolas" panose="020B0609020204030204" pitchFamily="49" charset="0"/>
                <a:ea typeface="Courier" charset="0"/>
                <a:cs typeface="Courier" charset="0"/>
              </a:rPr>
              <a:t>)</a:t>
            </a:r>
            <a:endParaRPr kumimoji="1" lang="zh-CN" altLang="en-US" dirty="0">
              <a:latin typeface="Consolas" panose="020B0609020204030204" pitchFamily="49" charset="0"/>
              <a:ea typeface="Courier" charset="0"/>
              <a:cs typeface="Courier" charset="0"/>
            </a:endParaRPr>
          </a:p>
        </p:txBody>
      </p:sp>
    </p:spTree>
    <p:extLst>
      <p:ext uri="{BB962C8B-B14F-4D97-AF65-F5344CB8AC3E}">
        <p14:creationId xmlns:p14="http://schemas.microsoft.com/office/powerpoint/2010/main" val="29005581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Question</a:t>
            </a:r>
            <a:endParaRPr kumimoji="1" lang="zh-CN" altLang="en-US" dirty="0"/>
          </a:p>
        </p:txBody>
      </p:sp>
      <p:sp>
        <p:nvSpPr>
          <p:cNvPr id="3" name="内容占位符 2"/>
          <p:cNvSpPr>
            <a:spLocks noGrp="1"/>
          </p:cNvSpPr>
          <p:nvPr>
            <p:ph idx="1"/>
          </p:nvPr>
        </p:nvSpPr>
        <p:spPr/>
        <p:txBody>
          <a:bodyPr>
            <a:normAutofit/>
          </a:bodyPr>
          <a:lstStyle/>
          <a:p>
            <a:r>
              <a:rPr lang="en-US" altLang="zh-CN" sz="2800" dirty="0"/>
              <a:t>Assume</a:t>
            </a:r>
            <a:r>
              <a:rPr lang="zh-CN" altLang="en-US" sz="2800" dirty="0"/>
              <a:t> </a:t>
            </a:r>
            <a:r>
              <a:rPr lang="en-US" altLang="zh-CN" sz="2800" dirty="0"/>
              <a:t>that:</a:t>
            </a:r>
            <a:endParaRPr lang="zh-CN" altLang="en-US" sz="2800" dirty="0"/>
          </a:p>
          <a:p>
            <a:pPr lvl="1"/>
            <a:r>
              <a:rPr lang="en-US" altLang="zh-CN" dirty="0"/>
              <a:t>There</a:t>
            </a:r>
            <a:r>
              <a:rPr lang="zh-CN" altLang="en-US" dirty="0"/>
              <a:t> </a:t>
            </a:r>
            <a:r>
              <a:rPr lang="en-US" altLang="zh-CN" dirty="0"/>
              <a:t>are</a:t>
            </a:r>
            <a:r>
              <a:rPr lang="zh-CN" altLang="en-US" dirty="0"/>
              <a:t> </a:t>
            </a:r>
            <a:r>
              <a:rPr lang="en-US" altLang="zh-CN" dirty="0"/>
              <a:t>10</a:t>
            </a:r>
            <a:r>
              <a:rPr lang="zh-CN" altLang="en-US" dirty="0"/>
              <a:t> </a:t>
            </a:r>
            <a:r>
              <a:rPr lang="en-US" altLang="zh-CN" dirty="0"/>
              <a:t>VMs</a:t>
            </a:r>
            <a:r>
              <a:rPr lang="zh-CN" altLang="en-US" dirty="0"/>
              <a:t> </a:t>
            </a:r>
            <a:r>
              <a:rPr lang="en-US" altLang="zh-CN" dirty="0"/>
              <a:t>running</a:t>
            </a:r>
            <a:r>
              <a:rPr lang="zh-CN" altLang="en-US" dirty="0"/>
              <a:t> </a:t>
            </a:r>
            <a:r>
              <a:rPr lang="en-US" altLang="zh-CN" dirty="0"/>
              <a:t>on</a:t>
            </a:r>
            <a:r>
              <a:rPr lang="zh-CN" altLang="en-US" dirty="0"/>
              <a:t> </a:t>
            </a:r>
            <a:r>
              <a:rPr lang="en-US" altLang="zh-CN" dirty="0"/>
              <a:t>a</a:t>
            </a:r>
            <a:r>
              <a:rPr lang="zh-CN" altLang="en-US" dirty="0"/>
              <a:t> </a:t>
            </a:r>
            <a:r>
              <a:rPr lang="en-US" altLang="zh-CN" dirty="0"/>
              <a:t>machine</a:t>
            </a:r>
            <a:endParaRPr lang="zh-CN" altLang="en-US" dirty="0"/>
          </a:p>
          <a:p>
            <a:pPr lvl="1"/>
            <a:r>
              <a:rPr lang="en-US" altLang="zh-CN" dirty="0"/>
              <a:t>Each</a:t>
            </a:r>
            <a:r>
              <a:rPr lang="zh-CN" altLang="en-US" dirty="0"/>
              <a:t> </a:t>
            </a:r>
            <a:r>
              <a:rPr lang="en-US" altLang="zh-CN" dirty="0"/>
              <a:t>VM</a:t>
            </a:r>
            <a:r>
              <a:rPr lang="zh-CN" altLang="en-US" dirty="0"/>
              <a:t> </a:t>
            </a:r>
            <a:r>
              <a:rPr lang="en-US" altLang="zh-CN" dirty="0"/>
              <a:t>contains</a:t>
            </a:r>
            <a:r>
              <a:rPr lang="zh-CN" altLang="en-US" dirty="0"/>
              <a:t> </a:t>
            </a:r>
            <a:r>
              <a:rPr lang="en-US" altLang="zh-CN" dirty="0"/>
              <a:t>10</a:t>
            </a:r>
            <a:r>
              <a:rPr lang="zh-CN" altLang="en-US" dirty="0"/>
              <a:t> </a:t>
            </a:r>
            <a:r>
              <a:rPr lang="en-US" altLang="zh-CN" dirty="0"/>
              <a:t>applications</a:t>
            </a:r>
            <a:endParaRPr lang="zh-CN" altLang="en-US" dirty="0"/>
          </a:p>
          <a:p>
            <a:r>
              <a:rPr lang="en-US" altLang="zh-CN" b="1" dirty="0">
                <a:solidFill>
                  <a:srgbClr val="FF2600"/>
                </a:solidFill>
              </a:rPr>
              <a:t>Q</a:t>
            </a:r>
            <a:r>
              <a:rPr lang="en-US" altLang="zh-CN" dirty="0">
                <a:solidFill>
                  <a:srgbClr val="FF2600"/>
                </a:solidFill>
              </a:rPr>
              <a:t>:</a:t>
            </a:r>
            <a:r>
              <a:rPr lang="zh-CN" altLang="en-US" dirty="0">
                <a:solidFill>
                  <a:srgbClr val="FF2600"/>
                </a:solidFill>
              </a:rPr>
              <a:t> </a:t>
            </a:r>
            <a:r>
              <a:rPr lang="en-US" altLang="zh-CN" dirty="0">
                <a:solidFill>
                  <a:srgbClr val="FF2600"/>
                </a:solidFill>
              </a:rPr>
              <a:t>how</a:t>
            </a:r>
            <a:r>
              <a:rPr lang="zh-CN" altLang="en-US" dirty="0">
                <a:solidFill>
                  <a:srgbClr val="FF2600"/>
                </a:solidFill>
              </a:rPr>
              <a:t> </a:t>
            </a:r>
            <a:r>
              <a:rPr lang="en-US" altLang="zh-CN" dirty="0">
                <a:solidFill>
                  <a:srgbClr val="FF2600"/>
                </a:solidFill>
              </a:rPr>
              <a:t>many</a:t>
            </a:r>
            <a:r>
              <a:rPr lang="zh-CN" altLang="en-US" dirty="0">
                <a:solidFill>
                  <a:srgbClr val="FF2600"/>
                </a:solidFill>
              </a:rPr>
              <a:t> </a:t>
            </a:r>
            <a:r>
              <a:rPr lang="en-US" altLang="zh-CN" dirty="0">
                <a:solidFill>
                  <a:srgbClr val="FF2600"/>
                </a:solidFill>
              </a:rPr>
              <a:t>shadow</a:t>
            </a:r>
            <a:r>
              <a:rPr lang="zh-CN" altLang="en-US" dirty="0">
                <a:solidFill>
                  <a:srgbClr val="FF2600"/>
                </a:solidFill>
              </a:rPr>
              <a:t> </a:t>
            </a:r>
            <a:r>
              <a:rPr lang="en-US" altLang="zh-CN" dirty="0">
                <a:solidFill>
                  <a:srgbClr val="FF2600"/>
                </a:solidFill>
              </a:rPr>
              <a:t>page</a:t>
            </a:r>
            <a:r>
              <a:rPr lang="zh-CN" altLang="en-US" dirty="0">
                <a:solidFill>
                  <a:srgbClr val="FF2600"/>
                </a:solidFill>
              </a:rPr>
              <a:t> </a:t>
            </a:r>
            <a:r>
              <a:rPr lang="en-US" altLang="zh-CN" dirty="0">
                <a:solidFill>
                  <a:srgbClr val="FF2600"/>
                </a:solidFill>
              </a:rPr>
              <a:t>tables</a:t>
            </a:r>
            <a:r>
              <a:rPr lang="zh-CN" altLang="en-US" dirty="0">
                <a:solidFill>
                  <a:srgbClr val="FF2600"/>
                </a:solidFill>
              </a:rPr>
              <a:t> </a:t>
            </a:r>
            <a:r>
              <a:rPr lang="en-US" altLang="zh-CN" dirty="0">
                <a:solidFill>
                  <a:srgbClr val="FF2600"/>
                </a:solidFill>
              </a:rPr>
              <a:t>in</a:t>
            </a:r>
            <a:r>
              <a:rPr lang="zh-CN" altLang="en-US" dirty="0">
                <a:solidFill>
                  <a:srgbClr val="FF2600"/>
                </a:solidFill>
              </a:rPr>
              <a:t> </a:t>
            </a:r>
            <a:r>
              <a:rPr lang="en-US" altLang="zh-CN" dirty="0">
                <a:solidFill>
                  <a:srgbClr val="FF2600"/>
                </a:solidFill>
              </a:rPr>
              <a:t>total?</a:t>
            </a:r>
            <a:endParaRPr lang="zh-CN" altLang="en-US" dirty="0">
              <a:solidFill>
                <a:srgbClr val="FF2600"/>
              </a:solidFill>
            </a:endParaRPr>
          </a:p>
          <a:p>
            <a:pPr lvl="1"/>
            <a:r>
              <a:rPr lang="en-US" altLang="zh-CN" dirty="0"/>
              <a:t>Shadow</a:t>
            </a:r>
            <a:r>
              <a:rPr lang="zh-CN" altLang="en-US" dirty="0"/>
              <a:t> </a:t>
            </a:r>
            <a:r>
              <a:rPr lang="en-US" altLang="zh-CN" dirty="0"/>
              <a:t>page</a:t>
            </a:r>
            <a:r>
              <a:rPr lang="zh-CN" altLang="en-US" dirty="0"/>
              <a:t> </a:t>
            </a:r>
            <a:r>
              <a:rPr lang="en-US" altLang="zh-CN" dirty="0"/>
              <a:t>tables</a:t>
            </a:r>
            <a:r>
              <a:rPr lang="zh-CN" altLang="en-US" dirty="0"/>
              <a:t> </a:t>
            </a:r>
            <a:r>
              <a:rPr lang="en-US" altLang="zh-CN" dirty="0"/>
              <a:t>are</a:t>
            </a:r>
            <a:r>
              <a:rPr lang="zh-CN" altLang="en-US" dirty="0"/>
              <a:t> </a:t>
            </a:r>
            <a:r>
              <a:rPr lang="en-US" altLang="zh-CN" dirty="0"/>
              <a:t>per</a:t>
            </a:r>
            <a:r>
              <a:rPr lang="zh-CN" altLang="en-US" dirty="0"/>
              <a:t> </a:t>
            </a:r>
            <a:r>
              <a:rPr lang="en-US" altLang="zh-CN" dirty="0"/>
              <a:t>application</a:t>
            </a:r>
            <a:endParaRPr lang="zh-CN" altLang="en-US" dirty="0"/>
          </a:p>
          <a:p>
            <a:pPr lvl="1"/>
            <a:r>
              <a:rPr lang="en-US" altLang="zh-CN" dirty="0"/>
              <a:t>Guest</a:t>
            </a:r>
            <a:r>
              <a:rPr lang="zh-CN" altLang="en-US" dirty="0"/>
              <a:t> </a:t>
            </a:r>
            <a:r>
              <a:rPr lang="en-US" altLang="zh-CN" dirty="0"/>
              <a:t>page</a:t>
            </a:r>
            <a:r>
              <a:rPr lang="zh-CN" altLang="en-US" dirty="0"/>
              <a:t> </a:t>
            </a:r>
            <a:r>
              <a:rPr lang="en-US" altLang="zh-CN" dirty="0"/>
              <a:t>tables</a:t>
            </a:r>
            <a:r>
              <a:rPr lang="zh-CN" altLang="en-US" dirty="0"/>
              <a:t> </a:t>
            </a:r>
            <a:r>
              <a:rPr lang="en-US" altLang="zh-CN" dirty="0"/>
              <a:t>are</a:t>
            </a:r>
            <a:r>
              <a:rPr lang="zh-CN" altLang="en-US" dirty="0"/>
              <a:t> </a:t>
            </a:r>
            <a:r>
              <a:rPr lang="en-US" altLang="zh-CN" dirty="0"/>
              <a:t>per</a:t>
            </a:r>
            <a:r>
              <a:rPr lang="zh-CN" altLang="en-US" dirty="0"/>
              <a:t> </a:t>
            </a:r>
            <a:r>
              <a:rPr lang="en-US" altLang="zh-CN" dirty="0"/>
              <a:t>application</a:t>
            </a:r>
            <a:endParaRPr lang="zh-CN" altLang="en-US" dirty="0"/>
          </a:p>
          <a:p>
            <a:pPr lvl="1"/>
            <a:r>
              <a:rPr lang="en-US" altLang="zh-CN" dirty="0"/>
              <a:t>Host</a:t>
            </a:r>
            <a:r>
              <a:rPr lang="zh-CN" altLang="en-US" dirty="0"/>
              <a:t> </a:t>
            </a:r>
            <a:r>
              <a:rPr lang="en-US" altLang="zh-CN" dirty="0"/>
              <a:t>page</a:t>
            </a:r>
            <a:r>
              <a:rPr lang="zh-CN" altLang="en-US" dirty="0"/>
              <a:t> </a:t>
            </a:r>
            <a:r>
              <a:rPr lang="en-US" altLang="zh-CN" dirty="0"/>
              <a:t>tables</a:t>
            </a:r>
            <a:r>
              <a:rPr lang="zh-CN" altLang="en-US" dirty="0"/>
              <a:t> </a:t>
            </a:r>
            <a:r>
              <a:rPr lang="en-US" altLang="zh-CN" dirty="0"/>
              <a:t>are</a:t>
            </a:r>
            <a:r>
              <a:rPr lang="zh-CN" altLang="en-US" dirty="0"/>
              <a:t> </a:t>
            </a:r>
            <a:r>
              <a:rPr lang="en-US" altLang="zh-CN" dirty="0"/>
              <a:t>per</a:t>
            </a:r>
            <a:r>
              <a:rPr lang="zh-CN" altLang="en-US" dirty="0"/>
              <a:t> </a:t>
            </a:r>
            <a:r>
              <a:rPr lang="en-US" altLang="zh-CN" dirty="0"/>
              <a:t>VM</a:t>
            </a:r>
            <a:endParaRPr lang="zh-CN" altLang="en-US" dirty="0"/>
          </a:p>
        </p:txBody>
      </p:sp>
    </p:spTree>
    <p:extLst>
      <p:ext uri="{BB962C8B-B14F-4D97-AF65-F5344CB8AC3E}">
        <p14:creationId xmlns:p14="http://schemas.microsoft.com/office/powerpoint/2010/main" val="2020461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800" dirty="0"/>
              <a:t>What if Guest OS Modifies its Own</a:t>
            </a:r>
            <a:r>
              <a:rPr lang="zh-CN" altLang="en-US" sz="2800" dirty="0"/>
              <a:t> </a:t>
            </a:r>
            <a:r>
              <a:rPr lang="en-US" altLang="zh-CN" sz="2800" dirty="0"/>
              <a:t>Page Table?</a:t>
            </a:r>
            <a:endParaRPr kumimoji="1" lang="zh-CN" altLang="en-US" sz="2800" dirty="0"/>
          </a:p>
        </p:txBody>
      </p:sp>
      <p:sp>
        <p:nvSpPr>
          <p:cNvPr id="3" name="内容占位符 2"/>
          <p:cNvSpPr>
            <a:spLocks noGrp="1"/>
          </p:cNvSpPr>
          <p:nvPr>
            <p:ph idx="1"/>
          </p:nvPr>
        </p:nvSpPr>
        <p:spPr>
          <a:xfrm>
            <a:off x="457200" y="1333500"/>
            <a:ext cx="8229600" cy="4116287"/>
          </a:xfrm>
        </p:spPr>
        <p:txBody>
          <a:bodyPr>
            <a:noAutofit/>
          </a:bodyPr>
          <a:lstStyle/>
          <a:p>
            <a:r>
              <a:rPr lang="en-US" altLang="zh-CN" sz="2400" dirty="0"/>
              <a:t>It</a:t>
            </a:r>
            <a:r>
              <a:rPr lang="zh-CN" altLang="en-US" sz="2400" dirty="0"/>
              <a:t> </a:t>
            </a:r>
            <a:r>
              <a:rPr lang="en-US" altLang="zh-CN" sz="2400" dirty="0"/>
              <a:t>will</a:t>
            </a:r>
            <a:r>
              <a:rPr lang="zh-CN" altLang="en-US" sz="2400" dirty="0"/>
              <a:t> </a:t>
            </a:r>
            <a:r>
              <a:rPr lang="en-US" altLang="zh-CN" sz="2400" dirty="0"/>
              <a:t>have</a:t>
            </a:r>
            <a:r>
              <a:rPr lang="zh-CN" altLang="en-US" sz="2400" dirty="0"/>
              <a:t> </a:t>
            </a:r>
            <a:r>
              <a:rPr lang="en-US" altLang="zh-CN" sz="2400" dirty="0"/>
              <a:t>no</a:t>
            </a:r>
            <a:r>
              <a:rPr lang="zh-CN" altLang="en-US" sz="2400" dirty="0"/>
              <a:t> </a:t>
            </a:r>
            <a:r>
              <a:rPr lang="en-US" altLang="zh-CN" sz="2400" dirty="0"/>
              <a:t>effect!</a:t>
            </a:r>
            <a:endParaRPr lang="zh-CN" altLang="en-US" sz="2400" dirty="0"/>
          </a:p>
          <a:p>
            <a:pPr lvl="1"/>
            <a:r>
              <a:rPr lang="en-US" altLang="zh-CN" sz="2000" dirty="0"/>
              <a:t>Since</a:t>
            </a:r>
            <a:r>
              <a:rPr lang="zh-CN" altLang="en-US" sz="2000" dirty="0"/>
              <a:t> </a:t>
            </a:r>
            <a:r>
              <a:rPr lang="en-US" altLang="zh-CN" sz="2000" dirty="0"/>
              <a:t>CR3</a:t>
            </a:r>
            <a:r>
              <a:rPr lang="zh-CN" altLang="en-US" sz="2000" dirty="0"/>
              <a:t> </a:t>
            </a:r>
            <a:r>
              <a:rPr lang="en-US" altLang="zh-CN" sz="2000" dirty="0"/>
              <a:t>is</a:t>
            </a:r>
            <a:r>
              <a:rPr lang="zh-CN" altLang="en-US" sz="2000" dirty="0"/>
              <a:t> </a:t>
            </a:r>
            <a:r>
              <a:rPr lang="en-US" altLang="zh-CN" sz="2000" dirty="0"/>
              <a:t>now</a:t>
            </a:r>
            <a:r>
              <a:rPr lang="zh-CN" altLang="en-US" sz="2000" dirty="0"/>
              <a:t> </a:t>
            </a:r>
            <a:r>
              <a:rPr lang="en-US" altLang="zh-CN" sz="2000" dirty="0"/>
              <a:t>pointing</a:t>
            </a:r>
            <a:r>
              <a:rPr lang="zh-CN" altLang="en-US" sz="2000" dirty="0"/>
              <a:t> </a:t>
            </a:r>
            <a:r>
              <a:rPr lang="en-US" altLang="zh-CN" sz="2000" dirty="0"/>
              <a:t>to</a:t>
            </a:r>
            <a:r>
              <a:rPr lang="zh-CN" altLang="en-US" sz="2000" dirty="0"/>
              <a:t> </a:t>
            </a:r>
            <a:r>
              <a:rPr lang="en-US" altLang="zh-CN" sz="2000" dirty="0"/>
              <a:t>the</a:t>
            </a:r>
            <a:r>
              <a:rPr lang="zh-CN" altLang="en-US" sz="2000" dirty="0"/>
              <a:t> </a:t>
            </a:r>
            <a:r>
              <a:rPr lang="en-US" altLang="zh-CN" sz="2000" dirty="0"/>
              <a:t>shadow</a:t>
            </a:r>
            <a:r>
              <a:rPr lang="zh-CN" altLang="en-US" sz="2000" dirty="0"/>
              <a:t> </a:t>
            </a:r>
            <a:r>
              <a:rPr lang="en-US" altLang="zh-CN" sz="2000" dirty="0"/>
              <a:t>page</a:t>
            </a:r>
            <a:r>
              <a:rPr lang="zh-CN" altLang="en-US" sz="2000" dirty="0"/>
              <a:t> </a:t>
            </a:r>
            <a:r>
              <a:rPr lang="en-US" altLang="zh-CN" sz="2000" dirty="0"/>
              <a:t>table</a:t>
            </a:r>
            <a:endParaRPr lang="zh-CN" altLang="en-US" sz="2000" dirty="0"/>
          </a:p>
          <a:p>
            <a:pPr lvl="1"/>
            <a:r>
              <a:rPr lang="en-US" altLang="zh-CN" sz="2000" dirty="0"/>
              <a:t>Need</a:t>
            </a:r>
            <a:r>
              <a:rPr lang="zh-CN" altLang="en-US" sz="2000" dirty="0"/>
              <a:t> </a:t>
            </a:r>
            <a:r>
              <a:rPr lang="en-US" altLang="zh-CN" sz="2000" dirty="0"/>
              <a:t>to</a:t>
            </a:r>
            <a:r>
              <a:rPr lang="zh-CN" altLang="en-US" sz="2000" dirty="0"/>
              <a:t> </a:t>
            </a:r>
            <a:r>
              <a:rPr lang="en-US" altLang="zh-CN" sz="2000" dirty="0"/>
              <a:t>synchronize</a:t>
            </a:r>
            <a:r>
              <a:rPr lang="zh-CN" altLang="en-US" sz="2000" dirty="0"/>
              <a:t> </a:t>
            </a:r>
            <a:r>
              <a:rPr lang="en-US" altLang="zh-CN" sz="2000" dirty="0"/>
              <a:t>the</a:t>
            </a:r>
            <a:r>
              <a:rPr lang="zh-CN" altLang="en-US" sz="2000" dirty="0"/>
              <a:t> </a:t>
            </a:r>
            <a:r>
              <a:rPr lang="en-US" altLang="zh-CN" sz="2000" dirty="0"/>
              <a:t>shadow</a:t>
            </a:r>
            <a:r>
              <a:rPr lang="zh-CN" altLang="en-US" sz="2000" dirty="0"/>
              <a:t> </a:t>
            </a:r>
            <a:r>
              <a:rPr lang="en-US" altLang="zh-CN" sz="2000" dirty="0"/>
              <a:t>page</a:t>
            </a:r>
            <a:r>
              <a:rPr lang="zh-CN" altLang="en-US" sz="2000" dirty="0"/>
              <a:t> </a:t>
            </a:r>
            <a:r>
              <a:rPr lang="en-US" altLang="zh-CN" sz="2000" dirty="0"/>
              <a:t>table</a:t>
            </a:r>
            <a:r>
              <a:rPr lang="zh-CN" altLang="en-US" sz="2000" dirty="0"/>
              <a:t> </a:t>
            </a:r>
            <a:r>
              <a:rPr lang="en-US" altLang="zh-CN" sz="2000" dirty="0"/>
              <a:t>with</a:t>
            </a:r>
            <a:r>
              <a:rPr lang="zh-CN" altLang="en-US" sz="2000" dirty="0"/>
              <a:t> </a:t>
            </a:r>
            <a:r>
              <a:rPr lang="en-US" altLang="zh-CN" sz="2000" dirty="0"/>
              <a:t>guest</a:t>
            </a:r>
            <a:r>
              <a:rPr lang="zh-CN" altLang="en-US" sz="2000" dirty="0"/>
              <a:t> </a:t>
            </a:r>
            <a:r>
              <a:rPr lang="en-US" altLang="zh-CN" sz="2000" dirty="0"/>
              <a:t>page</a:t>
            </a:r>
            <a:r>
              <a:rPr lang="zh-CN" altLang="en-US" sz="2000" dirty="0"/>
              <a:t> </a:t>
            </a:r>
            <a:r>
              <a:rPr lang="en-US" altLang="zh-CN" sz="2000" dirty="0"/>
              <a:t>table</a:t>
            </a:r>
          </a:p>
          <a:p>
            <a:r>
              <a:rPr lang="en-US" altLang="zh-CN" sz="2400" dirty="0"/>
              <a:t>Solution </a:t>
            </a:r>
          </a:p>
          <a:p>
            <a:pPr lvl="1"/>
            <a:r>
              <a:rPr lang="en-US" altLang="zh-CN" sz="1800" b="1" dirty="0">
                <a:solidFill>
                  <a:srgbClr val="0096FF"/>
                </a:solidFill>
              </a:rPr>
              <a:t>VMM needs</a:t>
            </a:r>
            <a:r>
              <a:rPr lang="zh-CN" altLang="en-US" sz="1800" b="1" dirty="0">
                <a:solidFill>
                  <a:srgbClr val="0096FF"/>
                </a:solidFill>
              </a:rPr>
              <a:t> </a:t>
            </a:r>
            <a:r>
              <a:rPr lang="en-US" altLang="zh-CN" sz="1800" b="1" dirty="0">
                <a:solidFill>
                  <a:srgbClr val="0096FF"/>
                </a:solidFill>
              </a:rPr>
              <a:t>to intercept when guest OS modifies page table, and</a:t>
            </a:r>
            <a:r>
              <a:rPr lang="zh-CN" altLang="en-US" sz="1800" b="1" dirty="0">
                <a:solidFill>
                  <a:srgbClr val="0096FF"/>
                </a:solidFill>
              </a:rPr>
              <a:t> </a:t>
            </a:r>
            <a:r>
              <a:rPr lang="en-US" altLang="zh-CN" sz="1800" b="1" dirty="0">
                <a:solidFill>
                  <a:srgbClr val="0096FF"/>
                </a:solidFill>
              </a:rPr>
              <a:t>updates the</a:t>
            </a:r>
            <a:r>
              <a:rPr lang="zh-CN" altLang="en-US" sz="1800" b="1" dirty="0">
                <a:solidFill>
                  <a:srgbClr val="0096FF"/>
                </a:solidFill>
              </a:rPr>
              <a:t> </a:t>
            </a:r>
            <a:r>
              <a:rPr lang="en-US" altLang="zh-CN" sz="1800" b="1" dirty="0">
                <a:solidFill>
                  <a:srgbClr val="0096FF"/>
                </a:solidFill>
              </a:rPr>
              <a:t>shadow page table accordingly</a:t>
            </a:r>
          </a:p>
          <a:p>
            <a:pPr marL="800100" lvl="1" indent="-342900">
              <a:buFont typeface="+mj-lt"/>
              <a:buAutoNum type="arabicPeriod"/>
            </a:pPr>
            <a:r>
              <a:rPr lang="en-US" altLang="zh-CN" sz="1800" dirty="0"/>
              <a:t>Mark the</a:t>
            </a:r>
            <a:r>
              <a:rPr lang="zh-CN" altLang="en-US" sz="1800" dirty="0"/>
              <a:t> </a:t>
            </a:r>
            <a:r>
              <a:rPr lang="en-US" altLang="zh-CN" sz="1800" dirty="0"/>
              <a:t>guest</a:t>
            </a:r>
            <a:r>
              <a:rPr lang="zh-CN" altLang="en-US" sz="1800" dirty="0"/>
              <a:t> </a:t>
            </a:r>
            <a:r>
              <a:rPr lang="en-US" altLang="zh-CN" sz="1800" dirty="0"/>
              <a:t>table</a:t>
            </a:r>
            <a:r>
              <a:rPr lang="zh-CN" altLang="en-US" sz="1800" dirty="0"/>
              <a:t> </a:t>
            </a:r>
            <a:r>
              <a:rPr lang="en-US" altLang="zh-CN" sz="1800" dirty="0"/>
              <a:t>pages as</a:t>
            </a:r>
            <a:r>
              <a:rPr lang="zh-CN" altLang="en-US" sz="1800" dirty="0"/>
              <a:t> </a:t>
            </a:r>
            <a:r>
              <a:rPr lang="en-US" altLang="zh-CN" sz="1800" dirty="0"/>
              <a:t>read-only</a:t>
            </a:r>
            <a:r>
              <a:rPr lang="zh-CN" altLang="en-US" sz="1800" dirty="0"/>
              <a:t> </a:t>
            </a:r>
            <a:r>
              <a:rPr lang="en-US" altLang="zh-CN" sz="1800" dirty="0"/>
              <a:t>(in the</a:t>
            </a:r>
            <a:r>
              <a:rPr lang="zh-CN" altLang="en-US" sz="1800" dirty="0"/>
              <a:t> </a:t>
            </a:r>
            <a:r>
              <a:rPr lang="en-US" altLang="zh-CN" sz="1800" dirty="0"/>
              <a:t>shadow</a:t>
            </a:r>
            <a:r>
              <a:rPr lang="zh-CN" altLang="en-US" sz="1800" dirty="0"/>
              <a:t> </a:t>
            </a:r>
            <a:r>
              <a:rPr lang="en-US" altLang="zh-CN" sz="1800" dirty="0"/>
              <a:t>page</a:t>
            </a:r>
            <a:r>
              <a:rPr lang="zh-CN" altLang="en-US" sz="1800" dirty="0"/>
              <a:t> </a:t>
            </a:r>
            <a:r>
              <a:rPr lang="en-US" altLang="zh-CN" sz="1800" dirty="0"/>
              <a:t>table)</a:t>
            </a:r>
          </a:p>
          <a:p>
            <a:pPr marL="800100" lvl="1" indent="-342900">
              <a:buFont typeface="+mj-lt"/>
              <a:buAutoNum type="arabicPeriod"/>
            </a:pPr>
            <a:r>
              <a:rPr lang="en-US" altLang="zh-CN" sz="1800" dirty="0"/>
              <a:t>If guest OS tries to modify its</a:t>
            </a:r>
            <a:r>
              <a:rPr lang="zh-CN" altLang="en-US" sz="1800" dirty="0"/>
              <a:t> </a:t>
            </a:r>
            <a:r>
              <a:rPr lang="en-US" altLang="zh-CN" sz="1800" dirty="0"/>
              <a:t>page</a:t>
            </a:r>
            <a:r>
              <a:rPr lang="zh-CN" altLang="en-US" sz="1800" dirty="0"/>
              <a:t> </a:t>
            </a:r>
            <a:r>
              <a:rPr lang="en-US" altLang="zh-CN" sz="1800" dirty="0"/>
              <a:t>tables, it</a:t>
            </a:r>
            <a:r>
              <a:rPr lang="zh-CN" altLang="en-US" sz="1800" dirty="0"/>
              <a:t> </a:t>
            </a:r>
            <a:r>
              <a:rPr lang="en-US" altLang="zh-CN" sz="1800" dirty="0"/>
              <a:t>triggers page fault</a:t>
            </a:r>
          </a:p>
          <a:p>
            <a:pPr marL="800100" lvl="1" indent="-342900">
              <a:buFont typeface="+mj-lt"/>
              <a:buAutoNum type="arabicPeriod"/>
            </a:pPr>
            <a:r>
              <a:rPr lang="en-US" altLang="zh-CN" sz="1800" dirty="0"/>
              <a:t>VMM</a:t>
            </a:r>
            <a:r>
              <a:rPr lang="zh-CN" altLang="en-US" sz="1800" dirty="0"/>
              <a:t> </a:t>
            </a:r>
            <a:r>
              <a:rPr lang="en-US" altLang="zh-CN" sz="1800" dirty="0"/>
              <a:t>handles</a:t>
            </a:r>
            <a:r>
              <a:rPr lang="zh-CN" altLang="en-US" sz="1800" dirty="0"/>
              <a:t> </a:t>
            </a:r>
            <a:r>
              <a:rPr lang="en-US" altLang="zh-CN" sz="1800" dirty="0"/>
              <a:t>the</a:t>
            </a:r>
            <a:r>
              <a:rPr lang="zh-CN" altLang="en-US" sz="1800" dirty="0"/>
              <a:t> </a:t>
            </a:r>
            <a:r>
              <a:rPr lang="en-US" altLang="zh-CN" sz="1800" dirty="0"/>
              <a:t>page fault by</a:t>
            </a:r>
            <a:r>
              <a:rPr lang="zh-CN" altLang="en-US" sz="1800" dirty="0"/>
              <a:t> </a:t>
            </a:r>
            <a:r>
              <a:rPr lang="en-US" altLang="zh-CN" sz="1800" dirty="0"/>
              <a:t>updating</a:t>
            </a:r>
            <a:r>
              <a:rPr lang="zh-CN" altLang="en-US" sz="1800" dirty="0"/>
              <a:t> </a:t>
            </a:r>
            <a:r>
              <a:rPr lang="en-US" altLang="zh-CN" sz="1800" dirty="0"/>
              <a:t>shadow page table</a:t>
            </a:r>
            <a:endParaRPr lang="zh-CN" altLang="en-US" sz="1800" dirty="0"/>
          </a:p>
          <a:p>
            <a:endParaRPr kumimoji="1" lang="zh-CN" altLang="en-US" sz="2800" dirty="0"/>
          </a:p>
        </p:txBody>
      </p:sp>
    </p:spTree>
    <p:extLst>
      <p:ext uri="{BB962C8B-B14F-4D97-AF65-F5344CB8AC3E}">
        <p14:creationId xmlns:p14="http://schemas.microsoft.com/office/powerpoint/2010/main" val="3446453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800" dirty="0"/>
              <a:t>What</a:t>
            </a:r>
            <a:r>
              <a:rPr lang="zh-CN" altLang="en-US" sz="2800" dirty="0"/>
              <a:t> </a:t>
            </a:r>
            <a:r>
              <a:rPr lang="en-US" altLang="zh-CN" sz="2800" dirty="0"/>
              <a:t>if</a:t>
            </a:r>
            <a:r>
              <a:rPr lang="zh-CN" altLang="en-US" sz="2800" dirty="0"/>
              <a:t> </a:t>
            </a:r>
            <a:r>
              <a:rPr lang="en-US" altLang="zh-CN" sz="2800" dirty="0"/>
              <a:t>a</a:t>
            </a:r>
            <a:r>
              <a:rPr lang="zh-CN" altLang="en-US" sz="2800" dirty="0"/>
              <a:t> </a:t>
            </a:r>
            <a:r>
              <a:rPr lang="en-US" altLang="zh-CN" sz="2800" dirty="0"/>
              <a:t>Guest</a:t>
            </a:r>
            <a:r>
              <a:rPr lang="zh-CN" altLang="en-US" sz="2800" dirty="0"/>
              <a:t> </a:t>
            </a:r>
            <a:r>
              <a:rPr lang="en-US" altLang="zh-CN" sz="2800" dirty="0"/>
              <a:t>App</a:t>
            </a:r>
            <a:r>
              <a:rPr lang="zh-CN" altLang="en-US" sz="2800" dirty="0"/>
              <a:t> </a:t>
            </a:r>
            <a:r>
              <a:rPr lang="en-US" altLang="zh-CN" sz="2800" dirty="0"/>
              <a:t>Access</a:t>
            </a:r>
            <a:r>
              <a:rPr lang="zh-CN" altLang="en-US" sz="2800" dirty="0"/>
              <a:t> </a:t>
            </a:r>
            <a:r>
              <a:rPr lang="en-US" altLang="zh-CN" sz="2800" dirty="0"/>
              <a:t>its</a:t>
            </a:r>
            <a:r>
              <a:rPr lang="zh-CN" altLang="en-US" sz="2800" dirty="0"/>
              <a:t> </a:t>
            </a:r>
            <a:r>
              <a:rPr lang="en-US" altLang="zh-CN" sz="2800" dirty="0"/>
              <a:t>Kernel</a:t>
            </a:r>
            <a:r>
              <a:rPr lang="zh-CN" altLang="en-US" sz="2800" dirty="0"/>
              <a:t> </a:t>
            </a:r>
            <a:r>
              <a:rPr lang="en-US" altLang="zh-CN" sz="2800" dirty="0"/>
              <a:t>Memory?</a:t>
            </a:r>
            <a:endParaRPr lang="zh-CN" altLang="en-US" sz="2800" dirty="0"/>
          </a:p>
        </p:txBody>
      </p:sp>
      <p:sp>
        <p:nvSpPr>
          <p:cNvPr id="3" name="内容占位符 2"/>
          <p:cNvSpPr>
            <a:spLocks noGrp="1"/>
          </p:cNvSpPr>
          <p:nvPr>
            <p:ph idx="1"/>
          </p:nvPr>
        </p:nvSpPr>
        <p:spPr/>
        <p:txBody>
          <a:bodyPr>
            <a:normAutofit/>
          </a:bodyPr>
          <a:lstStyle/>
          <a:p>
            <a:r>
              <a:rPr lang="en-US" altLang="zh-CN" sz="2000" dirty="0"/>
              <a:t>Remember</a:t>
            </a:r>
            <a:r>
              <a:rPr lang="zh-CN" altLang="en-US" sz="2000" dirty="0"/>
              <a:t> </a:t>
            </a:r>
            <a:r>
              <a:rPr lang="en-US" altLang="zh-CN" sz="2000" dirty="0"/>
              <a:t>that</a:t>
            </a:r>
            <a:r>
              <a:rPr lang="zh-CN" altLang="en-US" sz="2000" dirty="0"/>
              <a:t> </a:t>
            </a:r>
            <a:r>
              <a:rPr lang="en-US" altLang="zh-CN" sz="2000" dirty="0"/>
              <a:t>now</a:t>
            </a:r>
            <a:r>
              <a:rPr lang="zh-CN" altLang="en-US" sz="2000" dirty="0"/>
              <a:t> </a:t>
            </a:r>
            <a:r>
              <a:rPr lang="en-US" altLang="zh-CN" sz="2000" dirty="0"/>
              <a:t>the</a:t>
            </a:r>
            <a:r>
              <a:rPr lang="zh-CN" altLang="en-US" sz="2000" dirty="0"/>
              <a:t> </a:t>
            </a:r>
            <a:r>
              <a:rPr lang="en-US" altLang="zh-CN" sz="2000" dirty="0"/>
              <a:t>kernel</a:t>
            </a:r>
            <a:r>
              <a:rPr lang="zh-CN" altLang="en-US" sz="2000" dirty="0"/>
              <a:t> </a:t>
            </a:r>
            <a:r>
              <a:rPr lang="en-US" altLang="zh-CN" sz="2000" dirty="0"/>
              <a:t>is</a:t>
            </a:r>
            <a:r>
              <a:rPr lang="zh-CN" altLang="en-US" sz="2000" dirty="0"/>
              <a:t> </a:t>
            </a:r>
            <a:r>
              <a:rPr lang="en-US" altLang="zh-CN" sz="2000" dirty="0"/>
              <a:t>running</a:t>
            </a:r>
            <a:r>
              <a:rPr lang="zh-CN" altLang="en-US" sz="2000" dirty="0"/>
              <a:t> </a:t>
            </a:r>
            <a:r>
              <a:rPr lang="en-US" altLang="zh-CN" sz="2000" dirty="0"/>
              <a:t>in</a:t>
            </a:r>
            <a:r>
              <a:rPr lang="zh-CN" altLang="en-US" sz="2000" dirty="0"/>
              <a:t> </a:t>
            </a:r>
            <a:r>
              <a:rPr lang="en-US" altLang="zh-CN" sz="2000" dirty="0"/>
              <a:t>user</a:t>
            </a:r>
            <a:r>
              <a:rPr lang="zh-CN" altLang="en-US" sz="2000" dirty="0"/>
              <a:t> </a:t>
            </a:r>
            <a:r>
              <a:rPr lang="en-US" altLang="zh-CN" sz="2000" dirty="0"/>
              <a:t>mode</a:t>
            </a:r>
            <a:endParaRPr lang="zh-CN" altLang="en-US" sz="2000" dirty="0"/>
          </a:p>
          <a:p>
            <a:pPr lvl="1"/>
            <a:r>
              <a:rPr lang="en-US" altLang="zh-CN" sz="2000" dirty="0"/>
              <a:t>It</a:t>
            </a:r>
            <a:r>
              <a:rPr lang="zh-CN" altLang="en-US" sz="2000" dirty="0"/>
              <a:t> </a:t>
            </a:r>
            <a:r>
              <a:rPr lang="en-US" altLang="zh-CN" sz="2000" dirty="0"/>
              <a:t>means</a:t>
            </a:r>
            <a:r>
              <a:rPr lang="zh-CN" altLang="en-US" sz="2000" dirty="0"/>
              <a:t> </a:t>
            </a:r>
            <a:r>
              <a:rPr lang="en-US" altLang="zh-CN" sz="2000" dirty="0"/>
              <a:t>any</a:t>
            </a:r>
            <a:r>
              <a:rPr lang="zh-CN" altLang="en-US" sz="2000" dirty="0"/>
              <a:t> </a:t>
            </a:r>
            <a:r>
              <a:rPr lang="en-US" altLang="zh-CN" sz="2000" dirty="0"/>
              <a:t>application</a:t>
            </a:r>
            <a:r>
              <a:rPr lang="zh-CN" altLang="en-US" sz="2000" dirty="0"/>
              <a:t> </a:t>
            </a:r>
            <a:r>
              <a:rPr lang="en-US" altLang="zh-CN" sz="2000" dirty="0"/>
              <a:t>may</a:t>
            </a:r>
            <a:r>
              <a:rPr lang="zh-CN" altLang="en-US" sz="2000" dirty="0"/>
              <a:t> </a:t>
            </a:r>
            <a:r>
              <a:rPr lang="en-US" altLang="zh-CN" sz="2000" dirty="0"/>
              <a:t>also</a:t>
            </a:r>
            <a:r>
              <a:rPr lang="zh-CN" altLang="en-US" sz="2000" dirty="0"/>
              <a:t> </a:t>
            </a:r>
            <a:r>
              <a:rPr lang="en-US" altLang="zh-CN" sz="2000" dirty="0"/>
              <a:t>access</a:t>
            </a:r>
            <a:r>
              <a:rPr lang="zh-CN" altLang="en-US" sz="2000" dirty="0"/>
              <a:t> </a:t>
            </a:r>
            <a:r>
              <a:rPr lang="en-US" altLang="zh-CN" sz="2000" dirty="0"/>
              <a:t>guest</a:t>
            </a:r>
            <a:r>
              <a:rPr lang="zh-CN" altLang="en-US" sz="2000" dirty="0"/>
              <a:t> </a:t>
            </a:r>
            <a:r>
              <a:rPr lang="en-US" altLang="zh-CN" sz="2000" dirty="0"/>
              <a:t>kernel's</a:t>
            </a:r>
            <a:r>
              <a:rPr lang="zh-CN" altLang="en-US" sz="2000" dirty="0"/>
              <a:t> </a:t>
            </a:r>
            <a:r>
              <a:rPr lang="en-US" altLang="zh-CN" sz="2000" dirty="0"/>
              <a:t>memory</a:t>
            </a:r>
            <a:endParaRPr lang="zh-CN" altLang="en-US" sz="2000" dirty="0"/>
          </a:p>
          <a:p>
            <a:pPr lvl="1"/>
            <a:r>
              <a:rPr lang="en-US" altLang="zh-CN" sz="2000" dirty="0"/>
              <a:t>How do we selectively allow / deny access to kernel-only pages? </a:t>
            </a:r>
          </a:p>
          <a:p>
            <a:r>
              <a:rPr lang="en-US" altLang="zh-CN" sz="2000" b="1" dirty="0">
                <a:solidFill>
                  <a:srgbClr val="0096FF"/>
                </a:solidFill>
              </a:rPr>
              <a:t>One</a:t>
            </a:r>
            <a:r>
              <a:rPr lang="zh-CN" altLang="en-US" sz="2000" b="1" dirty="0">
                <a:solidFill>
                  <a:srgbClr val="0096FF"/>
                </a:solidFill>
              </a:rPr>
              <a:t> </a:t>
            </a:r>
            <a:r>
              <a:rPr lang="en-US" altLang="zh-CN" sz="2000" b="1" dirty="0">
                <a:solidFill>
                  <a:srgbClr val="0096FF"/>
                </a:solidFill>
              </a:rPr>
              <a:t>solution:</a:t>
            </a:r>
            <a:r>
              <a:rPr lang="zh-CN" altLang="en-US" sz="2000" b="1" dirty="0">
                <a:solidFill>
                  <a:srgbClr val="0096FF"/>
                </a:solidFill>
              </a:rPr>
              <a:t> </a:t>
            </a:r>
            <a:r>
              <a:rPr lang="en-US" altLang="zh-CN" sz="2000" dirty="0">
                <a:solidFill>
                  <a:srgbClr val="0096FF"/>
                </a:solidFill>
              </a:rPr>
              <a:t>split</a:t>
            </a:r>
            <a:r>
              <a:rPr lang="zh-CN" altLang="en-US" sz="2000" dirty="0">
                <a:solidFill>
                  <a:srgbClr val="0096FF"/>
                </a:solidFill>
              </a:rPr>
              <a:t> </a:t>
            </a:r>
            <a:r>
              <a:rPr lang="en-US" altLang="zh-CN" sz="2000" dirty="0">
                <a:solidFill>
                  <a:srgbClr val="0096FF"/>
                </a:solidFill>
              </a:rPr>
              <a:t>a shadow</a:t>
            </a:r>
            <a:r>
              <a:rPr lang="zh-CN" altLang="en-US" sz="2000" dirty="0">
                <a:solidFill>
                  <a:srgbClr val="0096FF"/>
                </a:solidFill>
              </a:rPr>
              <a:t> </a:t>
            </a:r>
            <a:r>
              <a:rPr lang="en-US" altLang="zh-CN" sz="2000" dirty="0">
                <a:solidFill>
                  <a:srgbClr val="0096FF"/>
                </a:solidFill>
              </a:rPr>
              <a:t>page</a:t>
            </a:r>
            <a:r>
              <a:rPr lang="zh-CN" altLang="en-US" sz="2000" dirty="0">
                <a:solidFill>
                  <a:srgbClr val="0096FF"/>
                </a:solidFill>
              </a:rPr>
              <a:t> </a:t>
            </a:r>
            <a:r>
              <a:rPr lang="en-US" altLang="zh-CN" sz="2000" dirty="0">
                <a:solidFill>
                  <a:srgbClr val="0096FF"/>
                </a:solidFill>
              </a:rPr>
              <a:t>table</a:t>
            </a:r>
            <a:r>
              <a:rPr lang="zh-CN" altLang="en-US" sz="2000" dirty="0">
                <a:solidFill>
                  <a:srgbClr val="0096FF"/>
                </a:solidFill>
              </a:rPr>
              <a:t> </a:t>
            </a:r>
            <a:r>
              <a:rPr lang="en-US" altLang="zh-CN" sz="2000" dirty="0">
                <a:solidFill>
                  <a:srgbClr val="0096FF"/>
                </a:solidFill>
              </a:rPr>
              <a:t>to</a:t>
            </a:r>
            <a:r>
              <a:rPr lang="zh-CN" altLang="en-US" sz="2000" dirty="0">
                <a:solidFill>
                  <a:srgbClr val="0096FF"/>
                </a:solidFill>
              </a:rPr>
              <a:t> </a:t>
            </a:r>
            <a:r>
              <a:rPr lang="en-US" altLang="zh-CN" sz="2000" dirty="0">
                <a:solidFill>
                  <a:srgbClr val="0096FF"/>
                </a:solidFill>
              </a:rPr>
              <a:t>two tables</a:t>
            </a:r>
          </a:p>
          <a:p>
            <a:pPr lvl="1"/>
            <a:r>
              <a:rPr lang="en-US" altLang="zh-CN" sz="2000" dirty="0"/>
              <a:t>Two shadow page tables, one for user, one for kernel</a:t>
            </a:r>
          </a:p>
          <a:p>
            <a:pPr lvl="1"/>
            <a:r>
              <a:rPr lang="en-US" altLang="zh-CN" sz="2000" dirty="0"/>
              <a:t>When guest OS switches to user</a:t>
            </a:r>
            <a:r>
              <a:rPr lang="zh-CN" altLang="en-US" sz="2000" dirty="0"/>
              <a:t> </a:t>
            </a:r>
            <a:r>
              <a:rPr lang="en-US" altLang="zh-CN" sz="2000" dirty="0"/>
              <a:t>mode, VMM will</a:t>
            </a:r>
            <a:r>
              <a:rPr lang="zh-CN" altLang="en-US" sz="2000" dirty="0"/>
              <a:t> </a:t>
            </a:r>
            <a:r>
              <a:rPr lang="en-US" altLang="zh-CN" sz="2000" dirty="0"/>
              <a:t>switch</a:t>
            </a:r>
            <a:r>
              <a:rPr lang="zh-CN" altLang="en-US" sz="2000" dirty="0"/>
              <a:t> </a:t>
            </a:r>
            <a:r>
              <a:rPr lang="en-US" altLang="zh-CN" sz="2000" dirty="0"/>
              <a:t>the</a:t>
            </a:r>
            <a:r>
              <a:rPr lang="zh-CN" altLang="en-US" sz="2000" dirty="0"/>
              <a:t> </a:t>
            </a:r>
            <a:r>
              <a:rPr lang="en-US" altLang="zh-CN" sz="2000" dirty="0"/>
              <a:t>shadow</a:t>
            </a:r>
            <a:r>
              <a:rPr lang="zh-CN" altLang="en-US" sz="2000" dirty="0"/>
              <a:t> </a:t>
            </a:r>
            <a:r>
              <a:rPr lang="en-US" altLang="zh-CN" sz="2000" dirty="0"/>
              <a:t>page</a:t>
            </a:r>
            <a:r>
              <a:rPr lang="zh-CN" altLang="en-US" sz="2000" dirty="0"/>
              <a:t> </a:t>
            </a:r>
            <a:r>
              <a:rPr lang="en-US" altLang="zh-CN" sz="2000" dirty="0"/>
              <a:t>table</a:t>
            </a:r>
            <a:r>
              <a:rPr lang="zh-CN" altLang="en-US" sz="2000" dirty="0"/>
              <a:t> </a:t>
            </a:r>
            <a:r>
              <a:rPr lang="en-US" altLang="zh-CN" sz="2000" dirty="0"/>
              <a:t>as</a:t>
            </a:r>
            <a:r>
              <a:rPr lang="zh-CN" altLang="en-US" sz="2000" dirty="0"/>
              <a:t> </a:t>
            </a:r>
            <a:r>
              <a:rPr lang="en-US" altLang="zh-CN" sz="2000" dirty="0"/>
              <a:t>well,</a:t>
            </a:r>
            <a:r>
              <a:rPr lang="zh-CN" altLang="en-US" sz="2000" dirty="0"/>
              <a:t> </a:t>
            </a:r>
            <a:r>
              <a:rPr lang="en-US" altLang="zh-CN" sz="2000" dirty="0"/>
              <a:t>vice</a:t>
            </a:r>
            <a:r>
              <a:rPr lang="zh-CN" altLang="en-US" sz="2000" dirty="0"/>
              <a:t> </a:t>
            </a:r>
            <a:r>
              <a:rPr lang="en-US" altLang="zh-CN" sz="2000" dirty="0"/>
              <a:t>versa</a:t>
            </a:r>
            <a:endParaRPr lang="zh-CN" altLang="en-US" sz="2000" dirty="0"/>
          </a:p>
          <a:p>
            <a:pPr lvl="1"/>
            <a:r>
              <a:rPr lang="en-US" altLang="zh-CN" sz="2000" dirty="0"/>
              <a:t>Recall</a:t>
            </a:r>
            <a:r>
              <a:rPr lang="zh-CN" altLang="en-US" sz="2000" dirty="0"/>
              <a:t> </a:t>
            </a:r>
            <a:r>
              <a:rPr lang="en-US" altLang="zh-CN" sz="2000" dirty="0"/>
              <a:t>trap</a:t>
            </a:r>
            <a:r>
              <a:rPr lang="zh-CN" altLang="en-US" sz="2000" dirty="0"/>
              <a:t> </a:t>
            </a:r>
            <a:r>
              <a:rPr lang="en-US" altLang="zh-CN" sz="2000" dirty="0"/>
              <a:t>&amp;</a:t>
            </a:r>
            <a:r>
              <a:rPr lang="zh-CN" altLang="en-US" sz="2000" dirty="0"/>
              <a:t> </a:t>
            </a:r>
            <a:r>
              <a:rPr lang="en-US" altLang="zh-CN" sz="2000" dirty="0"/>
              <a:t>emulate</a:t>
            </a:r>
            <a:endParaRPr lang="zh-CN" altLang="en-US" sz="2000" dirty="0"/>
          </a:p>
        </p:txBody>
      </p:sp>
      <p:sp>
        <p:nvSpPr>
          <p:cNvPr id="4" name="灯片编号占位符 3"/>
          <p:cNvSpPr>
            <a:spLocks noGrp="1"/>
          </p:cNvSpPr>
          <p:nvPr>
            <p:ph type="sldNum" sz="quarter" idx="12"/>
          </p:nvPr>
        </p:nvSpPr>
        <p:spPr/>
        <p:txBody>
          <a:bodyPr/>
          <a:lstStyle/>
          <a:p>
            <a:fld id="{8107FB38-4DA8-4D40-A1B7-468F17DAFC82}" type="slidenum">
              <a:rPr lang="zh-CN" altLang="en-US" smtClean="0"/>
              <a:t>43</a:t>
            </a:fld>
            <a:endParaRPr lang="zh-CN" altLang="en-US"/>
          </a:p>
        </p:txBody>
      </p:sp>
    </p:spTree>
    <p:extLst>
      <p:ext uri="{BB962C8B-B14F-4D97-AF65-F5344CB8AC3E}">
        <p14:creationId xmlns:p14="http://schemas.microsoft.com/office/powerpoint/2010/main" val="1670706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Two</a:t>
            </a:r>
            <a:r>
              <a:rPr kumimoji="1" lang="zh-CN" altLang="en-US" dirty="0"/>
              <a:t> </a:t>
            </a:r>
            <a:r>
              <a:rPr kumimoji="1" lang="en-US" altLang="zh-CN" dirty="0"/>
              <a:t>Memory</a:t>
            </a:r>
            <a:r>
              <a:rPr kumimoji="1" lang="zh-CN" altLang="en-US" dirty="0"/>
              <a:t> </a:t>
            </a:r>
            <a:r>
              <a:rPr kumimoji="1" lang="en-US" altLang="zh-CN" dirty="0"/>
              <a:t>Views</a:t>
            </a:r>
            <a:r>
              <a:rPr kumimoji="1" lang="zh-CN" altLang="en-US" dirty="0"/>
              <a:t> </a:t>
            </a:r>
            <a:r>
              <a:rPr kumimoji="1" lang="en-US" altLang="zh-CN" dirty="0"/>
              <a:t>of</a:t>
            </a:r>
            <a:r>
              <a:rPr kumimoji="1" lang="zh-CN" altLang="en-US" dirty="0"/>
              <a:t> </a:t>
            </a:r>
            <a:r>
              <a:rPr kumimoji="1" lang="en-US" altLang="zh-CN" dirty="0"/>
              <a:t>Guest</a:t>
            </a:r>
            <a:r>
              <a:rPr kumimoji="1" lang="zh-CN" altLang="en-US" dirty="0"/>
              <a:t> </a:t>
            </a:r>
            <a:r>
              <a:rPr kumimoji="1" lang="en-US" altLang="zh-CN" dirty="0"/>
              <a:t>VM</a:t>
            </a:r>
            <a:endParaRPr kumimoji="1" lang="zh-CN" altLang="en-US" dirty="0"/>
          </a:p>
        </p:txBody>
      </p:sp>
      <p:sp>
        <p:nvSpPr>
          <p:cNvPr id="4" name="矩形 3"/>
          <p:cNvSpPr/>
          <p:nvPr/>
        </p:nvSpPr>
        <p:spPr>
          <a:xfrm>
            <a:off x="2555776" y="2416160"/>
            <a:ext cx="1584176" cy="50405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p:cNvSpPr/>
          <p:nvPr/>
        </p:nvSpPr>
        <p:spPr>
          <a:xfrm>
            <a:off x="2555776" y="2992224"/>
            <a:ext cx="1584176" cy="129614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文本框 5"/>
          <p:cNvSpPr txBox="1"/>
          <p:nvPr/>
        </p:nvSpPr>
        <p:spPr>
          <a:xfrm>
            <a:off x="539552" y="2478876"/>
            <a:ext cx="1629062" cy="369332"/>
          </a:xfrm>
          <a:prstGeom prst="rect">
            <a:avLst/>
          </a:prstGeom>
          <a:noFill/>
        </p:spPr>
        <p:txBody>
          <a:bodyPr wrap="square" rtlCol="0">
            <a:spAutoFit/>
          </a:bodyPr>
          <a:lstStyle/>
          <a:p>
            <a:pPr algn="r"/>
            <a:r>
              <a:rPr kumimoji="1" lang="en-US" altLang="zh-CN" b="1" dirty="0">
                <a:solidFill>
                  <a:schemeClr val="tx1">
                    <a:lumMod val="75000"/>
                    <a:lumOff val="25000"/>
                  </a:schemeClr>
                </a:solidFill>
                <a:latin typeface="DengXian" charset="0"/>
                <a:ea typeface="DengXian" charset="0"/>
                <a:cs typeface="DengXian" charset="0"/>
              </a:rPr>
              <a:t>Kernel</a:t>
            </a:r>
            <a:r>
              <a:rPr kumimoji="1" lang="zh-CN" altLang="en-US" b="1" dirty="0">
                <a:solidFill>
                  <a:schemeClr val="tx1">
                    <a:lumMod val="75000"/>
                    <a:lumOff val="25000"/>
                  </a:schemeClr>
                </a:solidFill>
                <a:latin typeface="DengXian" charset="0"/>
                <a:ea typeface="DengXian" charset="0"/>
                <a:cs typeface="DengXian" charset="0"/>
              </a:rPr>
              <a:t> </a:t>
            </a:r>
            <a:r>
              <a:rPr kumimoji="1" lang="en-US" altLang="zh-CN" b="1" dirty="0">
                <a:solidFill>
                  <a:schemeClr val="tx1">
                    <a:lumMod val="75000"/>
                    <a:lumOff val="25000"/>
                  </a:schemeClr>
                </a:solidFill>
                <a:latin typeface="DengXian" charset="0"/>
                <a:ea typeface="DengXian" charset="0"/>
                <a:cs typeface="DengXian" charset="0"/>
              </a:rPr>
              <a:t>space</a:t>
            </a:r>
            <a:endParaRPr kumimoji="1" lang="zh-CN" altLang="en-US" b="1" dirty="0">
              <a:solidFill>
                <a:schemeClr val="tx1">
                  <a:lumMod val="75000"/>
                  <a:lumOff val="25000"/>
                </a:schemeClr>
              </a:solidFill>
              <a:latin typeface="DengXian" charset="0"/>
              <a:ea typeface="DengXian" charset="0"/>
              <a:cs typeface="DengXian" charset="0"/>
            </a:endParaRPr>
          </a:p>
        </p:txBody>
      </p:sp>
      <p:sp>
        <p:nvSpPr>
          <p:cNvPr id="7" name="文本框 6"/>
          <p:cNvSpPr txBox="1"/>
          <p:nvPr/>
        </p:nvSpPr>
        <p:spPr>
          <a:xfrm>
            <a:off x="858639" y="3414980"/>
            <a:ext cx="1309975" cy="369332"/>
          </a:xfrm>
          <a:prstGeom prst="rect">
            <a:avLst/>
          </a:prstGeom>
          <a:noFill/>
        </p:spPr>
        <p:txBody>
          <a:bodyPr wrap="none" rtlCol="0">
            <a:spAutoFit/>
          </a:bodyPr>
          <a:lstStyle/>
          <a:p>
            <a:pPr algn="r"/>
            <a:r>
              <a:rPr kumimoji="1" lang="en-US" altLang="zh-CN" b="1" dirty="0">
                <a:solidFill>
                  <a:schemeClr val="tx1">
                    <a:lumMod val="75000"/>
                    <a:lumOff val="25000"/>
                  </a:schemeClr>
                </a:solidFill>
                <a:latin typeface="DengXian" charset="0"/>
                <a:ea typeface="DengXian" charset="0"/>
                <a:cs typeface="DengXian" charset="0"/>
              </a:rPr>
              <a:t>User</a:t>
            </a:r>
            <a:r>
              <a:rPr kumimoji="1" lang="zh-CN" altLang="en-US" b="1" dirty="0">
                <a:solidFill>
                  <a:schemeClr val="tx1">
                    <a:lumMod val="75000"/>
                    <a:lumOff val="25000"/>
                  </a:schemeClr>
                </a:solidFill>
                <a:latin typeface="DengXian" charset="0"/>
                <a:ea typeface="DengXian" charset="0"/>
                <a:cs typeface="DengXian" charset="0"/>
              </a:rPr>
              <a:t> </a:t>
            </a:r>
            <a:r>
              <a:rPr kumimoji="1" lang="en-US" altLang="zh-CN" b="1" dirty="0">
                <a:solidFill>
                  <a:schemeClr val="tx1">
                    <a:lumMod val="75000"/>
                    <a:lumOff val="25000"/>
                  </a:schemeClr>
                </a:solidFill>
                <a:latin typeface="DengXian" charset="0"/>
                <a:ea typeface="DengXian" charset="0"/>
                <a:cs typeface="DengXian" charset="0"/>
              </a:rPr>
              <a:t>space</a:t>
            </a:r>
            <a:endParaRPr kumimoji="1" lang="zh-CN" altLang="en-US" b="1" dirty="0">
              <a:solidFill>
                <a:schemeClr val="tx1">
                  <a:lumMod val="75000"/>
                  <a:lumOff val="25000"/>
                </a:schemeClr>
              </a:solidFill>
              <a:latin typeface="DengXian" charset="0"/>
              <a:ea typeface="DengXian" charset="0"/>
              <a:cs typeface="DengXian" charset="0"/>
            </a:endParaRPr>
          </a:p>
        </p:txBody>
      </p:sp>
      <p:sp>
        <p:nvSpPr>
          <p:cNvPr id="8" name="矩形 7"/>
          <p:cNvSpPr/>
          <p:nvPr/>
        </p:nvSpPr>
        <p:spPr>
          <a:xfrm>
            <a:off x="5292080" y="2416160"/>
            <a:ext cx="1584176" cy="50405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8"/>
          <p:cNvSpPr/>
          <p:nvPr/>
        </p:nvSpPr>
        <p:spPr>
          <a:xfrm>
            <a:off x="5292080" y="2992224"/>
            <a:ext cx="1584176" cy="129614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p:cNvSpPr txBox="1"/>
          <p:nvPr/>
        </p:nvSpPr>
        <p:spPr>
          <a:xfrm>
            <a:off x="2184544" y="1625813"/>
            <a:ext cx="2387456" cy="646331"/>
          </a:xfrm>
          <a:prstGeom prst="rect">
            <a:avLst/>
          </a:prstGeom>
          <a:noFill/>
        </p:spPr>
        <p:txBody>
          <a:bodyPr wrap="square" rtlCol="0">
            <a:spAutoFit/>
          </a:bodyPr>
          <a:lstStyle/>
          <a:p>
            <a:pPr algn="ctr"/>
            <a:r>
              <a:rPr kumimoji="1" lang="en-US" altLang="zh-CN" dirty="0">
                <a:solidFill>
                  <a:srgbClr val="0096FF"/>
                </a:solidFill>
                <a:latin typeface="DengXian" charset="0"/>
                <a:ea typeface="DengXian" charset="0"/>
                <a:cs typeface="DengXian" charset="0"/>
              </a:rPr>
              <a:t>When</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guest</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OS</a:t>
            </a:r>
            <a:endParaRPr kumimoji="1" lang="zh-CN" altLang="en-US" dirty="0">
              <a:solidFill>
                <a:srgbClr val="0096FF"/>
              </a:solidFill>
              <a:latin typeface="DengXian" charset="0"/>
              <a:ea typeface="DengXian" charset="0"/>
              <a:cs typeface="DengXian" charset="0"/>
            </a:endParaRPr>
          </a:p>
          <a:p>
            <a:pPr algn="ctr"/>
            <a:r>
              <a:rPr kumimoji="1" lang="en-US" altLang="zh-CN" dirty="0">
                <a:solidFill>
                  <a:srgbClr val="0096FF"/>
                </a:solidFill>
                <a:latin typeface="DengXian" charset="0"/>
                <a:ea typeface="DengXian" charset="0"/>
                <a:cs typeface="DengXian" charset="0"/>
              </a:rPr>
              <a:t>is</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running</a:t>
            </a:r>
            <a:endParaRPr kumimoji="1" lang="zh-CN" altLang="en-US" dirty="0">
              <a:solidFill>
                <a:srgbClr val="0096FF"/>
              </a:solidFill>
              <a:latin typeface="DengXian" charset="0"/>
              <a:ea typeface="DengXian" charset="0"/>
              <a:cs typeface="DengXian" charset="0"/>
            </a:endParaRPr>
          </a:p>
        </p:txBody>
      </p:sp>
      <p:sp>
        <p:nvSpPr>
          <p:cNvPr id="11" name="文本框 10"/>
          <p:cNvSpPr txBox="1"/>
          <p:nvPr/>
        </p:nvSpPr>
        <p:spPr>
          <a:xfrm>
            <a:off x="5076056" y="1625813"/>
            <a:ext cx="2016224" cy="646331"/>
          </a:xfrm>
          <a:prstGeom prst="rect">
            <a:avLst/>
          </a:prstGeom>
          <a:noFill/>
        </p:spPr>
        <p:txBody>
          <a:bodyPr wrap="square" rtlCol="0">
            <a:spAutoFit/>
          </a:bodyPr>
          <a:lstStyle/>
          <a:p>
            <a:pPr algn="ctr"/>
            <a:r>
              <a:rPr kumimoji="1" lang="en-US" altLang="zh-CN" dirty="0">
                <a:solidFill>
                  <a:srgbClr val="0096FF"/>
                </a:solidFill>
                <a:latin typeface="DengXian" charset="0"/>
                <a:ea typeface="DengXian" charset="0"/>
                <a:cs typeface="DengXian" charset="0"/>
              </a:rPr>
              <a:t>When</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application</a:t>
            </a:r>
            <a:r>
              <a:rPr kumimoji="1" lang="zh-CN" altLang="en-US" dirty="0">
                <a:solidFill>
                  <a:srgbClr val="0096FF"/>
                </a:solidFill>
                <a:latin typeface="DengXian" charset="0"/>
                <a:ea typeface="DengXian" charset="0"/>
                <a:cs typeface="DengXian" charset="0"/>
              </a:rPr>
              <a:t> </a:t>
            </a:r>
          </a:p>
          <a:p>
            <a:pPr algn="ctr"/>
            <a:r>
              <a:rPr kumimoji="1" lang="en-US" altLang="zh-CN" dirty="0">
                <a:solidFill>
                  <a:srgbClr val="0096FF"/>
                </a:solidFill>
                <a:latin typeface="DengXian" charset="0"/>
                <a:ea typeface="DengXian" charset="0"/>
                <a:cs typeface="DengXian" charset="0"/>
              </a:rPr>
              <a:t>is</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running</a:t>
            </a:r>
            <a:endParaRPr kumimoji="1" lang="zh-CN" altLang="en-US" dirty="0">
              <a:solidFill>
                <a:srgbClr val="0096FF"/>
              </a:solidFill>
              <a:latin typeface="DengXian" charset="0"/>
              <a:ea typeface="DengXian" charset="0"/>
              <a:cs typeface="DengXian" charset="0"/>
            </a:endParaRPr>
          </a:p>
        </p:txBody>
      </p:sp>
      <p:sp>
        <p:nvSpPr>
          <p:cNvPr id="12" name="文本框 11"/>
          <p:cNvSpPr txBox="1"/>
          <p:nvPr/>
        </p:nvSpPr>
        <p:spPr>
          <a:xfrm>
            <a:off x="7452320" y="2795134"/>
            <a:ext cx="1008112" cy="646331"/>
          </a:xfrm>
          <a:prstGeom prst="rect">
            <a:avLst/>
          </a:prstGeom>
          <a:noFill/>
        </p:spPr>
        <p:txBody>
          <a:bodyPr wrap="square" rtlCol="0">
            <a:spAutoFit/>
          </a:bodyPr>
          <a:lstStyle/>
          <a:p>
            <a:pPr algn="ctr"/>
            <a:r>
              <a:rPr kumimoji="1" lang="en-US" altLang="zh-CN" dirty="0">
                <a:solidFill>
                  <a:srgbClr val="0096FF"/>
                </a:solidFill>
                <a:latin typeface="DengXian" charset="0"/>
                <a:ea typeface="DengXian" charset="0"/>
                <a:cs typeface="DengXian" charset="0"/>
              </a:rPr>
              <a:t>No</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user</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access</a:t>
            </a:r>
            <a:endParaRPr kumimoji="1" lang="zh-CN" altLang="en-US" dirty="0">
              <a:solidFill>
                <a:srgbClr val="0096FF"/>
              </a:solidFill>
              <a:latin typeface="DengXian" charset="0"/>
              <a:ea typeface="DengXian" charset="0"/>
              <a:cs typeface="DengXian" charset="0"/>
            </a:endParaRPr>
          </a:p>
        </p:txBody>
      </p:sp>
      <p:sp>
        <p:nvSpPr>
          <p:cNvPr id="13" name="文本框 12"/>
          <p:cNvSpPr txBox="1"/>
          <p:nvPr/>
        </p:nvSpPr>
        <p:spPr>
          <a:xfrm>
            <a:off x="3707904" y="4792424"/>
            <a:ext cx="2016224" cy="369332"/>
          </a:xfrm>
          <a:prstGeom prst="rect">
            <a:avLst/>
          </a:prstGeom>
          <a:noFill/>
        </p:spPr>
        <p:txBody>
          <a:bodyPr wrap="square" rtlCol="0">
            <a:spAutoFit/>
          </a:bodyPr>
          <a:lstStyle/>
          <a:p>
            <a:pPr algn="ctr"/>
            <a:r>
              <a:rPr kumimoji="1" lang="en-US" altLang="zh-CN" dirty="0">
                <a:solidFill>
                  <a:srgbClr val="0096FF"/>
                </a:solidFill>
                <a:latin typeface="DengXian" charset="0"/>
                <a:ea typeface="DengXian" charset="0"/>
                <a:cs typeface="DengXian" charset="0"/>
              </a:rPr>
              <a:t>User</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access</a:t>
            </a:r>
            <a:endParaRPr kumimoji="1" lang="zh-CN" altLang="en-US" dirty="0">
              <a:solidFill>
                <a:srgbClr val="0096FF"/>
              </a:solidFill>
              <a:latin typeface="DengXian" charset="0"/>
              <a:ea typeface="DengXian" charset="0"/>
              <a:cs typeface="DengXian" charset="0"/>
            </a:endParaRPr>
          </a:p>
        </p:txBody>
      </p:sp>
      <p:cxnSp>
        <p:nvCxnSpPr>
          <p:cNvPr id="15" name="直线连接符 14"/>
          <p:cNvCxnSpPr>
            <a:stCxn id="4" idx="3"/>
            <a:endCxn id="13" idx="0"/>
          </p:cNvCxnSpPr>
          <p:nvPr/>
        </p:nvCxnSpPr>
        <p:spPr>
          <a:xfrm>
            <a:off x="4139952" y="2668188"/>
            <a:ext cx="576064" cy="212423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直线连接符 15"/>
          <p:cNvCxnSpPr>
            <a:stCxn id="5" idx="3"/>
            <a:endCxn id="13" idx="0"/>
          </p:cNvCxnSpPr>
          <p:nvPr/>
        </p:nvCxnSpPr>
        <p:spPr>
          <a:xfrm>
            <a:off x="4139952" y="3640296"/>
            <a:ext cx="576064" cy="115212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直线连接符 18"/>
          <p:cNvCxnSpPr>
            <a:stCxn id="9" idx="1"/>
            <a:endCxn id="13" idx="0"/>
          </p:cNvCxnSpPr>
          <p:nvPr/>
        </p:nvCxnSpPr>
        <p:spPr>
          <a:xfrm flipH="1">
            <a:off x="4716016" y="3640296"/>
            <a:ext cx="576064" cy="115212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线连接符 21"/>
          <p:cNvCxnSpPr>
            <a:stCxn id="8" idx="3"/>
            <a:endCxn id="12" idx="1"/>
          </p:cNvCxnSpPr>
          <p:nvPr/>
        </p:nvCxnSpPr>
        <p:spPr>
          <a:xfrm>
            <a:off x="6876256" y="2668188"/>
            <a:ext cx="576064" cy="45011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7771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The</a:t>
            </a:r>
            <a:r>
              <a:rPr kumimoji="1" lang="zh-CN" altLang="en-US" dirty="0"/>
              <a:t> </a:t>
            </a:r>
            <a:r>
              <a:rPr kumimoji="1" lang="en-US" altLang="zh-CN" dirty="0"/>
              <a:t>Same</a:t>
            </a:r>
            <a:r>
              <a:rPr kumimoji="1" lang="zh-CN" altLang="en-US" dirty="0"/>
              <a:t> </a:t>
            </a:r>
            <a:r>
              <a:rPr kumimoji="1" lang="en-US" altLang="zh-CN" dirty="0"/>
              <a:t>Question</a:t>
            </a:r>
            <a:endParaRPr kumimoji="1" lang="zh-CN" altLang="en-US" dirty="0"/>
          </a:p>
        </p:txBody>
      </p:sp>
      <p:sp>
        <p:nvSpPr>
          <p:cNvPr id="3" name="内容占位符 2"/>
          <p:cNvSpPr>
            <a:spLocks noGrp="1"/>
          </p:cNvSpPr>
          <p:nvPr>
            <p:ph idx="1"/>
          </p:nvPr>
        </p:nvSpPr>
        <p:spPr/>
        <p:txBody>
          <a:bodyPr>
            <a:normAutofit/>
          </a:bodyPr>
          <a:lstStyle/>
          <a:p>
            <a:r>
              <a:rPr lang="en-US" altLang="zh-CN" sz="2800" dirty="0"/>
              <a:t>Assume</a:t>
            </a:r>
            <a:r>
              <a:rPr lang="zh-CN" altLang="en-US" sz="2800" dirty="0"/>
              <a:t> </a:t>
            </a:r>
            <a:r>
              <a:rPr lang="en-US" altLang="zh-CN" sz="2800" dirty="0"/>
              <a:t>that:</a:t>
            </a:r>
            <a:endParaRPr lang="zh-CN" altLang="en-US" sz="2800" dirty="0"/>
          </a:p>
          <a:p>
            <a:pPr lvl="1"/>
            <a:r>
              <a:rPr lang="en-US" altLang="zh-CN" dirty="0"/>
              <a:t>There</a:t>
            </a:r>
            <a:r>
              <a:rPr lang="zh-CN" altLang="en-US" dirty="0"/>
              <a:t> </a:t>
            </a:r>
            <a:r>
              <a:rPr lang="en-US" altLang="zh-CN" dirty="0"/>
              <a:t>are</a:t>
            </a:r>
            <a:r>
              <a:rPr lang="zh-CN" altLang="en-US" dirty="0"/>
              <a:t> </a:t>
            </a:r>
            <a:r>
              <a:rPr lang="en-US" altLang="zh-CN" dirty="0"/>
              <a:t>10</a:t>
            </a:r>
            <a:r>
              <a:rPr lang="zh-CN" altLang="en-US" dirty="0"/>
              <a:t> </a:t>
            </a:r>
            <a:r>
              <a:rPr lang="en-US" altLang="zh-CN" dirty="0"/>
              <a:t>VMs</a:t>
            </a:r>
            <a:r>
              <a:rPr lang="zh-CN" altLang="en-US" dirty="0"/>
              <a:t> </a:t>
            </a:r>
            <a:r>
              <a:rPr lang="en-US" altLang="zh-CN" dirty="0"/>
              <a:t>running</a:t>
            </a:r>
            <a:r>
              <a:rPr lang="zh-CN" altLang="en-US" dirty="0"/>
              <a:t> </a:t>
            </a:r>
            <a:r>
              <a:rPr lang="en-US" altLang="zh-CN" dirty="0"/>
              <a:t>on</a:t>
            </a:r>
            <a:r>
              <a:rPr lang="zh-CN" altLang="en-US" dirty="0"/>
              <a:t> </a:t>
            </a:r>
            <a:r>
              <a:rPr lang="en-US" altLang="zh-CN" dirty="0"/>
              <a:t>a</a:t>
            </a:r>
            <a:r>
              <a:rPr lang="zh-CN" altLang="en-US" dirty="0"/>
              <a:t> </a:t>
            </a:r>
            <a:r>
              <a:rPr lang="en-US" altLang="zh-CN" dirty="0"/>
              <a:t>machine</a:t>
            </a:r>
            <a:endParaRPr lang="zh-CN" altLang="en-US" dirty="0"/>
          </a:p>
          <a:p>
            <a:pPr lvl="1"/>
            <a:r>
              <a:rPr lang="en-US" altLang="zh-CN" dirty="0"/>
              <a:t>Each</a:t>
            </a:r>
            <a:r>
              <a:rPr lang="zh-CN" altLang="en-US" dirty="0"/>
              <a:t> </a:t>
            </a:r>
            <a:r>
              <a:rPr lang="en-US" altLang="zh-CN" dirty="0"/>
              <a:t>VM</a:t>
            </a:r>
            <a:r>
              <a:rPr lang="zh-CN" altLang="en-US" dirty="0"/>
              <a:t> </a:t>
            </a:r>
            <a:r>
              <a:rPr lang="en-US" altLang="zh-CN" dirty="0"/>
              <a:t>contains</a:t>
            </a:r>
            <a:r>
              <a:rPr lang="zh-CN" altLang="en-US" dirty="0"/>
              <a:t> </a:t>
            </a:r>
            <a:r>
              <a:rPr lang="en-US" altLang="zh-CN" dirty="0"/>
              <a:t>10</a:t>
            </a:r>
            <a:r>
              <a:rPr lang="zh-CN" altLang="en-US" dirty="0"/>
              <a:t> </a:t>
            </a:r>
            <a:r>
              <a:rPr lang="en-US" altLang="zh-CN" dirty="0"/>
              <a:t>applications</a:t>
            </a:r>
            <a:endParaRPr lang="zh-CN" altLang="en-US" dirty="0"/>
          </a:p>
          <a:p>
            <a:r>
              <a:rPr lang="en-US" altLang="zh-CN" b="1" dirty="0">
                <a:solidFill>
                  <a:srgbClr val="FF0000"/>
                </a:solidFill>
              </a:rPr>
              <a:t>Q</a:t>
            </a:r>
            <a:r>
              <a:rPr lang="en-US" altLang="zh-CN" dirty="0">
                <a:solidFill>
                  <a:srgbClr val="FF0000"/>
                </a:solidFill>
              </a:rPr>
              <a:t>:</a:t>
            </a:r>
            <a:r>
              <a:rPr lang="zh-CN" altLang="en-US" dirty="0">
                <a:solidFill>
                  <a:srgbClr val="FF0000"/>
                </a:solidFill>
              </a:rPr>
              <a:t> </a:t>
            </a:r>
            <a:r>
              <a:rPr lang="en-US" altLang="zh-CN" dirty="0">
                <a:solidFill>
                  <a:srgbClr val="FF0000"/>
                </a:solidFill>
              </a:rPr>
              <a:t>now,</a:t>
            </a:r>
            <a:r>
              <a:rPr lang="zh-CN" altLang="en-US" dirty="0">
                <a:solidFill>
                  <a:srgbClr val="FF0000"/>
                </a:solidFill>
              </a:rPr>
              <a:t> </a:t>
            </a:r>
            <a:r>
              <a:rPr lang="en-US" altLang="zh-CN" dirty="0">
                <a:solidFill>
                  <a:srgbClr val="FF0000"/>
                </a:solidFill>
              </a:rPr>
              <a:t>how</a:t>
            </a:r>
            <a:r>
              <a:rPr lang="zh-CN" altLang="en-US" dirty="0">
                <a:solidFill>
                  <a:srgbClr val="FF0000"/>
                </a:solidFill>
              </a:rPr>
              <a:t> </a:t>
            </a:r>
            <a:r>
              <a:rPr lang="en-US" altLang="zh-CN" dirty="0">
                <a:solidFill>
                  <a:srgbClr val="FF0000"/>
                </a:solidFill>
              </a:rPr>
              <a:t>many</a:t>
            </a:r>
            <a:r>
              <a:rPr lang="zh-CN" altLang="en-US" dirty="0">
                <a:solidFill>
                  <a:srgbClr val="FF0000"/>
                </a:solidFill>
              </a:rPr>
              <a:t> </a:t>
            </a:r>
            <a:r>
              <a:rPr lang="en-US" altLang="zh-CN" dirty="0">
                <a:solidFill>
                  <a:srgbClr val="FF0000"/>
                </a:solidFill>
              </a:rPr>
              <a:t>shadow</a:t>
            </a:r>
            <a:r>
              <a:rPr lang="zh-CN" altLang="en-US" dirty="0">
                <a:solidFill>
                  <a:srgbClr val="FF0000"/>
                </a:solidFill>
              </a:rPr>
              <a:t> </a:t>
            </a:r>
            <a:r>
              <a:rPr lang="en-US" altLang="zh-CN" dirty="0">
                <a:solidFill>
                  <a:srgbClr val="FF0000"/>
                </a:solidFill>
              </a:rPr>
              <a:t>page</a:t>
            </a:r>
            <a:r>
              <a:rPr lang="zh-CN" altLang="en-US" dirty="0">
                <a:solidFill>
                  <a:srgbClr val="FF0000"/>
                </a:solidFill>
              </a:rPr>
              <a:t> </a:t>
            </a:r>
            <a:r>
              <a:rPr lang="en-US" altLang="zh-CN" dirty="0">
                <a:solidFill>
                  <a:srgbClr val="FF0000"/>
                </a:solidFill>
              </a:rPr>
              <a:t>tables</a:t>
            </a:r>
            <a:r>
              <a:rPr lang="zh-CN" altLang="en-US" dirty="0">
                <a:solidFill>
                  <a:srgbClr val="FF0000"/>
                </a:solidFill>
              </a:rPr>
              <a:t> </a:t>
            </a:r>
            <a:r>
              <a:rPr lang="en-US" altLang="zh-CN" dirty="0">
                <a:solidFill>
                  <a:srgbClr val="FF0000"/>
                </a:solidFill>
              </a:rPr>
              <a:t>in</a:t>
            </a:r>
            <a:r>
              <a:rPr lang="zh-CN" altLang="en-US" dirty="0">
                <a:solidFill>
                  <a:srgbClr val="FF0000"/>
                </a:solidFill>
              </a:rPr>
              <a:t> </a:t>
            </a:r>
            <a:r>
              <a:rPr lang="en-US" altLang="zh-CN" dirty="0">
                <a:solidFill>
                  <a:srgbClr val="FF0000"/>
                </a:solidFill>
              </a:rPr>
              <a:t>total?</a:t>
            </a:r>
            <a:endParaRPr lang="zh-CN" altLang="en-US" dirty="0">
              <a:solidFill>
                <a:srgbClr val="FF0000"/>
              </a:solidFill>
            </a:endParaRPr>
          </a:p>
        </p:txBody>
      </p:sp>
    </p:spTree>
    <p:extLst>
      <p:ext uri="{BB962C8B-B14F-4D97-AF65-F5344CB8AC3E}">
        <p14:creationId xmlns:p14="http://schemas.microsoft.com/office/powerpoint/2010/main" val="23858871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Sol-2:</a:t>
            </a:r>
            <a:r>
              <a:rPr kumimoji="1" lang="zh-CN" altLang="en-US" dirty="0"/>
              <a:t> </a:t>
            </a:r>
            <a:r>
              <a:rPr kumimoji="1" lang="en-US" altLang="zh-CN" dirty="0"/>
              <a:t>Direct</a:t>
            </a:r>
            <a:r>
              <a:rPr kumimoji="1" lang="zh-CN" altLang="en-US" dirty="0"/>
              <a:t> </a:t>
            </a:r>
            <a:r>
              <a:rPr kumimoji="1" lang="en-US" altLang="zh-CN" dirty="0"/>
              <a:t>Paging</a:t>
            </a:r>
            <a:r>
              <a:rPr kumimoji="1" lang="zh-CN" altLang="en-US" dirty="0"/>
              <a:t> </a:t>
            </a:r>
            <a:r>
              <a:rPr kumimoji="1" lang="en-US" altLang="zh-CN" dirty="0"/>
              <a:t>(Para-virtualization)</a:t>
            </a:r>
            <a:endParaRPr kumimoji="1" lang="zh-CN" altLang="en-US" dirty="0"/>
          </a:p>
        </p:txBody>
      </p:sp>
      <p:sp>
        <p:nvSpPr>
          <p:cNvPr id="3" name="内容占位符 2"/>
          <p:cNvSpPr>
            <a:spLocks noGrp="1"/>
          </p:cNvSpPr>
          <p:nvPr>
            <p:ph idx="1"/>
          </p:nvPr>
        </p:nvSpPr>
        <p:spPr/>
        <p:txBody>
          <a:bodyPr/>
          <a:lstStyle/>
          <a:p>
            <a:r>
              <a:rPr kumimoji="1" lang="en-US" altLang="zh-CN" dirty="0"/>
              <a:t>Modify</a:t>
            </a:r>
            <a:r>
              <a:rPr kumimoji="1" lang="zh-CN" altLang="en-US" dirty="0"/>
              <a:t> </a:t>
            </a:r>
            <a:r>
              <a:rPr kumimoji="1" lang="en-US" altLang="zh-CN" dirty="0"/>
              <a:t>the</a:t>
            </a:r>
            <a:r>
              <a:rPr kumimoji="1" lang="zh-CN" altLang="en-US" dirty="0"/>
              <a:t> </a:t>
            </a:r>
            <a:r>
              <a:rPr kumimoji="1" lang="en-US" altLang="zh-CN" dirty="0"/>
              <a:t>guest</a:t>
            </a:r>
            <a:r>
              <a:rPr kumimoji="1" lang="zh-CN" altLang="en-US" dirty="0"/>
              <a:t> </a:t>
            </a:r>
            <a:r>
              <a:rPr kumimoji="1" lang="en-US" altLang="zh-CN" dirty="0"/>
              <a:t>OS</a:t>
            </a:r>
            <a:endParaRPr kumimoji="1" lang="zh-CN" altLang="en-US" dirty="0"/>
          </a:p>
          <a:p>
            <a:pPr lvl="1"/>
            <a:r>
              <a:rPr kumimoji="1" lang="en-US" altLang="zh-CN" dirty="0"/>
              <a:t>No</a:t>
            </a:r>
            <a:r>
              <a:rPr kumimoji="1" lang="zh-CN" altLang="en-US" dirty="0"/>
              <a:t> </a:t>
            </a:r>
            <a:r>
              <a:rPr kumimoji="1" lang="en-US" altLang="zh-CN" dirty="0"/>
              <a:t>GPA</a:t>
            </a:r>
            <a:r>
              <a:rPr kumimoji="1" lang="zh-CN" altLang="en-US" dirty="0"/>
              <a:t> </a:t>
            </a:r>
            <a:r>
              <a:rPr kumimoji="1" lang="en-US" altLang="zh-CN" dirty="0"/>
              <a:t>is</a:t>
            </a:r>
            <a:r>
              <a:rPr kumimoji="1" lang="zh-CN" altLang="en-US" dirty="0"/>
              <a:t> </a:t>
            </a:r>
            <a:r>
              <a:rPr kumimoji="1" lang="en-US" altLang="zh-CN" dirty="0"/>
              <a:t>needed,</a:t>
            </a:r>
            <a:r>
              <a:rPr kumimoji="1" lang="zh-CN" altLang="en-US" dirty="0"/>
              <a:t> </a:t>
            </a:r>
            <a:r>
              <a:rPr kumimoji="1" lang="en-US" altLang="zh-CN" dirty="0"/>
              <a:t>just</a:t>
            </a:r>
            <a:r>
              <a:rPr kumimoji="1" lang="zh-CN" altLang="en-US" dirty="0"/>
              <a:t> </a:t>
            </a:r>
            <a:r>
              <a:rPr kumimoji="1" lang="en-US" altLang="zh-CN" dirty="0"/>
              <a:t>GVA</a:t>
            </a:r>
            <a:r>
              <a:rPr kumimoji="1" lang="zh-CN" altLang="en-US" dirty="0"/>
              <a:t> </a:t>
            </a:r>
            <a:r>
              <a:rPr kumimoji="1" lang="en-US" altLang="zh-CN" dirty="0"/>
              <a:t>and</a:t>
            </a:r>
            <a:r>
              <a:rPr kumimoji="1" lang="zh-CN" altLang="en-US" dirty="0"/>
              <a:t> </a:t>
            </a:r>
            <a:r>
              <a:rPr kumimoji="1" lang="en-US" altLang="zh-CN" dirty="0"/>
              <a:t>HPA</a:t>
            </a:r>
            <a:endParaRPr kumimoji="1" lang="zh-CN" altLang="en-US" dirty="0"/>
          </a:p>
          <a:p>
            <a:pPr lvl="1"/>
            <a:r>
              <a:rPr kumimoji="1" lang="en-US" altLang="zh-CN" dirty="0"/>
              <a:t>Guest</a:t>
            </a:r>
            <a:r>
              <a:rPr kumimoji="1" lang="zh-CN" altLang="en-US" dirty="0"/>
              <a:t> </a:t>
            </a:r>
            <a:r>
              <a:rPr kumimoji="1" lang="en-US" altLang="zh-CN" dirty="0"/>
              <a:t>OS</a:t>
            </a:r>
            <a:r>
              <a:rPr kumimoji="1" lang="zh-CN" altLang="en-US" dirty="0"/>
              <a:t> </a:t>
            </a:r>
            <a:r>
              <a:rPr kumimoji="1" lang="en-US" altLang="zh-CN" dirty="0"/>
              <a:t>directly</a:t>
            </a:r>
            <a:r>
              <a:rPr kumimoji="1" lang="zh-CN" altLang="en-US" dirty="0"/>
              <a:t> </a:t>
            </a:r>
            <a:r>
              <a:rPr kumimoji="1" lang="en-US" altLang="zh-CN" dirty="0"/>
              <a:t>manages</a:t>
            </a:r>
            <a:r>
              <a:rPr kumimoji="1" lang="zh-CN" altLang="en-US" dirty="0"/>
              <a:t> </a:t>
            </a:r>
            <a:r>
              <a:rPr kumimoji="1" lang="en-US" altLang="zh-CN" dirty="0"/>
              <a:t>its</a:t>
            </a:r>
            <a:r>
              <a:rPr kumimoji="1" lang="zh-CN" altLang="en-US" dirty="0"/>
              <a:t> </a:t>
            </a:r>
            <a:r>
              <a:rPr kumimoji="1" lang="en-US" altLang="zh-CN" dirty="0"/>
              <a:t>HPA</a:t>
            </a:r>
            <a:r>
              <a:rPr kumimoji="1" lang="zh-CN" altLang="en-US" dirty="0"/>
              <a:t> </a:t>
            </a:r>
            <a:r>
              <a:rPr kumimoji="1" lang="en-US" altLang="zh-CN" dirty="0"/>
              <a:t>space</a:t>
            </a:r>
            <a:endParaRPr kumimoji="1" lang="zh-CN" altLang="en-US" dirty="0"/>
          </a:p>
          <a:p>
            <a:pPr lvl="1"/>
            <a:r>
              <a:rPr kumimoji="1" lang="en-US" altLang="zh-CN" dirty="0"/>
              <a:t>Use</a:t>
            </a:r>
            <a:r>
              <a:rPr kumimoji="1" lang="zh-CN" altLang="en-US" dirty="0"/>
              <a:t> </a:t>
            </a:r>
            <a:r>
              <a:rPr kumimoji="1" lang="en-US" altLang="zh-CN" dirty="0" err="1"/>
              <a:t>hypercall</a:t>
            </a:r>
            <a:r>
              <a:rPr kumimoji="1" lang="zh-CN" altLang="en-US" dirty="0"/>
              <a:t> </a:t>
            </a:r>
            <a:r>
              <a:rPr kumimoji="1" lang="en-US" altLang="zh-CN" dirty="0"/>
              <a:t>to</a:t>
            </a:r>
            <a:r>
              <a:rPr kumimoji="1" lang="zh-CN" altLang="en-US" dirty="0"/>
              <a:t> </a:t>
            </a:r>
            <a:r>
              <a:rPr kumimoji="1" lang="en-US" altLang="zh-CN" dirty="0"/>
              <a:t>let</a:t>
            </a:r>
            <a:r>
              <a:rPr kumimoji="1" lang="zh-CN" altLang="en-US" dirty="0"/>
              <a:t> </a:t>
            </a:r>
            <a:r>
              <a:rPr kumimoji="1" lang="en-US" altLang="zh-CN" dirty="0"/>
              <a:t>the</a:t>
            </a:r>
            <a:r>
              <a:rPr kumimoji="1" lang="zh-CN" altLang="en-US" dirty="0"/>
              <a:t> </a:t>
            </a:r>
            <a:r>
              <a:rPr kumimoji="1" lang="en-US" altLang="zh-CN" dirty="0"/>
              <a:t>VMM</a:t>
            </a:r>
            <a:r>
              <a:rPr kumimoji="1" lang="zh-CN" altLang="en-US" dirty="0"/>
              <a:t> </a:t>
            </a:r>
            <a:r>
              <a:rPr kumimoji="1" lang="en-US" altLang="zh-CN" dirty="0"/>
              <a:t>update</a:t>
            </a:r>
            <a:r>
              <a:rPr kumimoji="1" lang="zh-CN" altLang="en-US" dirty="0"/>
              <a:t> </a:t>
            </a:r>
            <a:r>
              <a:rPr kumimoji="1" lang="en-US" altLang="zh-CN" dirty="0"/>
              <a:t>the</a:t>
            </a:r>
            <a:r>
              <a:rPr kumimoji="1" lang="zh-CN" altLang="en-US" dirty="0"/>
              <a:t> </a:t>
            </a:r>
            <a:r>
              <a:rPr kumimoji="1" lang="en-US" altLang="zh-CN" dirty="0"/>
              <a:t>page</a:t>
            </a:r>
            <a:r>
              <a:rPr kumimoji="1" lang="zh-CN" altLang="en-US" dirty="0"/>
              <a:t> </a:t>
            </a:r>
            <a:r>
              <a:rPr kumimoji="1" lang="en-US" altLang="zh-CN" dirty="0"/>
              <a:t>table</a:t>
            </a:r>
            <a:endParaRPr kumimoji="1" lang="zh-CN" altLang="en-US" dirty="0"/>
          </a:p>
          <a:p>
            <a:pPr lvl="1"/>
            <a:r>
              <a:rPr kumimoji="1" lang="en-US" altLang="zh-CN" dirty="0"/>
              <a:t>The</a:t>
            </a:r>
            <a:r>
              <a:rPr kumimoji="1" lang="zh-CN" altLang="en-US" dirty="0"/>
              <a:t> </a:t>
            </a:r>
            <a:r>
              <a:rPr kumimoji="1" lang="en-US" altLang="zh-CN" dirty="0"/>
              <a:t>hardware</a:t>
            </a:r>
            <a:r>
              <a:rPr kumimoji="1" lang="zh-CN" altLang="en-US" dirty="0"/>
              <a:t> </a:t>
            </a:r>
            <a:r>
              <a:rPr kumimoji="1" lang="en-US" altLang="zh-CN" dirty="0"/>
              <a:t>CR3</a:t>
            </a:r>
            <a:r>
              <a:rPr kumimoji="1" lang="zh-CN" altLang="en-US" dirty="0"/>
              <a:t> </a:t>
            </a:r>
            <a:r>
              <a:rPr kumimoji="1" lang="en-US" altLang="zh-CN" dirty="0"/>
              <a:t>will</a:t>
            </a:r>
            <a:r>
              <a:rPr kumimoji="1" lang="zh-CN" altLang="en-US" dirty="0"/>
              <a:t> </a:t>
            </a:r>
            <a:r>
              <a:rPr kumimoji="1" lang="en-US" altLang="zh-CN" dirty="0"/>
              <a:t>point</a:t>
            </a:r>
            <a:r>
              <a:rPr kumimoji="1" lang="zh-CN" altLang="en-US" dirty="0"/>
              <a:t> </a:t>
            </a:r>
            <a:r>
              <a:rPr kumimoji="1" lang="en-US" altLang="zh-CN" dirty="0"/>
              <a:t>to</a:t>
            </a:r>
            <a:r>
              <a:rPr kumimoji="1" lang="zh-CN" altLang="en-US" dirty="0"/>
              <a:t> </a:t>
            </a:r>
            <a:r>
              <a:rPr kumimoji="1" lang="en-US" altLang="zh-CN" dirty="0"/>
              <a:t>guest</a:t>
            </a:r>
            <a:r>
              <a:rPr kumimoji="1" lang="zh-CN" altLang="en-US" dirty="0"/>
              <a:t> </a:t>
            </a:r>
            <a:r>
              <a:rPr kumimoji="1" lang="en-US" altLang="zh-CN" dirty="0"/>
              <a:t>page</a:t>
            </a:r>
            <a:r>
              <a:rPr kumimoji="1" lang="zh-CN" altLang="en-US" dirty="0"/>
              <a:t> </a:t>
            </a:r>
            <a:r>
              <a:rPr kumimoji="1" lang="en-US" altLang="zh-CN" dirty="0"/>
              <a:t>table</a:t>
            </a:r>
            <a:endParaRPr kumimoji="1" lang="zh-CN" altLang="en-US" dirty="0"/>
          </a:p>
          <a:p>
            <a:r>
              <a:rPr kumimoji="1" lang="en-US" altLang="zh-CN" dirty="0"/>
              <a:t>VMM</a:t>
            </a:r>
            <a:r>
              <a:rPr kumimoji="1" lang="zh-CN" altLang="en-US" dirty="0"/>
              <a:t> </a:t>
            </a:r>
            <a:r>
              <a:rPr kumimoji="1" lang="en-US" altLang="zh-CN" dirty="0"/>
              <a:t>will</a:t>
            </a:r>
            <a:r>
              <a:rPr kumimoji="1" lang="zh-CN" altLang="en-US" dirty="0"/>
              <a:t> </a:t>
            </a:r>
            <a:r>
              <a:rPr kumimoji="1" lang="en-US" altLang="zh-CN" dirty="0"/>
              <a:t>check</a:t>
            </a:r>
            <a:r>
              <a:rPr kumimoji="1" lang="zh-CN" altLang="en-US" dirty="0"/>
              <a:t> </a:t>
            </a:r>
            <a:r>
              <a:rPr kumimoji="1" lang="en-US" altLang="zh-CN" dirty="0"/>
              <a:t>all</a:t>
            </a:r>
            <a:r>
              <a:rPr kumimoji="1" lang="zh-CN" altLang="en-US" dirty="0"/>
              <a:t> </a:t>
            </a:r>
            <a:r>
              <a:rPr kumimoji="1" lang="en-US" altLang="zh-CN" dirty="0"/>
              <a:t>the</a:t>
            </a:r>
            <a:r>
              <a:rPr kumimoji="1" lang="zh-CN" altLang="en-US" dirty="0"/>
              <a:t> </a:t>
            </a:r>
            <a:r>
              <a:rPr kumimoji="1" lang="en-US" altLang="zh-CN" dirty="0"/>
              <a:t>page</a:t>
            </a:r>
            <a:r>
              <a:rPr kumimoji="1" lang="zh-CN" altLang="en-US" dirty="0"/>
              <a:t> </a:t>
            </a:r>
            <a:r>
              <a:rPr kumimoji="1" lang="en-US" altLang="zh-CN" dirty="0"/>
              <a:t>table</a:t>
            </a:r>
            <a:r>
              <a:rPr kumimoji="1" lang="zh-CN" altLang="en-US" dirty="0"/>
              <a:t> </a:t>
            </a:r>
            <a:r>
              <a:rPr kumimoji="1" lang="en-US" altLang="zh-CN" dirty="0"/>
              <a:t>operations</a:t>
            </a:r>
            <a:endParaRPr kumimoji="1" lang="zh-CN" altLang="en-US" dirty="0"/>
          </a:p>
          <a:p>
            <a:pPr lvl="1"/>
            <a:r>
              <a:rPr kumimoji="1" lang="en-US" altLang="zh-CN" dirty="0"/>
              <a:t>The</a:t>
            </a:r>
            <a:r>
              <a:rPr kumimoji="1" lang="zh-CN" altLang="en-US" dirty="0"/>
              <a:t> </a:t>
            </a:r>
            <a:r>
              <a:rPr kumimoji="1" lang="en-US" altLang="zh-CN" dirty="0"/>
              <a:t>guest</a:t>
            </a:r>
            <a:r>
              <a:rPr kumimoji="1" lang="zh-CN" altLang="en-US" dirty="0"/>
              <a:t> </a:t>
            </a:r>
            <a:r>
              <a:rPr kumimoji="1" lang="en-US" altLang="zh-CN" dirty="0"/>
              <a:t>page</a:t>
            </a:r>
            <a:r>
              <a:rPr kumimoji="1" lang="zh-CN" altLang="en-US" dirty="0"/>
              <a:t> </a:t>
            </a:r>
            <a:r>
              <a:rPr kumimoji="1" lang="en-US" altLang="zh-CN" dirty="0"/>
              <a:t>tables</a:t>
            </a:r>
            <a:r>
              <a:rPr kumimoji="1" lang="zh-CN" altLang="en-US" dirty="0"/>
              <a:t> </a:t>
            </a:r>
            <a:r>
              <a:rPr kumimoji="1" lang="en-US" altLang="zh-CN" dirty="0"/>
              <a:t>are</a:t>
            </a:r>
            <a:r>
              <a:rPr kumimoji="1" lang="zh-CN" altLang="en-US" dirty="0"/>
              <a:t> </a:t>
            </a:r>
            <a:r>
              <a:rPr kumimoji="1" lang="en-US" altLang="zh-CN" dirty="0"/>
              <a:t>read-only</a:t>
            </a:r>
            <a:r>
              <a:rPr kumimoji="1" lang="zh-CN" altLang="en-US" dirty="0"/>
              <a:t> </a:t>
            </a:r>
            <a:r>
              <a:rPr kumimoji="1" lang="en-US" altLang="zh-CN" dirty="0"/>
              <a:t>to</a:t>
            </a:r>
            <a:r>
              <a:rPr kumimoji="1" lang="zh-CN" altLang="en-US" dirty="0"/>
              <a:t> </a:t>
            </a:r>
            <a:r>
              <a:rPr kumimoji="1" lang="en-US" altLang="zh-CN" dirty="0"/>
              <a:t>the</a:t>
            </a:r>
            <a:r>
              <a:rPr kumimoji="1" lang="zh-CN" altLang="en-US" dirty="0"/>
              <a:t> </a:t>
            </a:r>
            <a:r>
              <a:rPr kumimoji="1" lang="en-US" altLang="zh-CN" dirty="0"/>
              <a:t>guest</a:t>
            </a:r>
            <a:endParaRPr kumimoji="1" lang="zh-CN" altLang="en-US" dirty="0"/>
          </a:p>
        </p:txBody>
      </p:sp>
    </p:spTree>
    <p:extLst>
      <p:ext uri="{BB962C8B-B14F-4D97-AF65-F5344CB8AC3E}">
        <p14:creationId xmlns:p14="http://schemas.microsoft.com/office/powerpoint/2010/main" val="9390749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Sol-2:</a:t>
            </a:r>
            <a:r>
              <a:rPr kumimoji="1" lang="zh-CN" altLang="en-US" dirty="0"/>
              <a:t> </a:t>
            </a:r>
            <a:r>
              <a:rPr kumimoji="1" lang="en-US" altLang="zh-CN" dirty="0"/>
              <a:t>Direct</a:t>
            </a:r>
            <a:r>
              <a:rPr kumimoji="1" lang="zh-CN" altLang="en-US" dirty="0"/>
              <a:t> </a:t>
            </a:r>
            <a:r>
              <a:rPr kumimoji="1" lang="en-US" altLang="zh-CN" dirty="0"/>
              <a:t>Paging</a:t>
            </a:r>
            <a:r>
              <a:rPr kumimoji="1" lang="zh-CN" altLang="en-US" dirty="0"/>
              <a:t> </a:t>
            </a:r>
            <a:r>
              <a:rPr kumimoji="1" lang="en-US" altLang="zh-CN" dirty="0"/>
              <a:t>(Para-virtualization)</a:t>
            </a:r>
            <a:endParaRPr kumimoji="1" lang="zh-CN" altLang="en-US" dirty="0"/>
          </a:p>
        </p:txBody>
      </p:sp>
      <p:sp>
        <p:nvSpPr>
          <p:cNvPr id="3" name="内容占位符 2"/>
          <p:cNvSpPr>
            <a:spLocks noGrp="1"/>
          </p:cNvSpPr>
          <p:nvPr>
            <p:ph idx="1"/>
          </p:nvPr>
        </p:nvSpPr>
        <p:spPr/>
        <p:txBody>
          <a:bodyPr/>
          <a:lstStyle/>
          <a:p>
            <a:r>
              <a:rPr kumimoji="1" lang="en-US" altLang="zh-CN" dirty="0"/>
              <a:t>Positive</a:t>
            </a:r>
            <a:endParaRPr kumimoji="1" lang="zh-CN" altLang="en-US" dirty="0"/>
          </a:p>
          <a:p>
            <a:pPr lvl="1"/>
            <a:r>
              <a:rPr kumimoji="1" lang="en-US" altLang="zh-CN" dirty="0"/>
              <a:t>Easy</a:t>
            </a:r>
            <a:r>
              <a:rPr kumimoji="1" lang="zh-CN" altLang="en-US" dirty="0"/>
              <a:t> </a:t>
            </a:r>
            <a:r>
              <a:rPr kumimoji="1" lang="en-US" altLang="zh-CN" dirty="0"/>
              <a:t>to</a:t>
            </a:r>
            <a:r>
              <a:rPr kumimoji="1" lang="zh-CN" altLang="en-US" dirty="0"/>
              <a:t> </a:t>
            </a:r>
            <a:r>
              <a:rPr kumimoji="1" lang="en-US" altLang="zh-CN" dirty="0"/>
              <a:t>implement</a:t>
            </a:r>
            <a:r>
              <a:rPr kumimoji="1" lang="zh-CN" altLang="en-US" dirty="0"/>
              <a:t> </a:t>
            </a:r>
            <a:r>
              <a:rPr kumimoji="1" lang="en-US" altLang="zh-CN" dirty="0"/>
              <a:t>and</a:t>
            </a:r>
            <a:r>
              <a:rPr kumimoji="1" lang="zh-CN" altLang="en-US" dirty="0"/>
              <a:t> </a:t>
            </a:r>
            <a:r>
              <a:rPr kumimoji="1" lang="en-US" altLang="zh-CN" dirty="0"/>
              <a:t>more</a:t>
            </a:r>
            <a:r>
              <a:rPr kumimoji="1" lang="zh-CN" altLang="en-US" dirty="0"/>
              <a:t> </a:t>
            </a:r>
            <a:r>
              <a:rPr kumimoji="1" lang="en-US" altLang="zh-CN" dirty="0"/>
              <a:t>clear</a:t>
            </a:r>
            <a:r>
              <a:rPr kumimoji="1" lang="zh-CN" altLang="en-US" dirty="0"/>
              <a:t> </a:t>
            </a:r>
            <a:r>
              <a:rPr kumimoji="1" lang="en-US" altLang="zh-CN" dirty="0"/>
              <a:t>architecture</a:t>
            </a:r>
            <a:endParaRPr kumimoji="1" lang="zh-CN" altLang="en-US" dirty="0"/>
          </a:p>
          <a:p>
            <a:pPr lvl="1"/>
            <a:r>
              <a:rPr kumimoji="1" lang="en-US" altLang="zh-CN" dirty="0"/>
              <a:t>Better</a:t>
            </a:r>
            <a:r>
              <a:rPr kumimoji="1" lang="zh-CN" altLang="en-US" dirty="0"/>
              <a:t> </a:t>
            </a:r>
            <a:r>
              <a:rPr kumimoji="1" lang="en-US" altLang="zh-CN" dirty="0"/>
              <a:t>performance:</a:t>
            </a:r>
            <a:r>
              <a:rPr kumimoji="1" lang="zh-CN" altLang="en-US" dirty="0"/>
              <a:t> </a:t>
            </a:r>
            <a:r>
              <a:rPr kumimoji="1" lang="en-US" altLang="zh-CN" dirty="0"/>
              <a:t>guest</a:t>
            </a:r>
            <a:r>
              <a:rPr kumimoji="1" lang="zh-CN" altLang="en-US" dirty="0"/>
              <a:t> </a:t>
            </a:r>
            <a:r>
              <a:rPr kumimoji="1" lang="en-US" altLang="zh-CN" dirty="0"/>
              <a:t>can</a:t>
            </a:r>
            <a:r>
              <a:rPr kumimoji="1" lang="zh-CN" altLang="en-US" dirty="0"/>
              <a:t> </a:t>
            </a:r>
            <a:r>
              <a:rPr kumimoji="1" lang="en-US" altLang="zh-CN" dirty="0"/>
              <a:t>batch</a:t>
            </a:r>
            <a:r>
              <a:rPr kumimoji="1" lang="zh-CN" altLang="en-US" dirty="0"/>
              <a:t> </a:t>
            </a:r>
            <a:r>
              <a:rPr kumimoji="1" lang="en-US" altLang="zh-CN" dirty="0"/>
              <a:t>to</a:t>
            </a:r>
            <a:r>
              <a:rPr kumimoji="1" lang="zh-CN" altLang="en-US" dirty="0"/>
              <a:t> </a:t>
            </a:r>
            <a:r>
              <a:rPr kumimoji="1" lang="en-US" altLang="zh-CN" dirty="0"/>
              <a:t>reduce</a:t>
            </a:r>
            <a:r>
              <a:rPr kumimoji="1" lang="zh-CN" altLang="en-US" dirty="0"/>
              <a:t> </a:t>
            </a:r>
            <a:r>
              <a:rPr kumimoji="1" lang="en-US" altLang="zh-CN" dirty="0"/>
              <a:t>trap</a:t>
            </a:r>
            <a:endParaRPr kumimoji="1" lang="zh-CN" altLang="en-US" dirty="0"/>
          </a:p>
          <a:p>
            <a:r>
              <a:rPr kumimoji="1" lang="en-US" altLang="zh-CN" dirty="0"/>
              <a:t>Negatives</a:t>
            </a:r>
            <a:endParaRPr kumimoji="1" lang="zh-CN" altLang="en-US" dirty="0"/>
          </a:p>
          <a:p>
            <a:pPr lvl="1"/>
            <a:r>
              <a:rPr kumimoji="1" lang="en-US" altLang="zh-CN" dirty="0"/>
              <a:t>Not</a:t>
            </a:r>
            <a:r>
              <a:rPr kumimoji="1" lang="zh-CN" altLang="en-US" dirty="0"/>
              <a:t> </a:t>
            </a:r>
            <a:r>
              <a:rPr kumimoji="1" lang="en-US" altLang="zh-CN" dirty="0"/>
              <a:t>transparent</a:t>
            </a:r>
            <a:r>
              <a:rPr kumimoji="1" lang="zh-CN" altLang="en-US" dirty="0"/>
              <a:t> </a:t>
            </a:r>
            <a:r>
              <a:rPr kumimoji="1" lang="en-US" altLang="zh-CN" dirty="0"/>
              <a:t>to</a:t>
            </a:r>
            <a:r>
              <a:rPr kumimoji="1" lang="zh-CN" altLang="en-US" dirty="0"/>
              <a:t> </a:t>
            </a:r>
            <a:r>
              <a:rPr kumimoji="1" lang="en-US" altLang="zh-CN" dirty="0"/>
              <a:t>the</a:t>
            </a:r>
            <a:r>
              <a:rPr kumimoji="1" lang="zh-CN" altLang="en-US" dirty="0"/>
              <a:t> </a:t>
            </a:r>
            <a:r>
              <a:rPr kumimoji="1" lang="en-US" altLang="zh-CN" dirty="0"/>
              <a:t>guest</a:t>
            </a:r>
            <a:r>
              <a:rPr kumimoji="1" lang="zh-CN" altLang="en-US" dirty="0"/>
              <a:t> </a:t>
            </a:r>
            <a:r>
              <a:rPr kumimoji="1" lang="en-US" altLang="zh-CN" dirty="0"/>
              <a:t>OS</a:t>
            </a:r>
            <a:endParaRPr kumimoji="1" lang="zh-CN" altLang="en-US" dirty="0"/>
          </a:p>
          <a:p>
            <a:pPr lvl="1"/>
            <a:r>
              <a:rPr kumimoji="1" lang="en-US" altLang="zh-CN" dirty="0"/>
              <a:t>The</a:t>
            </a:r>
            <a:r>
              <a:rPr kumimoji="1" lang="zh-CN" altLang="en-US" dirty="0"/>
              <a:t> </a:t>
            </a:r>
            <a:r>
              <a:rPr kumimoji="1" lang="en-US" altLang="zh-CN" dirty="0"/>
              <a:t>guest</a:t>
            </a:r>
            <a:r>
              <a:rPr kumimoji="1" lang="zh-CN" altLang="en-US" dirty="0"/>
              <a:t> </a:t>
            </a:r>
            <a:r>
              <a:rPr kumimoji="1" lang="en-US" altLang="zh-CN" dirty="0"/>
              <a:t>now</a:t>
            </a:r>
            <a:r>
              <a:rPr kumimoji="1" lang="zh-CN" altLang="en-US" dirty="0"/>
              <a:t> </a:t>
            </a:r>
            <a:r>
              <a:rPr kumimoji="1" lang="en-US" altLang="zh-CN" dirty="0"/>
              <a:t>knows</a:t>
            </a:r>
            <a:r>
              <a:rPr kumimoji="1" lang="zh-CN" altLang="en-US" dirty="0"/>
              <a:t> </a:t>
            </a:r>
            <a:r>
              <a:rPr kumimoji="1" lang="en-US" altLang="zh-CN" dirty="0"/>
              <a:t>much</a:t>
            </a:r>
            <a:r>
              <a:rPr kumimoji="1" lang="zh-CN" altLang="en-US" dirty="0"/>
              <a:t> </a:t>
            </a:r>
            <a:r>
              <a:rPr kumimoji="1" lang="en-US" altLang="zh-CN" dirty="0"/>
              <a:t>info,</a:t>
            </a:r>
            <a:r>
              <a:rPr kumimoji="1" lang="zh-CN" altLang="en-US" dirty="0"/>
              <a:t> </a:t>
            </a:r>
            <a:r>
              <a:rPr kumimoji="1" lang="en-US" altLang="zh-CN" dirty="0"/>
              <a:t>e.g.,</a:t>
            </a:r>
            <a:r>
              <a:rPr kumimoji="1" lang="zh-CN" altLang="en-US" dirty="0"/>
              <a:t> </a:t>
            </a:r>
            <a:r>
              <a:rPr kumimoji="1" lang="en-US" altLang="zh-CN" dirty="0"/>
              <a:t>HPA</a:t>
            </a:r>
            <a:endParaRPr kumimoji="1" lang="zh-CN" altLang="en-US" dirty="0"/>
          </a:p>
          <a:p>
            <a:pPr lvl="2"/>
            <a:r>
              <a:rPr kumimoji="1" lang="en-US" altLang="zh-CN" dirty="0"/>
              <a:t>May</a:t>
            </a:r>
            <a:r>
              <a:rPr kumimoji="1" lang="zh-CN" altLang="en-US" dirty="0"/>
              <a:t> </a:t>
            </a:r>
            <a:r>
              <a:rPr kumimoji="1" lang="en-US" altLang="zh-CN" dirty="0"/>
              <a:t>use</a:t>
            </a:r>
            <a:r>
              <a:rPr kumimoji="1" lang="zh-CN" altLang="en-US" dirty="0"/>
              <a:t> </a:t>
            </a:r>
            <a:r>
              <a:rPr kumimoji="1" lang="en-US" altLang="zh-CN" dirty="0"/>
              <a:t>such</a:t>
            </a:r>
            <a:r>
              <a:rPr kumimoji="1" lang="zh-CN" altLang="en-US" dirty="0"/>
              <a:t> </a:t>
            </a:r>
            <a:r>
              <a:rPr kumimoji="1" lang="en-US" altLang="zh-CN" dirty="0"/>
              <a:t>info</a:t>
            </a:r>
            <a:r>
              <a:rPr kumimoji="1" lang="zh-CN" altLang="en-US" dirty="0"/>
              <a:t> </a:t>
            </a:r>
            <a:r>
              <a:rPr kumimoji="1" lang="en-US" altLang="zh-CN" dirty="0"/>
              <a:t>to</a:t>
            </a:r>
            <a:r>
              <a:rPr kumimoji="1" lang="zh-CN" altLang="en-US" dirty="0"/>
              <a:t> </a:t>
            </a:r>
            <a:r>
              <a:rPr kumimoji="1" lang="en-US" altLang="zh-CN" dirty="0"/>
              <a:t>trigger</a:t>
            </a:r>
            <a:r>
              <a:rPr kumimoji="1" lang="zh-CN" altLang="en-US" dirty="0"/>
              <a:t> </a:t>
            </a:r>
            <a:r>
              <a:rPr kumimoji="1" lang="en-US" altLang="zh-CN" i="1" dirty="0" err="1">
                <a:solidFill>
                  <a:srgbClr val="FF0000"/>
                </a:solidFill>
              </a:rPr>
              <a:t>rowhammer</a:t>
            </a:r>
            <a:r>
              <a:rPr kumimoji="1" lang="zh-CN" altLang="en-US" dirty="0"/>
              <a:t> </a:t>
            </a:r>
            <a:r>
              <a:rPr kumimoji="1" lang="en-US" altLang="zh-CN" dirty="0"/>
              <a:t>attacks</a:t>
            </a:r>
            <a:endParaRPr kumimoji="1" lang="zh-CN" altLang="en-US" dirty="0"/>
          </a:p>
        </p:txBody>
      </p:sp>
    </p:spTree>
    <p:extLst>
      <p:ext uri="{BB962C8B-B14F-4D97-AF65-F5344CB8AC3E}">
        <p14:creationId xmlns:p14="http://schemas.microsoft.com/office/powerpoint/2010/main" val="29951619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00" dirty="0"/>
              <a:t>Sol-3: Hardware Supported Memory Virtualization</a:t>
            </a:r>
            <a:endParaRPr kumimoji="1" lang="zh-CN" altLang="en-US" sz="2800" dirty="0"/>
          </a:p>
        </p:txBody>
      </p:sp>
      <p:sp>
        <p:nvSpPr>
          <p:cNvPr id="3" name="内容占位符 2"/>
          <p:cNvSpPr>
            <a:spLocks noGrp="1"/>
          </p:cNvSpPr>
          <p:nvPr>
            <p:ph idx="1"/>
          </p:nvPr>
        </p:nvSpPr>
        <p:spPr/>
        <p:txBody>
          <a:bodyPr/>
          <a:lstStyle/>
          <a:p>
            <a:r>
              <a:rPr kumimoji="1" lang="en-US" altLang="zh-CN" dirty="0"/>
              <a:t>Hardware implementation</a:t>
            </a:r>
          </a:p>
          <a:p>
            <a:pPr lvl="1"/>
            <a:r>
              <a:rPr kumimoji="1" lang="en-US" altLang="zh-CN" dirty="0"/>
              <a:t>Intel's EPT (Extended Page Table)</a:t>
            </a:r>
          </a:p>
          <a:p>
            <a:pPr lvl="1"/>
            <a:r>
              <a:rPr kumimoji="1" lang="en-US" altLang="zh-CN" dirty="0"/>
              <a:t>AMD's NPT (Nested Page Table)</a:t>
            </a:r>
          </a:p>
          <a:p>
            <a:r>
              <a:rPr kumimoji="1" lang="en-US" altLang="zh-CN" dirty="0"/>
              <a:t>Another table</a:t>
            </a:r>
          </a:p>
          <a:p>
            <a:pPr lvl="1"/>
            <a:r>
              <a:rPr kumimoji="1" lang="en-US" altLang="zh-CN" dirty="0"/>
              <a:t>EPT for translation from </a:t>
            </a:r>
            <a:r>
              <a:rPr kumimoji="1" lang="en-US" altLang="zh-CN" b="1" dirty="0">
                <a:solidFill>
                  <a:srgbClr val="0096FF"/>
                </a:solidFill>
              </a:rPr>
              <a:t>GPA to HPA</a:t>
            </a:r>
          </a:p>
          <a:p>
            <a:pPr lvl="1"/>
            <a:r>
              <a:rPr kumimoji="1" lang="en-US" altLang="zh-CN" dirty="0"/>
              <a:t>EPT is controlled by the hypervisor</a:t>
            </a:r>
          </a:p>
          <a:p>
            <a:pPr lvl="1"/>
            <a:r>
              <a:rPr kumimoji="1" lang="en-US" altLang="zh-CN" dirty="0"/>
              <a:t>EPT is per-VM</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48</a:t>
            </a:fld>
            <a:endParaRPr lang="zh-CN" altLang="en-US"/>
          </a:p>
        </p:txBody>
      </p:sp>
    </p:spTree>
    <p:extLst>
      <p:ext uri="{BB962C8B-B14F-4D97-AF65-F5344CB8AC3E}">
        <p14:creationId xmlns:p14="http://schemas.microsoft.com/office/powerpoint/2010/main" val="32941512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7" name="Straight Connector 146"/>
          <p:cNvCxnSpPr/>
          <p:nvPr/>
        </p:nvCxnSpPr>
        <p:spPr>
          <a:xfrm>
            <a:off x="3611791" y="2374006"/>
            <a:ext cx="1311696" cy="924083"/>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pic>
        <p:nvPicPr>
          <p:cNvPr id="84" name="Picture 83"/>
          <p:cNvPicPr>
            <a:picLocks noChangeAspect="1"/>
          </p:cNvPicPr>
          <p:nvPr/>
        </p:nvPicPr>
        <p:blipFill rotWithShape="1">
          <a:blip r:embed="rId2"/>
          <a:srcRect t="40008" b="43755"/>
          <a:stretch/>
        </p:blipFill>
        <p:spPr>
          <a:xfrm>
            <a:off x="1451475" y="3326520"/>
            <a:ext cx="6318029" cy="718081"/>
          </a:xfrm>
          <a:prstGeom prst="rect">
            <a:avLst/>
          </a:prstGeom>
        </p:spPr>
      </p:pic>
      <p:sp>
        <p:nvSpPr>
          <p:cNvPr id="142" name="Rectangle 5"/>
          <p:cNvSpPr>
            <a:spLocks noChangeAspect="1" noChangeArrowheads="1"/>
          </p:cNvSpPr>
          <p:nvPr/>
        </p:nvSpPr>
        <p:spPr bwMode="auto">
          <a:xfrm>
            <a:off x="6889178" y="3298088"/>
            <a:ext cx="655848" cy="352835"/>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141" name="Rectangle 5"/>
          <p:cNvSpPr>
            <a:spLocks noChangeAspect="1" noChangeArrowheads="1"/>
          </p:cNvSpPr>
          <p:nvPr/>
        </p:nvSpPr>
        <p:spPr bwMode="auto">
          <a:xfrm>
            <a:off x="1655587" y="3298088"/>
            <a:ext cx="655848" cy="352835"/>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5" name="Rectangle 5"/>
          <p:cNvSpPr>
            <a:spLocks noChangeAspect="1" noChangeArrowheads="1"/>
          </p:cNvSpPr>
          <p:nvPr/>
        </p:nvSpPr>
        <p:spPr bwMode="auto">
          <a:xfrm>
            <a:off x="1644247" y="848855"/>
            <a:ext cx="655848" cy="352835"/>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6" name="Rectangle 5"/>
          <p:cNvSpPr>
            <a:spLocks noChangeAspect="1" noChangeArrowheads="1"/>
          </p:cNvSpPr>
          <p:nvPr/>
        </p:nvSpPr>
        <p:spPr bwMode="auto">
          <a:xfrm>
            <a:off x="2300095" y="848855"/>
            <a:ext cx="655848" cy="352835"/>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7" name="Rectangle 5"/>
          <p:cNvSpPr>
            <a:spLocks noChangeAspect="1" noChangeArrowheads="1"/>
          </p:cNvSpPr>
          <p:nvPr/>
        </p:nvSpPr>
        <p:spPr bwMode="auto">
          <a:xfrm>
            <a:off x="2955943" y="848855"/>
            <a:ext cx="655848" cy="352835"/>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10" name="Rectangle 5"/>
          <p:cNvSpPr>
            <a:spLocks noChangeAspect="1" noChangeArrowheads="1"/>
          </p:cNvSpPr>
          <p:nvPr/>
        </p:nvSpPr>
        <p:spPr bwMode="auto">
          <a:xfrm>
            <a:off x="1644247" y="2045494"/>
            <a:ext cx="655848" cy="352835"/>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11" name="Rectangle 5"/>
          <p:cNvSpPr>
            <a:spLocks noChangeAspect="1" noChangeArrowheads="1"/>
          </p:cNvSpPr>
          <p:nvPr/>
        </p:nvSpPr>
        <p:spPr bwMode="auto">
          <a:xfrm>
            <a:off x="1644247" y="2053176"/>
            <a:ext cx="655848" cy="352835"/>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12" name="Rectangle 11"/>
          <p:cNvSpPr>
            <a:spLocks noChangeAspect="1" noChangeArrowheads="1"/>
          </p:cNvSpPr>
          <p:nvPr/>
        </p:nvSpPr>
        <p:spPr bwMode="auto">
          <a:xfrm>
            <a:off x="2300095" y="2053176"/>
            <a:ext cx="655848" cy="352835"/>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13" name="Rectangle 5"/>
          <p:cNvSpPr>
            <a:spLocks noChangeAspect="1" noChangeArrowheads="1"/>
          </p:cNvSpPr>
          <p:nvPr/>
        </p:nvSpPr>
        <p:spPr bwMode="auto">
          <a:xfrm>
            <a:off x="2955943" y="2053176"/>
            <a:ext cx="655848" cy="352835"/>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14" name="Rectangle 5"/>
          <p:cNvSpPr>
            <a:spLocks noChangeAspect="1" noChangeArrowheads="1"/>
          </p:cNvSpPr>
          <p:nvPr/>
        </p:nvSpPr>
        <p:spPr bwMode="auto">
          <a:xfrm>
            <a:off x="3611791" y="2053176"/>
            <a:ext cx="655848" cy="35283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cxnSp>
        <p:nvCxnSpPr>
          <p:cNvPr id="16" name="Straight Connector 15"/>
          <p:cNvCxnSpPr/>
          <p:nvPr/>
        </p:nvCxnSpPr>
        <p:spPr>
          <a:xfrm>
            <a:off x="1644247" y="1201690"/>
            <a:ext cx="655848" cy="851486"/>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2300095" y="1201690"/>
            <a:ext cx="655848" cy="851486"/>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3611791" y="1201690"/>
            <a:ext cx="655848" cy="851486"/>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4267639" y="1201690"/>
            <a:ext cx="655848" cy="851486"/>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sp>
        <p:nvSpPr>
          <p:cNvPr id="22" name="Rectangle 5"/>
          <p:cNvSpPr>
            <a:spLocks noChangeAspect="1" noChangeArrowheads="1"/>
          </p:cNvSpPr>
          <p:nvPr/>
        </p:nvSpPr>
        <p:spPr bwMode="auto">
          <a:xfrm>
            <a:off x="4267639" y="848855"/>
            <a:ext cx="655848" cy="35283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23" name="Rectangle 5"/>
          <p:cNvSpPr>
            <a:spLocks noChangeAspect="1" noChangeArrowheads="1"/>
          </p:cNvSpPr>
          <p:nvPr/>
        </p:nvSpPr>
        <p:spPr bwMode="auto">
          <a:xfrm>
            <a:off x="4267639" y="2053176"/>
            <a:ext cx="655848" cy="352835"/>
          </a:xfrm>
          <a:prstGeom prst="rect">
            <a:avLst/>
          </a:prstGeom>
          <a:solidFill>
            <a:srgbClr val="FFFFFF"/>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cxnSp>
        <p:nvCxnSpPr>
          <p:cNvPr id="26" name="Straight Connector 25"/>
          <p:cNvCxnSpPr/>
          <p:nvPr/>
        </p:nvCxnSpPr>
        <p:spPr>
          <a:xfrm flipH="1">
            <a:off x="1655587" y="1201690"/>
            <a:ext cx="1300356" cy="851486"/>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2300095" y="1201690"/>
            <a:ext cx="1311696" cy="851486"/>
          </a:xfrm>
          <a:prstGeom prst="line">
            <a:avLst/>
          </a:prstGeom>
        </p:spPr>
        <p:style>
          <a:lnRef idx="2">
            <a:schemeClr val="accent1"/>
          </a:lnRef>
          <a:fillRef idx="0">
            <a:schemeClr val="accent1"/>
          </a:fillRef>
          <a:effectRef idx="1">
            <a:schemeClr val="accent1"/>
          </a:effectRef>
          <a:fontRef idx="minor">
            <a:schemeClr val="tx1"/>
          </a:fontRef>
        </p:style>
      </p:cxnSp>
      <p:sp>
        <p:nvSpPr>
          <p:cNvPr id="30" name="Rectangle 5"/>
          <p:cNvSpPr>
            <a:spLocks noChangeAspect="1" noChangeArrowheads="1"/>
          </p:cNvSpPr>
          <p:nvPr/>
        </p:nvSpPr>
        <p:spPr bwMode="auto">
          <a:xfrm>
            <a:off x="3623131" y="3304748"/>
            <a:ext cx="655848" cy="352835"/>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1" name="Rectangle 5"/>
          <p:cNvSpPr>
            <a:spLocks noChangeAspect="1" noChangeArrowheads="1"/>
          </p:cNvSpPr>
          <p:nvPr/>
        </p:nvSpPr>
        <p:spPr bwMode="auto">
          <a:xfrm>
            <a:off x="4267639" y="3304748"/>
            <a:ext cx="655848" cy="3528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2" name="Rectangle 31"/>
          <p:cNvSpPr>
            <a:spLocks noChangeAspect="1" noChangeArrowheads="1"/>
          </p:cNvSpPr>
          <p:nvPr/>
        </p:nvSpPr>
        <p:spPr bwMode="auto">
          <a:xfrm>
            <a:off x="4923487" y="3304748"/>
            <a:ext cx="655848" cy="352835"/>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3" name="Rectangle 5"/>
          <p:cNvSpPr>
            <a:spLocks noChangeAspect="1" noChangeArrowheads="1"/>
          </p:cNvSpPr>
          <p:nvPr/>
        </p:nvSpPr>
        <p:spPr bwMode="auto">
          <a:xfrm>
            <a:off x="5579335" y="3304748"/>
            <a:ext cx="655848" cy="352835"/>
          </a:xfrm>
          <a:prstGeom prst="rect">
            <a:avLst/>
          </a:prstGeom>
          <a:solidFill>
            <a:srgbClr val="FFFFF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4" name="Rectangle 5"/>
          <p:cNvSpPr>
            <a:spLocks noChangeAspect="1" noChangeArrowheads="1"/>
          </p:cNvSpPr>
          <p:nvPr/>
        </p:nvSpPr>
        <p:spPr bwMode="auto">
          <a:xfrm>
            <a:off x="6235183" y="3304748"/>
            <a:ext cx="655848" cy="352835"/>
          </a:xfrm>
          <a:prstGeom prst="rect">
            <a:avLst/>
          </a:prstGeom>
          <a:solidFill>
            <a:schemeClr val="accent4"/>
          </a:solidFill>
          <a:ln>
            <a:solidFill>
              <a:schemeClr val="accent4">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5" name="Rectangle 5"/>
          <p:cNvSpPr>
            <a:spLocks noChangeAspect="1" noChangeArrowheads="1"/>
          </p:cNvSpPr>
          <p:nvPr/>
        </p:nvSpPr>
        <p:spPr bwMode="auto">
          <a:xfrm>
            <a:off x="6235183" y="3304748"/>
            <a:ext cx="655848" cy="352835"/>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6" name="Rectangle 5"/>
          <p:cNvSpPr>
            <a:spLocks noChangeAspect="1" noChangeArrowheads="1"/>
          </p:cNvSpPr>
          <p:nvPr/>
        </p:nvSpPr>
        <p:spPr bwMode="auto">
          <a:xfrm>
            <a:off x="4923487" y="848855"/>
            <a:ext cx="655848" cy="35283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8" name="Rectangle 5"/>
          <p:cNvSpPr>
            <a:spLocks noChangeAspect="1" noChangeArrowheads="1"/>
          </p:cNvSpPr>
          <p:nvPr/>
        </p:nvSpPr>
        <p:spPr bwMode="auto">
          <a:xfrm>
            <a:off x="6235183" y="2053176"/>
            <a:ext cx="655848" cy="352835"/>
          </a:xfrm>
          <a:prstGeom prst="rect">
            <a:avLst/>
          </a:prstGeom>
          <a:noFill/>
          <a:ln>
            <a:solidFill>
              <a:schemeClr val="accent4">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9" name="Rectangle 5"/>
          <p:cNvSpPr>
            <a:spLocks noChangeAspect="1" noChangeArrowheads="1"/>
          </p:cNvSpPr>
          <p:nvPr/>
        </p:nvSpPr>
        <p:spPr bwMode="auto">
          <a:xfrm>
            <a:off x="6891031" y="2053176"/>
            <a:ext cx="655848" cy="352835"/>
          </a:xfrm>
          <a:prstGeom prst="rect">
            <a:avLst/>
          </a:prstGeom>
          <a:solidFill>
            <a:schemeClr val="accent4"/>
          </a:solidFill>
          <a:ln>
            <a:solidFill>
              <a:schemeClr val="accent4">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41" name="Rectangle 5"/>
          <p:cNvSpPr>
            <a:spLocks noChangeAspect="1" noChangeArrowheads="1"/>
          </p:cNvSpPr>
          <p:nvPr/>
        </p:nvSpPr>
        <p:spPr bwMode="auto">
          <a:xfrm>
            <a:off x="1644247" y="2048843"/>
            <a:ext cx="3279240" cy="352835"/>
          </a:xfrm>
          <a:prstGeom prst="rect">
            <a:avLst/>
          </a:prstGeom>
          <a:noFill/>
          <a:ln w="38100" cmpd="sng">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45" name="Rectangle 5"/>
          <p:cNvSpPr>
            <a:spLocks noChangeAspect="1" noChangeArrowheads="1"/>
          </p:cNvSpPr>
          <p:nvPr/>
        </p:nvSpPr>
        <p:spPr bwMode="auto">
          <a:xfrm>
            <a:off x="2955943" y="3304748"/>
            <a:ext cx="655848" cy="3528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46" name="Rectangle 5"/>
          <p:cNvSpPr>
            <a:spLocks noChangeAspect="1" noChangeArrowheads="1"/>
          </p:cNvSpPr>
          <p:nvPr/>
        </p:nvSpPr>
        <p:spPr bwMode="auto">
          <a:xfrm>
            <a:off x="2300095" y="3304748"/>
            <a:ext cx="655848" cy="3528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cxnSp>
        <p:nvCxnSpPr>
          <p:cNvPr id="51" name="Straight Connector 50"/>
          <p:cNvCxnSpPr/>
          <p:nvPr/>
        </p:nvCxnSpPr>
        <p:spPr>
          <a:xfrm>
            <a:off x="2300095" y="2411806"/>
            <a:ext cx="655848" cy="864406"/>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1644247" y="2398329"/>
            <a:ext cx="655848" cy="896597"/>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flipH="1">
            <a:off x="6235183" y="2406011"/>
            <a:ext cx="655848" cy="888915"/>
          </a:xfrm>
          <a:prstGeom prst="line">
            <a:avLst/>
          </a:prstGeom>
          <a:ln>
            <a:solidFill>
              <a:srgbClr val="8064A2"/>
            </a:solidFill>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H="1">
            <a:off x="6891031" y="2406011"/>
            <a:ext cx="655848" cy="870201"/>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sp>
        <p:nvSpPr>
          <p:cNvPr id="67" name="Rectangle 5"/>
          <p:cNvSpPr>
            <a:spLocks noChangeAspect="1" noChangeArrowheads="1"/>
          </p:cNvSpPr>
          <p:nvPr/>
        </p:nvSpPr>
        <p:spPr bwMode="auto">
          <a:xfrm>
            <a:off x="4923487" y="3304748"/>
            <a:ext cx="655848" cy="3528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66" name="Rectangle 5"/>
          <p:cNvSpPr>
            <a:spLocks noChangeAspect="1" noChangeArrowheads="1"/>
          </p:cNvSpPr>
          <p:nvPr/>
        </p:nvSpPr>
        <p:spPr bwMode="auto">
          <a:xfrm>
            <a:off x="1655587" y="3294926"/>
            <a:ext cx="5891292" cy="352835"/>
          </a:xfrm>
          <a:prstGeom prst="rect">
            <a:avLst/>
          </a:prstGeom>
          <a:noFill/>
          <a:ln w="57150" cmpd="sng">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70" name="TextBox 69"/>
          <p:cNvSpPr txBox="1"/>
          <p:nvPr/>
        </p:nvSpPr>
        <p:spPr>
          <a:xfrm>
            <a:off x="429824" y="829955"/>
            <a:ext cx="909664"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GVA</a:t>
            </a:r>
          </a:p>
        </p:txBody>
      </p:sp>
      <p:sp>
        <p:nvSpPr>
          <p:cNvPr id="71" name="TextBox 70"/>
          <p:cNvSpPr txBox="1"/>
          <p:nvPr/>
        </p:nvSpPr>
        <p:spPr>
          <a:xfrm>
            <a:off x="429824" y="2041959"/>
            <a:ext cx="909664"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GPA</a:t>
            </a:r>
          </a:p>
        </p:txBody>
      </p:sp>
      <p:sp>
        <p:nvSpPr>
          <p:cNvPr id="72" name="TextBox 71"/>
          <p:cNvSpPr txBox="1"/>
          <p:nvPr/>
        </p:nvSpPr>
        <p:spPr>
          <a:xfrm>
            <a:off x="429824" y="3276212"/>
            <a:ext cx="909664"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HPA</a:t>
            </a:r>
          </a:p>
        </p:txBody>
      </p:sp>
      <p:sp>
        <p:nvSpPr>
          <p:cNvPr id="73" name="Rectangle 10"/>
          <p:cNvSpPr>
            <a:spLocks noChangeAspect="1" noChangeArrowheads="1"/>
          </p:cNvSpPr>
          <p:nvPr/>
        </p:nvSpPr>
        <p:spPr bwMode="auto">
          <a:xfrm>
            <a:off x="1451475" y="571717"/>
            <a:ext cx="4309061" cy="2264856"/>
          </a:xfrm>
          <a:prstGeom prst="rect">
            <a:avLst/>
          </a:prstGeom>
          <a:noFill/>
          <a:ln w="3175" cmpd="sng">
            <a:prstDash val="dash"/>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74" name="Rectangle 10"/>
          <p:cNvSpPr>
            <a:spLocks noChangeAspect="1" noChangeArrowheads="1"/>
          </p:cNvSpPr>
          <p:nvPr/>
        </p:nvSpPr>
        <p:spPr bwMode="auto">
          <a:xfrm>
            <a:off x="6032687" y="571717"/>
            <a:ext cx="1723625" cy="2264856"/>
          </a:xfrm>
          <a:prstGeom prst="rect">
            <a:avLst/>
          </a:prstGeom>
          <a:noFill/>
          <a:ln w="3175" cmpd="sng">
            <a:solidFill>
              <a:srgbClr val="8064A2"/>
            </a:solidFill>
            <a:prstDash val="dash"/>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75" name="TextBox 74"/>
          <p:cNvSpPr txBox="1"/>
          <p:nvPr/>
        </p:nvSpPr>
        <p:spPr>
          <a:xfrm>
            <a:off x="1451475" y="193257"/>
            <a:ext cx="1723625" cy="400110"/>
          </a:xfrm>
          <a:prstGeom prst="rect">
            <a:avLst/>
          </a:prstGeom>
          <a:noFill/>
        </p:spPr>
        <p:txBody>
          <a:bodyPr wrap="square" rtlCol="0">
            <a:spAutoFit/>
          </a:bodyPr>
          <a:lstStyle/>
          <a:p>
            <a:pPr algn="ctr"/>
            <a:r>
              <a:rPr lang="en-US" altLang="zh-CN" sz="2000" dirty="0">
                <a:solidFill>
                  <a:srgbClr val="000000"/>
                </a:solidFill>
                <a:latin typeface="等线" panose="02010600030101010101" pitchFamily="2" charset="-122"/>
                <a:ea typeface="等线" panose="02010600030101010101" pitchFamily="2" charset="-122"/>
              </a:rPr>
              <a:t>Guest VM</a:t>
            </a:r>
            <a:endParaRPr lang="en-US" sz="2000" dirty="0">
              <a:solidFill>
                <a:srgbClr val="000000"/>
              </a:solidFill>
              <a:latin typeface="等线" panose="02010600030101010101" pitchFamily="2" charset="-122"/>
              <a:ea typeface="等线" panose="02010600030101010101" pitchFamily="2" charset="-122"/>
            </a:endParaRPr>
          </a:p>
        </p:txBody>
      </p:sp>
      <p:sp>
        <p:nvSpPr>
          <p:cNvPr id="76" name="TextBox 75"/>
          <p:cNvSpPr txBox="1"/>
          <p:nvPr/>
        </p:nvSpPr>
        <p:spPr>
          <a:xfrm>
            <a:off x="6045879" y="186996"/>
            <a:ext cx="1723625" cy="400110"/>
          </a:xfrm>
          <a:prstGeom prst="rect">
            <a:avLst/>
          </a:prstGeom>
          <a:noFill/>
        </p:spPr>
        <p:txBody>
          <a:bodyPr wrap="square" rtlCol="0">
            <a:spAutoFit/>
          </a:bodyPr>
          <a:lstStyle/>
          <a:p>
            <a:r>
              <a:rPr lang="en-US" altLang="zh-CN" sz="2000" dirty="0">
                <a:solidFill>
                  <a:srgbClr val="000000"/>
                </a:solidFill>
                <a:latin typeface="等线" panose="02010600030101010101" pitchFamily="2" charset="-122"/>
                <a:ea typeface="等线" panose="02010600030101010101" pitchFamily="2" charset="-122"/>
              </a:rPr>
              <a:t>VMM</a:t>
            </a:r>
            <a:endParaRPr lang="en-US" sz="2000" dirty="0">
              <a:solidFill>
                <a:srgbClr val="000000"/>
              </a:solidFill>
              <a:latin typeface="等线" panose="02010600030101010101" pitchFamily="2" charset="-122"/>
              <a:ea typeface="等线" panose="02010600030101010101" pitchFamily="2" charset="-122"/>
            </a:endParaRPr>
          </a:p>
        </p:txBody>
      </p:sp>
      <p:sp>
        <p:nvSpPr>
          <p:cNvPr id="77" name="TextBox 76"/>
          <p:cNvSpPr txBox="1"/>
          <p:nvPr/>
        </p:nvSpPr>
        <p:spPr>
          <a:xfrm>
            <a:off x="7756311" y="2016159"/>
            <a:ext cx="909664"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VA</a:t>
            </a:r>
          </a:p>
        </p:txBody>
      </p:sp>
      <p:sp>
        <p:nvSpPr>
          <p:cNvPr id="78" name="TextBox 77"/>
          <p:cNvSpPr txBox="1"/>
          <p:nvPr/>
        </p:nvSpPr>
        <p:spPr>
          <a:xfrm>
            <a:off x="7756311" y="3247303"/>
            <a:ext cx="909664"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PA</a:t>
            </a:r>
          </a:p>
        </p:txBody>
      </p:sp>
      <p:cxnSp>
        <p:nvCxnSpPr>
          <p:cNvPr id="80" name="Straight Arrow Connector 79"/>
          <p:cNvCxnSpPr>
            <a:stCxn id="70" idx="2"/>
            <a:endCxn id="71" idx="0"/>
          </p:cNvCxnSpPr>
          <p:nvPr/>
        </p:nvCxnSpPr>
        <p:spPr>
          <a:xfrm>
            <a:off x="884656" y="1291620"/>
            <a:ext cx="0" cy="75033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1" name="Straight Arrow Connector 80"/>
          <p:cNvCxnSpPr>
            <a:stCxn id="71" idx="2"/>
            <a:endCxn id="72" idx="0"/>
          </p:cNvCxnSpPr>
          <p:nvPr/>
        </p:nvCxnSpPr>
        <p:spPr>
          <a:xfrm>
            <a:off x="884656" y="2503624"/>
            <a:ext cx="0" cy="772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0" name="Straight Arrow Connector 99"/>
          <p:cNvCxnSpPr/>
          <p:nvPr/>
        </p:nvCxnSpPr>
        <p:spPr>
          <a:xfrm>
            <a:off x="8213635" y="2411806"/>
            <a:ext cx="0" cy="84953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7" name="Rectangle 106"/>
          <p:cNvSpPr/>
          <p:nvPr/>
        </p:nvSpPr>
        <p:spPr>
          <a:xfrm>
            <a:off x="518376" y="1438435"/>
            <a:ext cx="732561" cy="298396"/>
          </a:xfrm>
          <a:prstGeom prst="rect">
            <a:avLst/>
          </a:prstGeom>
          <a:solidFill>
            <a:schemeClr val="accent1"/>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000" dirty="0">
                <a:latin typeface="等线" panose="02010600030101010101" pitchFamily="2" charset="-122"/>
                <a:ea typeface="等线" panose="02010600030101010101" pitchFamily="2" charset="-122"/>
              </a:rPr>
              <a:t>PT</a:t>
            </a:r>
          </a:p>
        </p:txBody>
      </p:sp>
      <p:sp>
        <p:nvSpPr>
          <p:cNvPr id="108" name="Rectangle 107"/>
          <p:cNvSpPr/>
          <p:nvPr/>
        </p:nvSpPr>
        <p:spPr>
          <a:xfrm>
            <a:off x="518376" y="2649575"/>
            <a:ext cx="732561" cy="298396"/>
          </a:xfrm>
          <a:prstGeom prst="rect">
            <a:avLst/>
          </a:prstGeom>
          <a:solidFill>
            <a:schemeClr val="accent2"/>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000" dirty="0">
                <a:latin typeface="等线" panose="02010600030101010101" pitchFamily="2" charset="-122"/>
                <a:ea typeface="等线" panose="02010600030101010101" pitchFamily="2" charset="-122"/>
              </a:rPr>
              <a:t>EPT</a:t>
            </a:r>
          </a:p>
        </p:txBody>
      </p:sp>
      <p:sp>
        <p:nvSpPr>
          <p:cNvPr id="109" name="Rectangle 108"/>
          <p:cNvSpPr/>
          <p:nvPr/>
        </p:nvSpPr>
        <p:spPr>
          <a:xfrm>
            <a:off x="7847355" y="2649575"/>
            <a:ext cx="732561" cy="298396"/>
          </a:xfrm>
          <a:prstGeom prst="rect">
            <a:avLst/>
          </a:prstGeom>
          <a:solidFill>
            <a:schemeClr val="accent4"/>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000" dirty="0">
                <a:latin typeface="等线" panose="02010600030101010101" pitchFamily="2" charset="-122"/>
                <a:ea typeface="等线" panose="02010600030101010101" pitchFamily="2" charset="-122"/>
              </a:rPr>
              <a:t>PT</a:t>
            </a:r>
          </a:p>
        </p:txBody>
      </p:sp>
      <p:pic>
        <p:nvPicPr>
          <p:cNvPr id="114" name="Picture 113"/>
          <p:cNvPicPr>
            <a:picLocks noChangeAspect="1"/>
          </p:cNvPicPr>
          <p:nvPr/>
        </p:nvPicPr>
        <p:blipFill>
          <a:blip r:embed="rId3"/>
          <a:stretch>
            <a:fillRect/>
          </a:stretch>
        </p:blipFill>
        <p:spPr>
          <a:xfrm>
            <a:off x="4039077" y="4360570"/>
            <a:ext cx="1007063" cy="818133"/>
          </a:xfrm>
          <a:prstGeom prst="rect">
            <a:avLst/>
          </a:prstGeom>
        </p:spPr>
      </p:pic>
      <p:cxnSp>
        <p:nvCxnSpPr>
          <p:cNvPr id="116" name="Elbow Connector 115"/>
          <p:cNvCxnSpPr>
            <a:stCxn id="114" idx="1"/>
            <a:endCxn id="107" idx="1"/>
          </p:cNvCxnSpPr>
          <p:nvPr/>
        </p:nvCxnSpPr>
        <p:spPr>
          <a:xfrm rot="10800000">
            <a:off x="518377" y="1587634"/>
            <a:ext cx="3520701" cy="3182003"/>
          </a:xfrm>
          <a:prstGeom prst="bentConnector3">
            <a:avLst>
              <a:gd name="adj1" fmla="val 105205"/>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7" name="Elbow Connector 116"/>
          <p:cNvCxnSpPr>
            <a:endCxn id="108" idx="1"/>
          </p:cNvCxnSpPr>
          <p:nvPr/>
        </p:nvCxnSpPr>
        <p:spPr>
          <a:xfrm rot="10800000">
            <a:off x="518375" y="2798772"/>
            <a:ext cx="3520702" cy="2153125"/>
          </a:xfrm>
          <a:prstGeom prst="bentConnector3">
            <a:avLst>
              <a:gd name="adj1" fmla="val 110036"/>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126" name="Elbow Connector 125"/>
          <p:cNvCxnSpPr>
            <a:stCxn id="114" idx="3"/>
            <a:endCxn id="109" idx="3"/>
          </p:cNvCxnSpPr>
          <p:nvPr/>
        </p:nvCxnSpPr>
        <p:spPr>
          <a:xfrm flipV="1">
            <a:off x="5046139" y="2798773"/>
            <a:ext cx="3533776" cy="1970864"/>
          </a:xfrm>
          <a:prstGeom prst="bentConnector3">
            <a:avLst>
              <a:gd name="adj1" fmla="val 106469"/>
            </a:avLst>
          </a:prstGeom>
          <a:ln>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144" name="Straight Connector 143"/>
          <p:cNvCxnSpPr/>
          <p:nvPr/>
        </p:nvCxnSpPr>
        <p:spPr>
          <a:xfrm>
            <a:off x="4278979" y="2400879"/>
            <a:ext cx="1300356" cy="875333"/>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161" name="TextBox 160"/>
          <p:cNvSpPr txBox="1"/>
          <p:nvPr/>
        </p:nvSpPr>
        <p:spPr>
          <a:xfrm>
            <a:off x="5499725" y="4391566"/>
            <a:ext cx="2925625"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Root mode</a:t>
            </a:r>
          </a:p>
        </p:txBody>
      </p:sp>
      <p:sp>
        <p:nvSpPr>
          <p:cNvPr id="162" name="TextBox 161"/>
          <p:cNvSpPr txBox="1"/>
          <p:nvPr/>
        </p:nvSpPr>
        <p:spPr>
          <a:xfrm>
            <a:off x="884657" y="4411844"/>
            <a:ext cx="2925625"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Non-root mode</a:t>
            </a:r>
          </a:p>
        </p:txBody>
      </p:sp>
      <p:sp>
        <p:nvSpPr>
          <p:cNvPr id="163" name="Rectangle 5"/>
          <p:cNvSpPr>
            <a:spLocks noChangeAspect="1" noChangeArrowheads="1"/>
          </p:cNvSpPr>
          <p:nvPr/>
        </p:nvSpPr>
        <p:spPr bwMode="auto">
          <a:xfrm>
            <a:off x="6235183" y="2058971"/>
            <a:ext cx="655848" cy="352835"/>
          </a:xfrm>
          <a:prstGeom prst="rect">
            <a:avLst/>
          </a:prstGeom>
          <a:solidFill>
            <a:schemeClr val="accent4"/>
          </a:solidFill>
          <a:ln>
            <a:solidFill>
              <a:schemeClr val="accent4">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cxnSp>
        <p:nvCxnSpPr>
          <p:cNvPr id="164" name="Straight Connector 163"/>
          <p:cNvCxnSpPr/>
          <p:nvPr/>
        </p:nvCxnSpPr>
        <p:spPr>
          <a:xfrm flipH="1">
            <a:off x="4923487" y="2418217"/>
            <a:ext cx="1311696" cy="876709"/>
          </a:xfrm>
          <a:prstGeom prst="line">
            <a:avLst/>
          </a:prstGeom>
          <a:ln>
            <a:solidFill>
              <a:srgbClr val="8064A2"/>
            </a:solidFill>
          </a:ln>
        </p:spPr>
        <p:style>
          <a:lnRef idx="2">
            <a:schemeClr val="accent1"/>
          </a:lnRef>
          <a:fillRef idx="0">
            <a:schemeClr val="accent1"/>
          </a:fillRef>
          <a:effectRef idx="1">
            <a:schemeClr val="accent1"/>
          </a:effectRef>
          <a:fontRef idx="minor">
            <a:schemeClr val="tx1"/>
          </a:fontRef>
        </p:style>
      </p:cxnSp>
      <p:cxnSp>
        <p:nvCxnSpPr>
          <p:cNvPr id="166" name="Straight Connector 165"/>
          <p:cNvCxnSpPr/>
          <p:nvPr/>
        </p:nvCxnSpPr>
        <p:spPr>
          <a:xfrm flipH="1">
            <a:off x="5577482" y="2411806"/>
            <a:ext cx="1311696" cy="886283"/>
          </a:xfrm>
          <a:prstGeom prst="line">
            <a:avLst/>
          </a:prstGeom>
          <a:ln>
            <a:solidFill>
              <a:srgbClr val="8064A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67502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ChangeArrowheads="1"/>
          </p:cNvSpPr>
          <p:nvPr>
            <p:ph type="title"/>
          </p:nvPr>
        </p:nvSpPr>
        <p:spPr/>
        <p:txBody>
          <a:bodyPr/>
          <a:lstStyle/>
          <a:p>
            <a:r>
              <a:rPr lang="en-US" altLang="zh-CN"/>
              <a:t>EPT Translation:  Details</a:t>
            </a:r>
          </a:p>
        </p:txBody>
      </p:sp>
      <p:pic>
        <p:nvPicPr>
          <p:cNvPr id="3" name="图片 2"/>
          <p:cNvPicPr>
            <a:picLocks noChangeAspect="1"/>
          </p:cNvPicPr>
          <p:nvPr/>
        </p:nvPicPr>
        <p:blipFill>
          <a:blip r:embed="rId3"/>
          <a:stretch>
            <a:fillRect/>
          </a:stretch>
        </p:blipFill>
        <p:spPr>
          <a:xfrm>
            <a:off x="542696" y="1417340"/>
            <a:ext cx="8144104" cy="3384376"/>
          </a:xfrm>
          <a:prstGeom prst="rect">
            <a:avLst/>
          </a:prstGeom>
        </p:spPr>
      </p:pic>
    </p:spTree>
    <p:extLst>
      <p:ext uri="{BB962C8B-B14F-4D97-AF65-F5344CB8AC3E}">
        <p14:creationId xmlns:p14="http://schemas.microsoft.com/office/powerpoint/2010/main" val="19055856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EPT</a:t>
            </a:r>
            <a:r>
              <a:rPr kumimoji="1" lang="zh-CN" altLang="en-US" dirty="0"/>
              <a:t> </a:t>
            </a:r>
            <a:r>
              <a:rPr kumimoji="1" lang="en-US" altLang="zh-CN" dirty="0"/>
              <a:t>Increases</a:t>
            </a:r>
            <a:r>
              <a:rPr kumimoji="1" lang="zh-CN" altLang="en-US" dirty="0"/>
              <a:t> </a:t>
            </a:r>
            <a:r>
              <a:rPr kumimoji="1" lang="en-US" altLang="zh-CN" dirty="0"/>
              <a:t>Memory</a:t>
            </a:r>
            <a:r>
              <a:rPr kumimoji="1" lang="zh-CN" altLang="en-US" dirty="0"/>
              <a:t> </a:t>
            </a:r>
            <a:r>
              <a:rPr kumimoji="1" lang="en-US" altLang="zh-CN" dirty="0"/>
              <a:t>Access</a:t>
            </a:r>
            <a:endParaRPr kumimoji="1" lang="zh-CN" altLang="en-US" dirty="0"/>
          </a:p>
        </p:txBody>
      </p:sp>
      <p:pic>
        <p:nvPicPr>
          <p:cNvPr id="4" name="图片 3"/>
          <p:cNvPicPr>
            <a:picLocks noChangeAspect="1"/>
          </p:cNvPicPr>
          <p:nvPr/>
        </p:nvPicPr>
        <p:blipFill>
          <a:blip r:embed="rId2"/>
          <a:stretch>
            <a:fillRect/>
          </a:stretch>
        </p:blipFill>
        <p:spPr>
          <a:xfrm>
            <a:off x="2267744" y="1129308"/>
            <a:ext cx="4134831" cy="3936423"/>
          </a:xfrm>
          <a:prstGeom prst="rect">
            <a:avLst/>
          </a:prstGeom>
        </p:spPr>
      </p:pic>
      <p:sp>
        <p:nvSpPr>
          <p:cNvPr id="5" name="文本框 4"/>
          <p:cNvSpPr txBox="1"/>
          <p:nvPr/>
        </p:nvSpPr>
        <p:spPr>
          <a:xfrm>
            <a:off x="6604000" y="4000500"/>
            <a:ext cx="1587500" cy="784830"/>
          </a:xfrm>
          <a:prstGeom prst="rect">
            <a:avLst/>
          </a:prstGeom>
          <a:noFill/>
        </p:spPr>
        <p:txBody>
          <a:bodyPr wrap="square" rtlCol="0">
            <a:spAutoFit/>
          </a:bodyPr>
          <a:lstStyle/>
          <a:p>
            <a:r>
              <a:rPr kumimoji="1" lang="en-US" altLang="zh-CN" sz="1500" i="1"/>
              <a:t>sPA</a:t>
            </a:r>
            <a:r>
              <a:rPr kumimoji="1" lang="zh-CN" altLang="en-US" sz="1500" i="1" dirty="0"/>
              <a:t> </a:t>
            </a:r>
            <a:r>
              <a:rPr lang="en-US" altLang="zh-CN" sz="1500" i="1" dirty="0"/>
              <a:t>==</a:t>
            </a:r>
            <a:r>
              <a:rPr lang="zh-CN" altLang="en-US" sz="1500" i="1" dirty="0"/>
              <a:t> </a:t>
            </a:r>
            <a:r>
              <a:rPr lang="en-US" altLang="zh-CN" sz="1500" i="1" dirty="0"/>
              <a:t>HPA</a:t>
            </a:r>
            <a:endParaRPr lang="zh-CN" altLang="en-US" sz="1500" i="1" dirty="0"/>
          </a:p>
          <a:p>
            <a:r>
              <a:rPr kumimoji="1" lang="en-US" altLang="zh-CN" sz="1500" i="1" dirty="0"/>
              <a:t>nCR3</a:t>
            </a:r>
            <a:r>
              <a:rPr kumimoji="1" lang="zh-CN" altLang="en-US" sz="1500" i="1" dirty="0"/>
              <a:t> </a:t>
            </a:r>
            <a:r>
              <a:rPr kumimoji="1" lang="en-US" altLang="zh-CN" sz="1500" i="1" dirty="0"/>
              <a:t>==</a:t>
            </a:r>
            <a:r>
              <a:rPr kumimoji="1" lang="zh-CN" altLang="en-US" sz="1500" i="1" dirty="0"/>
              <a:t> </a:t>
            </a:r>
            <a:r>
              <a:rPr kumimoji="1" lang="en-US" altLang="zh-CN" sz="1500" i="1" dirty="0"/>
              <a:t>hCR3</a:t>
            </a:r>
            <a:endParaRPr kumimoji="1" lang="zh-CN" altLang="en-US" sz="1500" i="1" dirty="0"/>
          </a:p>
          <a:p>
            <a:r>
              <a:rPr lang="en-US" altLang="zh-CN" sz="1500" i="1" dirty="0"/>
              <a:t>nL</a:t>
            </a:r>
            <a:r>
              <a:rPr lang="en-US" altLang="zh-CN" sz="1500" i="1" baseline="-25000" dirty="0"/>
              <a:t>1</a:t>
            </a:r>
            <a:r>
              <a:rPr lang="zh-CN" altLang="en-US" sz="1500" i="1" dirty="0"/>
              <a:t> </a:t>
            </a:r>
            <a:r>
              <a:rPr lang="en-US" altLang="zh-CN" sz="1500" i="1" dirty="0"/>
              <a:t>==</a:t>
            </a:r>
            <a:r>
              <a:rPr lang="zh-CN" altLang="en-US" sz="1500" i="1" dirty="0"/>
              <a:t> </a:t>
            </a:r>
            <a:r>
              <a:rPr lang="en-US" altLang="zh-CN" sz="1500" i="1" dirty="0"/>
              <a:t>hL</a:t>
            </a:r>
            <a:r>
              <a:rPr lang="en-US" altLang="zh-CN" sz="1500" i="1" baseline="-25000" dirty="0"/>
              <a:t>1</a:t>
            </a:r>
            <a:endParaRPr lang="zh-CN" altLang="en-US" sz="1500" i="1" baseline="-25000" dirty="0"/>
          </a:p>
        </p:txBody>
      </p:sp>
      <p:sp>
        <p:nvSpPr>
          <p:cNvPr id="6" name="文本框 5"/>
          <p:cNvSpPr txBox="1"/>
          <p:nvPr/>
        </p:nvSpPr>
        <p:spPr>
          <a:xfrm>
            <a:off x="952500" y="5161756"/>
            <a:ext cx="7239000" cy="323165"/>
          </a:xfrm>
          <a:prstGeom prst="rect">
            <a:avLst/>
          </a:prstGeom>
          <a:noFill/>
        </p:spPr>
        <p:txBody>
          <a:bodyPr wrap="square" rtlCol="0">
            <a:spAutoFit/>
          </a:bodyPr>
          <a:lstStyle/>
          <a:p>
            <a:pPr algn="ctr"/>
            <a:r>
              <a:rPr kumimoji="1" lang="en-US" altLang="zh-CN" sz="1500" dirty="0"/>
              <a:t>One</a:t>
            </a:r>
            <a:r>
              <a:rPr kumimoji="1" lang="zh-CN" altLang="en-US" sz="1500" dirty="0"/>
              <a:t> </a:t>
            </a:r>
            <a:r>
              <a:rPr lang="en-US" altLang="zh-CN" sz="1500" dirty="0"/>
              <a:t>memory</a:t>
            </a:r>
            <a:r>
              <a:rPr lang="zh-CN" altLang="en-US" sz="1500" dirty="0"/>
              <a:t> </a:t>
            </a:r>
            <a:r>
              <a:rPr lang="en-US" altLang="zh-CN" sz="1500" dirty="0"/>
              <a:t>access</a:t>
            </a:r>
            <a:r>
              <a:rPr lang="zh-CN" altLang="en-US" sz="1500" dirty="0"/>
              <a:t> </a:t>
            </a:r>
            <a:r>
              <a:rPr lang="en-US" altLang="zh-CN" sz="1500" dirty="0"/>
              <a:t>from</a:t>
            </a:r>
            <a:r>
              <a:rPr lang="zh-CN" altLang="en-US" sz="1500" dirty="0"/>
              <a:t> </a:t>
            </a:r>
            <a:r>
              <a:rPr lang="en-US" altLang="zh-CN" sz="1500" dirty="0"/>
              <a:t>the</a:t>
            </a:r>
            <a:r>
              <a:rPr lang="zh-CN" altLang="en-US" sz="1500" dirty="0"/>
              <a:t> </a:t>
            </a:r>
            <a:r>
              <a:rPr lang="en-US" altLang="zh-CN" sz="1500" dirty="0"/>
              <a:t>guest</a:t>
            </a:r>
            <a:r>
              <a:rPr lang="zh-CN" altLang="en-US" sz="1500" dirty="0"/>
              <a:t> </a:t>
            </a:r>
            <a:r>
              <a:rPr lang="en-US" altLang="zh-CN" sz="1500" dirty="0"/>
              <a:t>VM</a:t>
            </a:r>
            <a:r>
              <a:rPr lang="zh-CN" altLang="en-US" sz="1500" dirty="0"/>
              <a:t> </a:t>
            </a:r>
            <a:r>
              <a:rPr lang="en-US" altLang="zh-CN" sz="1500" dirty="0"/>
              <a:t>may</a:t>
            </a:r>
            <a:r>
              <a:rPr lang="zh-CN" altLang="en-US" sz="1500" dirty="0"/>
              <a:t> </a:t>
            </a:r>
            <a:r>
              <a:rPr lang="en-US" altLang="zh-CN" sz="1500" dirty="0"/>
              <a:t>lead</a:t>
            </a:r>
            <a:r>
              <a:rPr lang="zh-CN" altLang="en-US" sz="1500" dirty="0"/>
              <a:t> </a:t>
            </a:r>
            <a:r>
              <a:rPr lang="en-US" altLang="zh-CN" sz="1500" dirty="0"/>
              <a:t>up</a:t>
            </a:r>
            <a:r>
              <a:rPr lang="zh-CN" altLang="en-US" sz="1500" dirty="0"/>
              <a:t> </a:t>
            </a:r>
            <a:r>
              <a:rPr lang="en-US" altLang="zh-CN" sz="1500" dirty="0"/>
              <a:t>to</a:t>
            </a:r>
            <a:r>
              <a:rPr lang="zh-CN" altLang="en-US" sz="1500" dirty="0"/>
              <a:t> </a:t>
            </a:r>
            <a:r>
              <a:rPr lang="en-US" altLang="zh-CN" sz="1500" b="1" i="1" dirty="0">
                <a:solidFill>
                  <a:schemeClr val="accent2"/>
                </a:solidFill>
              </a:rPr>
              <a:t>20</a:t>
            </a:r>
            <a:r>
              <a:rPr lang="zh-CN" altLang="en-US" sz="1500" b="1" i="1" dirty="0">
                <a:solidFill>
                  <a:schemeClr val="accent2"/>
                </a:solidFill>
              </a:rPr>
              <a:t> </a:t>
            </a:r>
            <a:r>
              <a:rPr lang="en-US" altLang="zh-CN" sz="1500" b="1" i="1" dirty="0">
                <a:solidFill>
                  <a:schemeClr val="accent2"/>
                </a:solidFill>
              </a:rPr>
              <a:t>memory</a:t>
            </a:r>
            <a:r>
              <a:rPr lang="zh-CN" altLang="en-US" sz="1500" b="1" i="1" dirty="0">
                <a:solidFill>
                  <a:schemeClr val="accent2"/>
                </a:solidFill>
              </a:rPr>
              <a:t> </a:t>
            </a:r>
            <a:r>
              <a:rPr lang="en-US" altLang="zh-CN" sz="1500" b="1" i="1" dirty="0">
                <a:solidFill>
                  <a:schemeClr val="accent2"/>
                </a:solidFill>
              </a:rPr>
              <a:t>accesses</a:t>
            </a:r>
            <a:r>
              <a:rPr lang="en-US" altLang="zh-CN" sz="1500" dirty="0"/>
              <a:t>!</a:t>
            </a:r>
            <a:endParaRPr kumimoji="1" lang="zh-CN" altLang="en-US" sz="1500" dirty="0"/>
          </a:p>
        </p:txBody>
      </p:sp>
    </p:spTree>
    <p:extLst>
      <p:ext uri="{BB962C8B-B14F-4D97-AF65-F5344CB8AC3E}">
        <p14:creationId xmlns:p14="http://schemas.microsoft.com/office/powerpoint/2010/main" val="11687530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093C2BD-70DC-F34C-BA46-B4688E68C78F}"/>
              </a:ext>
            </a:extLst>
          </p:cNvPr>
          <p:cNvSpPr>
            <a:spLocks noGrp="1"/>
          </p:cNvSpPr>
          <p:nvPr>
            <p:ph type="title"/>
          </p:nvPr>
        </p:nvSpPr>
        <p:spPr/>
        <p:txBody>
          <a:bodyPr/>
          <a:lstStyle/>
          <a:p>
            <a:r>
              <a:rPr kumimoji="1" lang="en-US" altLang="zh-CN" dirty="0"/>
              <a:t>I/O</a:t>
            </a:r>
            <a:r>
              <a:rPr kumimoji="1" lang="zh-CN" altLang="en-US" dirty="0"/>
              <a:t> </a:t>
            </a:r>
            <a:r>
              <a:rPr kumimoji="1" lang="en-US" altLang="zh-CN" dirty="0"/>
              <a:t>Virtualization</a:t>
            </a:r>
            <a:endParaRPr kumimoji="1" lang="zh-CN" altLang="en-US" dirty="0"/>
          </a:p>
        </p:txBody>
      </p:sp>
      <p:sp>
        <p:nvSpPr>
          <p:cNvPr id="3" name="文本占位符 2">
            <a:extLst>
              <a:ext uri="{FF2B5EF4-FFF2-40B4-BE49-F238E27FC236}">
                <a16:creationId xmlns:a16="http://schemas.microsoft.com/office/drawing/2014/main" id="{246A4789-DFDB-4348-90D7-F99A84E19D5C}"/>
              </a:ext>
            </a:extLst>
          </p:cNvPr>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40669469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I/O</a:t>
            </a:r>
            <a:r>
              <a:rPr kumimoji="1" lang="zh-CN" altLang="en-US" dirty="0"/>
              <a:t> </a:t>
            </a:r>
            <a:r>
              <a:rPr kumimoji="1" lang="en-US" altLang="zh-CN" dirty="0"/>
              <a:t>Virtualization</a:t>
            </a:r>
            <a:endParaRPr kumimoji="1" lang="zh-CN" altLang="en-US" dirty="0"/>
          </a:p>
        </p:txBody>
      </p:sp>
      <p:sp>
        <p:nvSpPr>
          <p:cNvPr id="5" name="内容占位符 4"/>
          <p:cNvSpPr>
            <a:spLocks noGrp="1"/>
          </p:cNvSpPr>
          <p:nvPr>
            <p:ph idx="1"/>
          </p:nvPr>
        </p:nvSpPr>
        <p:spPr/>
        <p:txBody>
          <a:bodyPr/>
          <a:lstStyle/>
          <a:p>
            <a:r>
              <a:rPr kumimoji="1" lang="en-US" altLang="zh-CN" dirty="0"/>
              <a:t>Goal</a:t>
            </a:r>
            <a:endParaRPr kumimoji="1" lang="zh-CN" altLang="en-US" dirty="0"/>
          </a:p>
          <a:p>
            <a:pPr lvl="1"/>
            <a:r>
              <a:rPr kumimoji="1" lang="en-US" altLang="zh-CN" dirty="0"/>
              <a:t>Multiplexing</a:t>
            </a:r>
            <a:r>
              <a:rPr kumimoji="1" lang="zh-CN" altLang="en-US" dirty="0"/>
              <a:t> </a:t>
            </a:r>
            <a:r>
              <a:rPr kumimoji="1" lang="en-US" altLang="zh-CN" dirty="0"/>
              <a:t>device</a:t>
            </a:r>
            <a:r>
              <a:rPr kumimoji="1" lang="zh-CN" altLang="en-US" dirty="0"/>
              <a:t> </a:t>
            </a:r>
            <a:r>
              <a:rPr kumimoji="1" lang="en-US" altLang="zh-CN" dirty="0"/>
              <a:t>to</a:t>
            </a:r>
            <a:r>
              <a:rPr kumimoji="1" lang="zh-CN" altLang="en-US" dirty="0"/>
              <a:t> </a:t>
            </a:r>
            <a:r>
              <a:rPr kumimoji="1" lang="en-US" altLang="zh-CN" dirty="0"/>
              <a:t>guest</a:t>
            </a:r>
            <a:r>
              <a:rPr kumimoji="1" lang="zh-CN" altLang="en-US" dirty="0"/>
              <a:t> </a:t>
            </a:r>
            <a:r>
              <a:rPr kumimoji="1" lang="en-US" altLang="zh-CN" dirty="0"/>
              <a:t>VMs</a:t>
            </a:r>
            <a:endParaRPr kumimoji="1" lang="zh-CN" altLang="en-US" dirty="0"/>
          </a:p>
          <a:p>
            <a:r>
              <a:rPr kumimoji="1" lang="en-US" altLang="zh-CN" dirty="0"/>
              <a:t>Challenges</a:t>
            </a:r>
            <a:endParaRPr kumimoji="1" lang="zh-CN" altLang="en-US" dirty="0"/>
          </a:p>
          <a:p>
            <a:pPr lvl="1"/>
            <a:r>
              <a:rPr kumimoji="1" lang="en-US" altLang="zh-CN" dirty="0"/>
              <a:t>Each</a:t>
            </a:r>
            <a:r>
              <a:rPr kumimoji="1" lang="zh-CN" altLang="en-US" dirty="0"/>
              <a:t> </a:t>
            </a:r>
            <a:r>
              <a:rPr kumimoji="1" lang="en-US" altLang="zh-CN" dirty="0"/>
              <a:t>guest</a:t>
            </a:r>
            <a:r>
              <a:rPr kumimoji="1" lang="zh-CN" altLang="en-US" dirty="0"/>
              <a:t> </a:t>
            </a:r>
            <a:r>
              <a:rPr kumimoji="1" lang="en-US" altLang="zh-CN" dirty="0"/>
              <a:t>OS</a:t>
            </a:r>
            <a:r>
              <a:rPr kumimoji="1" lang="zh-CN" altLang="en-US" dirty="0"/>
              <a:t> </a:t>
            </a:r>
            <a:r>
              <a:rPr kumimoji="1" lang="en-US" altLang="zh-CN" dirty="0"/>
              <a:t>has</a:t>
            </a:r>
            <a:r>
              <a:rPr kumimoji="1" lang="zh-CN" altLang="en-US" dirty="0"/>
              <a:t> </a:t>
            </a:r>
            <a:r>
              <a:rPr kumimoji="1" lang="en-US" altLang="zh-CN" dirty="0"/>
              <a:t>its</a:t>
            </a:r>
            <a:r>
              <a:rPr kumimoji="1" lang="zh-CN" altLang="en-US" dirty="0"/>
              <a:t> </a:t>
            </a:r>
            <a:r>
              <a:rPr kumimoji="1" lang="en-US" altLang="zh-CN" dirty="0"/>
              <a:t>own</a:t>
            </a:r>
            <a:r>
              <a:rPr kumimoji="1" lang="zh-CN" altLang="en-US" dirty="0"/>
              <a:t> </a:t>
            </a:r>
            <a:r>
              <a:rPr kumimoji="1" lang="en-US" altLang="zh-CN" dirty="0"/>
              <a:t>driver</a:t>
            </a:r>
            <a:endParaRPr kumimoji="1" lang="zh-CN" altLang="en-US" dirty="0"/>
          </a:p>
          <a:p>
            <a:pPr lvl="1"/>
            <a:r>
              <a:rPr kumimoji="1" lang="en-US" altLang="zh-CN" dirty="0"/>
              <a:t>How</a:t>
            </a:r>
            <a:r>
              <a:rPr kumimoji="1" lang="zh-CN" altLang="en-US" dirty="0"/>
              <a:t> </a:t>
            </a:r>
            <a:r>
              <a:rPr kumimoji="1" lang="en-US" altLang="zh-CN" dirty="0"/>
              <a:t>can</a:t>
            </a:r>
            <a:r>
              <a:rPr kumimoji="1" lang="zh-CN" altLang="en-US" dirty="0"/>
              <a:t> </a:t>
            </a:r>
            <a:r>
              <a:rPr kumimoji="1" lang="en-US" altLang="zh-CN" dirty="0"/>
              <a:t>one</a:t>
            </a:r>
            <a:r>
              <a:rPr kumimoji="1" lang="zh-CN" altLang="en-US" dirty="0"/>
              <a:t> </a:t>
            </a:r>
            <a:r>
              <a:rPr kumimoji="1" lang="en-US" altLang="zh-CN" dirty="0"/>
              <a:t>device</a:t>
            </a:r>
            <a:r>
              <a:rPr kumimoji="1" lang="zh-CN" altLang="en-US" dirty="0"/>
              <a:t> </a:t>
            </a:r>
            <a:r>
              <a:rPr kumimoji="1" lang="en-US" altLang="zh-CN" dirty="0"/>
              <a:t>be</a:t>
            </a:r>
            <a:r>
              <a:rPr kumimoji="1" lang="zh-CN" altLang="en-US" dirty="0"/>
              <a:t> </a:t>
            </a:r>
            <a:r>
              <a:rPr kumimoji="1" lang="en-US" altLang="zh-CN" dirty="0"/>
              <a:t>controlled</a:t>
            </a:r>
            <a:r>
              <a:rPr kumimoji="1" lang="zh-CN" altLang="en-US" dirty="0"/>
              <a:t> </a:t>
            </a:r>
            <a:r>
              <a:rPr kumimoji="1" lang="en-US" altLang="zh-CN" dirty="0"/>
              <a:t>by</a:t>
            </a:r>
            <a:r>
              <a:rPr kumimoji="1" lang="zh-CN" altLang="en-US" dirty="0"/>
              <a:t> </a:t>
            </a:r>
            <a:r>
              <a:rPr kumimoji="1" lang="en-US" altLang="zh-CN" dirty="0"/>
              <a:t>multiple</a:t>
            </a:r>
            <a:r>
              <a:rPr kumimoji="1" lang="zh-CN" altLang="en-US" dirty="0"/>
              <a:t> </a:t>
            </a:r>
            <a:r>
              <a:rPr kumimoji="1" lang="en-US" altLang="zh-CN" dirty="0"/>
              <a:t>drivers?</a:t>
            </a:r>
            <a:endParaRPr kumimoji="1" lang="zh-CN" altLang="en-US" dirty="0"/>
          </a:p>
          <a:p>
            <a:pPr lvl="1"/>
            <a:r>
              <a:rPr kumimoji="1" lang="en-US" altLang="zh-CN" dirty="0"/>
              <a:t>What</a:t>
            </a:r>
            <a:r>
              <a:rPr kumimoji="1" lang="zh-CN" altLang="en-US" dirty="0"/>
              <a:t> </a:t>
            </a:r>
            <a:r>
              <a:rPr kumimoji="1" lang="en-US" altLang="zh-CN" dirty="0"/>
              <a:t>if</a:t>
            </a:r>
            <a:r>
              <a:rPr kumimoji="1" lang="zh-CN" altLang="en-US" dirty="0"/>
              <a:t> </a:t>
            </a:r>
            <a:r>
              <a:rPr kumimoji="1" lang="en-US" altLang="zh-CN" dirty="0"/>
              <a:t>one</a:t>
            </a:r>
            <a:r>
              <a:rPr kumimoji="1" lang="zh-CN" altLang="en-US" dirty="0"/>
              <a:t> </a:t>
            </a:r>
            <a:r>
              <a:rPr kumimoji="1" lang="en-US" altLang="zh-CN" dirty="0"/>
              <a:t>guest</a:t>
            </a:r>
            <a:r>
              <a:rPr kumimoji="1" lang="zh-CN" altLang="en-US" dirty="0"/>
              <a:t> </a:t>
            </a:r>
            <a:r>
              <a:rPr kumimoji="1" lang="en-US" altLang="zh-CN" dirty="0"/>
              <a:t>OS</a:t>
            </a:r>
            <a:r>
              <a:rPr kumimoji="1" lang="zh-CN" altLang="en-US" dirty="0"/>
              <a:t> </a:t>
            </a:r>
            <a:r>
              <a:rPr kumimoji="1" lang="en-US" altLang="zh-CN" dirty="0"/>
              <a:t>tries</a:t>
            </a:r>
            <a:r>
              <a:rPr kumimoji="1" lang="zh-CN" altLang="en-US" dirty="0"/>
              <a:t> </a:t>
            </a:r>
            <a:r>
              <a:rPr kumimoji="1" lang="en-US" altLang="zh-CN" dirty="0"/>
              <a:t>to</a:t>
            </a:r>
            <a:r>
              <a:rPr kumimoji="1" lang="zh-CN" altLang="en-US" dirty="0"/>
              <a:t> </a:t>
            </a:r>
            <a:r>
              <a:rPr kumimoji="1" lang="en-US" altLang="zh-CN" dirty="0"/>
              <a:t>format</a:t>
            </a:r>
            <a:r>
              <a:rPr kumimoji="1" lang="zh-CN" altLang="en-US" dirty="0"/>
              <a:t> </a:t>
            </a:r>
            <a:r>
              <a:rPr kumimoji="1" lang="en-US" altLang="zh-CN" dirty="0"/>
              <a:t>its</a:t>
            </a:r>
            <a:r>
              <a:rPr kumimoji="1" lang="zh-CN" altLang="en-US" dirty="0"/>
              <a:t> </a:t>
            </a:r>
            <a:r>
              <a:rPr kumimoji="1" lang="en-US" altLang="zh-CN" dirty="0"/>
              <a:t>disk?</a:t>
            </a:r>
            <a:endParaRPr kumimoji="1" lang="zh-CN" altLang="en-US" dirty="0"/>
          </a:p>
        </p:txBody>
      </p:sp>
    </p:spTree>
    <p:extLst>
      <p:ext uri="{BB962C8B-B14F-4D97-AF65-F5344CB8AC3E}">
        <p14:creationId xmlns:p14="http://schemas.microsoft.com/office/powerpoint/2010/main" val="4591490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Solutions</a:t>
            </a:r>
            <a:r>
              <a:rPr kumimoji="1" lang="zh-CN" altLang="en-US" dirty="0"/>
              <a:t> </a:t>
            </a:r>
            <a:r>
              <a:rPr kumimoji="1" lang="en-US" altLang="zh-CN" dirty="0"/>
              <a:t>for</a:t>
            </a:r>
            <a:r>
              <a:rPr kumimoji="1" lang="zh-CN" altLang="en-US" dirty="0"/>
              <a:t> </a:t>
            </a:r>
            <a:r>
              <a:rPr kumimoji="1" lang="en-US" altLang="zh-CN" dirty="0"/>
              <a:t>I/O</a:t>
            </a:r>
            <a:r>
              <a:rPr kumimoji="1" lang="zh-CN" altLang="en-US" dirty="0"/>
              <a:t> </a:t>
            </a:r>
            <a:r>
              <a:rPr kumimoji="1" lang="en-US" altLang="zh-CN" dirty="0"/>
              <a:t>Virtualization</a:t>
            </a:r>
            <a:endParaRPr kumimoji="1" lang="zh-CN" altLang="en-US" dirty="0"/>
          </a:p>
        </p:txBody>
      </p:sp>
      <p:sp>
        <p:nvSpPr>
          <p:cNvPr id="3" name="内容占位符 2"/>
          <p:cNvSpPr>
            <a:spLocks noGrp="1"/>
          </p:cNvSpPr>
          <p:nvPr>
            <p:ph idx="1"/>
          </p:nvPr>
        </p:nvSpPr>
        <p:spPr>
          <a:xfrm>
            <a:off x="457200" y="1333501"/>
            <a:ext cx="8363272" cy="3771636"/>
          </a:xfrm>
        </p:spPr>
        <p:txBody>
          <a:bodyPr/>
          <a:lstStyle/>
          <a:p>
            <a:pPr marL="514350" indent="-514350">
              <a:buFont typeface="+mj-lt"/>
              <a:buAutoNum type="arabicPeriod"/>
            </a:pPr>
            <a:r>
              <a:rPr kumimoji="1" lang="en-US" altLang="zh-CN" b="1" dirty="0">
                <a:solidFill>
                  <a:schemeClr val="accent2"/>
                </a:solidFill>
              </a:rPr>
              <a:t>Direct access</a:t>
            </a:r>
            <a:r>
              <a:rPr kumimoji="1" lang="en-US" altLang="zh-CN" dirty="0"/>
              <a:t>:</a:t>
            </a:r>
            <a:r>
              <a:rPr kumimoji="1" lang="zh-CN" altLang="en-US" dirty="0"/>
              <a:t> </a:t>
            </a:r>
            <a:r>
              <a:rPr kumimoji="1" lang="en-US" altLang="zh-CN" dirty="0"/>
              <a:t>VM</a:t>
            </a:r>
            <a:r>
              <a:rPr kumimoji="1" lang="zh-CN" altLang="en-US" dirty="0"/>
              <a:t> </a:t>
            </a:r>
            <a:r>
              <a:rPr kumimoji="1" lang="en-US" altLang="zh-CN" dirty="0"/>
              <a:t>owns</a:t>
            </a:r>
            <a:r>
              <a:rPr kumimoji="1" lang="zh-CN" altLang="en-US" dirty="0"/>
              <a:t> </a:t>
            </a:r>
            <a:r>
              <a:rPr kumimoji="1" lang="en-US" altLang="zh-CN" dirty="0"/>
              <a:t>a</a:t>
            </a:r>
            <a:r>
              <a:rPr kumimoji="1" lang="zh-CN" altLang="en-US" dirty="0"/>
              <a:t> </a:t>
            </a:r>
            <a:r>
              <a:rPr kumimoji="1" lang="en-US" altLang="zh-CN" dirty="0"/>
              <a:t>device</a:t>
            </a:r>
            <a:r>
              <a:rPr kumimoji="1" lang="zh-CN" altLang="en-US" dirty="0"/>
              <a:t> </a:t>
            </a:r>
            <a:r>
              <a:rPr kumimoji="1" lang="en-US" altLang="zh-CN" dirty="0"/>
              <a:t>exclusively</a:t>
            </a:r>
          </a:p>
          <a:p>
            <a:pPr marL="514350" indent="-514350">
              <a:buFont typeface="+mj-lt"/>
              <a:buAutoNum type="arabicPeriod"/>
            </a:pPr>
            <a:r>
              <a:rPr kumimoji="1" lang="en-US" altLang="zh-CN" b="1" dirty="0">
                <a:solidFill>
                  <a:schemeClr val="accent2"/>
                </a:solidFill>
              </a:rPr>
              <a:t>Device</a:t>
            </a:r>
            <a:r>
              <a:rPr kumimoji="1" lang="zh-CN" altLang="en-US" b="1" dirty="0">
                <a:solidFill>
                  <a:schemeClr val="accent2"/>
                </a:solidFill>
              </a:rPr>
              <a:t> </a:t>
            </a:r>
            <a:r>
              <a:rPr kumimoji="1" lang="en-US" altLang="zh-CN" b="1" dirty="0">
                <a:solidFill>
                  <a:schemeClr val="accent2"/>
                </a:solidFill>
              </a:rPr>
              <a:t>emulation</a:t>
            </a:r>
            <a:r>
              <a:rPr kumimoji="1" lang="en-US" altLang="zh-CN" dirty="0"/>
              <a:t>:</a:t>
            </a:r>
            <a:r>
              <a:rPr kumimoji="1" lang="zh-CN" altLang="en-US" dirty="0"/>
              <a:t> </a:t>
            </a:r>
            <a:r>
              <a:rPr kumimoji="1" lang="en-US" altLang="zh-CN" dirty="0"/>
              <a:t>VMM</a:t>
            </a:r>
            <a:r>
              <a:rPr kumimoji="1" lang="zh-CN" altLang="en-US" dirty="0"/>
              <a:t> </a:t>
            </a:r>
            <a:r>
              <a:rPr kumimoji="1" lang="en-US" altLang="zh-CN" dirty="0"/>
              <a:t>emulates</a:t>
            </a:r>
            <a:r>
              <a:rPr kumimoji="1" lang="zh-CN" altLang="en-US" dirty="0"/>
              <a:t> </a:t>
            </a:r>
            <a:r>
              <a:rPr kumimoji="1" lang="en-US" altLang="zh-CN" dirty="0"/>
              <a:t>device</a:t>
            </a:r>
            <a:r>
              <a:rPr kumimoji="1" lang="zh-CN" altLang="en-US" dirty="0"/>
              <a:t> </a:t>
            </a:r>
            <a:r>
              <a:rPr kumimoji="1" lang="en-US" altLang="zh-CN" dirty="0"/>
              <a:t>in</a:t>
            </a:r>
            <a:r>
              <a:rPr kumimoji="1" lang="zh-CN" altLang="en-US" dirty="0"/>
              <a:t> </a:t>
            </a:r>
            <a:r>
              <a:rPr kumimoji="1" lang="en-US" altLang="zh-CN" dirty="0"/>
              <a:t>software</a:t>
            </a:r>
          </a:p>
          <a:p>
            <a:pPr marL="514350" indent="-514350">
              <a:buFont typeface="+mj-lt"/>
              <a:buAutoNum type="arabicPeriod"/>
            </a:pPr>
            <a:r>
              <a:rPr kumimoji="1" lang="en-US" altLang="zh-CN" b="1" dirty="0">
                <a:solidFill>
                  <a:schemeClr val="accent2"/>
                </a:solidFill>
              </a:rPr>
              <a:t>Para-virtualized</a:t>
            </a:r>
            <a:r>
              <a:rPr kumimoji="1" lang="en-US" altLang="zh-CN" dirty="0"/>
              <a:t>:</a:t>
            </a:r>
            <a:r>
              <a:rPr kumimoji="1" lang="zh-CN" altLang="en-US" dirty="0"/>
              <a:t> </a:t>
            </a:r>
            <a:r>
              <a:rPr kumimoji="1" lang="en-US" altLang="zh-CN" dirty="0"/>
              <a:t>split</a:t>
            </a:r>
            <a:r>
              <a:rPr kumimoji="1" lang="zh-CN" altLang="en-US" dirty="0"/>
              <a:t> </a:t>
            </a:r>
            <a:r>
              <a:rPr kumimoji="1" lang="en-US" altLang="zh-CN" dirty="0"/>
              <a:t>the</a:t>
            </a:r>
            <a:r>
              <a:rPr kumimoji="1" lang="zh-CN" altLang="en-US" dirty="0"/>
              <a:t> </a:t>
            </a:r>
            <a:r>
              <a:rPr kumimoji="1" lang="en-US" altLang="zh-CN" dirty="0"/>
              <a:t>drivers</a:t>
            </a:r>
            <a:r>
              <a:rPr kumimoji="1" lang="zh-CN" altLang="en-US" dirty="0"/>
              <a:t> </a:t>
            </a:r>
            <a:r>
              <a:rPr kumimoji="1" lang="en-US" altLang="zh-CN" dirty="0"/>
              <a:t>to</a:t>
            </a:r>
            <a:r>
              <a:rPr kumimoji="1" lang="zh-CN" altLang="en-US" dirty="0"/>
              <a:t> </a:t>
            </a:r>
            <a:r>
              <a:rPr kumimoji="1" lang="en-US" altLang="zh-CN" dirty="0"/>
              <a:t>guest</a:t>
            </a:r>
            <a:r>
              <a:rPr kumimoji="1" lang="zh-CN" altLang="en-US" dirty="0"/>
              <a:t> </a:t>
            </a:r>
            <a:r>
              <a:rPr kumimoji="1" lang="en-US" altLang="zh-CN" dirty="0"/>
              <a:t>and</a:t>
            </a:r>
            <a:r>
              <a:rPr kumimoji="1" lang="zh-CN" altLang="en-US" dirty="0"/>
              <a:t> </a:t>
            </a:r>
            <a:r>
              <a:rPr kumimoji="1" lang="en-US" altLang="zh-CN" dirty="0"/>
              <a:t>host</a:t>
            </a:r>
          </a:p>
          <a:p>
            <a:pPr marL="514350" indent="-514350">
              <a:buFont typeface="+mj-lt"/>
              <a:buAutoNum type="arabicPeriod"/>
            </a:pPr>
            <a:r>
              <a:rPr kumimoji="1" lang="en-US" altLang="zh-CN" b="1" dirty="0">
                <a:solidFill>
                  <a:schemeClr val="accent2"/>
                </a:solidFill>
              </a:rPr>
              <a:t>Hardware assisted</a:t>
            </a:r>
            <a:r>
              <a:rPr kumimoji="1" lang="en-US" altLang="zh-CN" dirty="0"/>
              <a:t>:</a:t>
            </a:r>
            <a:r>
              <a:rPr kumimoji="1" lang="zh-CN" altLang="en-US" dirty="0"/>
              <a:t> </a:t>
            </a:r>
            <a:r>
              <a:rPr kumimoji="1" lang="en-US" altLang="zh-CN" dirty="0"/>
              <a:t>self-virtualization</a:t>
            </a:r>
            <a:r>
              <a:rPr kumimoji="1" lang="zh-CN" altLang="en-US" dirty="0"/>
              <a:t> </a:t>
            </a:r>
            <a:r>
              <a:rPr kumimoji="1" lang="en-US" altLang="zh-CN" dirty="0"/>
              <a:t>device</a:t>
            </a:r>
          </a:p>
        </p:txBody>
      </p:sp>
    </p:spTree>
    <p:extLst>
      <p:ext uri="{BB962C8B-B14F-4D97-AF65-F5344CB8AC3E}">
        <p14:creationId xmlns:p14="http://schemas.microsoft.com/office/powerpoint/2010/main" val="19664125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59000" y="1400324"/>
            <a:ext cx="889000" cy="5715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500" b="1" dirty="0">
                <a:solidFill>
                  <a:schemeClr val="tx1"/>
                </a:solidFill>
              </a:rPr>
              <a:t>CPU</a:t>
            </a:r>
          </a:p>
        </p:txBody>
      </p:sp>
      <p:sp>
        <p:nvSpPr>
          <p:cNvPr id="5" name="Rectangle 4"/>
          <p:cNvSpPr/>
          <p:nvPr/>
        </p:nvSpPr>
        <p:spPr>
          <a:xfrm>
            <a:off x="2159000" y="1971824"/>
            <a:ext cx="889000" cy="3175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000" b="1" dirty="0">
                <a:solidFill>
                  <a:schemeClr val="tx1"/>
                </a:solidFill>
              </a:rPr>
              <a:t>MMU</a:t>
            </a:r>
          </a:p>
        </p:txBody>
      </p:sp>
      <p:sp>
        <p:nvSpPr>
          <p:cNvPr id="6" name="Rectangle 5"/>
          <p:cNvSpPr/>
          <p:nvPr/>
        </p:nvSpPr>
        <p:spPr>
          <a:xfrm>
            <a:off x="3492500" y="1400324"/>
            <a:ext cx="889000" cy="5715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167" b="1" dirty="0">
                <a:solidFill>
                  <a:schemeClr val="tx1"/>
                </a:solidFill>
              </a:rPr>
              <a:t>Memory</a:t>
            </a:r>
          </a:p>
        </p:txBody>
      </p:sp>
      <p:sp>
        <p:nvSpPr>
          <p:cNvPr id="7" name="Rectangle 6"/>
          <p:cNvSpPr/>
          <p:nvPr/>
        </p:nvSpPr>
        <p:spPr>
          <a:xfrm>
            <a:off x="3492500" y="1971824"/>
            <a:ext cx="889000" cy="3175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000" b="1" dirty="0">
                <a:solidFill>
                  <a:schemeClr val="tx1"/>
                </a:solidFill>
              </a:rPr>
              <a:t>Controller</a:t>
            </a:r>
          </a:p>
        </p:txBody>
      </p:sp>
      <p:cxnSp>
        <p:nvCxnSpPr>
          <p:cNvPr id="9" name="Straight Connector 8"/>
          <p:cNvCxnSpPr/>
          <p:nvPr/>
        </p:nvCxnSpPr>
        <p:spPr>
          <a:xfrm>
            <a:off x="1841500" y="2543324"/>
            <a:ext cx="2794000" cy="1323"/>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635500" y="2416324"/>
            <a:ext cx="841064" cy="297454"/>
          </a:xfrm>
          <a:prstGeom prst="rect">
            <a:avLst/>
          </a:prstGeom>
          <a:noFill/>
        </p:spPr>
        <p:txBody>
          <a:bodyPr wrap="none" rtlCol="0">
            <a:spAutoFit/>
          </a:bodyPr>
          <a:lstStyle/>
          <a:p>
            <a:r>
              <a:rPr lang="en-US" sz="1333" b="1" dirty="0"/>
              <a:t>Local Bus</a:t>
            </a:r>
          </a:p>
        </p:txBody>
      </p:sp>
      <p:sp>
        <p:nvSpPr>
          <p:cNvPr id="11" name="Rectangle 10"/>
          <p:cNvSpPr/>
          <p:nvPr/>
        </p:nvSpPr>
        <p:spPr>
          <a:xfrm>
            <a:off x="2476500" y="2733824"/>
            <a:ext cx="1524000" cy="381000"/>
          </a:xfrm>
          <a:prstGeom prst="rect">
            <a:avLst/>
          </a:prstGeom>
          <a:solidFill>
            <a:schemeClr val="bg1">
              <a:lumMod val="85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167" b="1" dirty="0">
                <a:solidFill>
                  <a:schemeClr val="tx1"/>
                </a:solidFill>
              </a:rPr>
              <a:t>Interface</a:t>
            </a:r>
          </a:p>
        </p:txBody>
      </p:sp>
      <p:cxnSp>
        <p:nvCxnSpPr>
          <p:cNvPr id="12" name="Straight Connector 11"/>
          <p:cNvCxnSpPr/>
          <p:nvPr/>
        </p:nvCxnSpPr>
        <p:spPr>
          <a:xfrm>
            <a:off x="1905000" y="3305324"/>
            <a:ext cx="4318000" cy="1323"/>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398646" y="3051324"/>
            <a:ext cx="995786" cy="502573"/>
          </a:xfrm>
          <a:prstGeom prst="rect">
            <a:avLst/>
          </a:prstGeom>
          <a:noFill/>
        </p:spPr>
        <p:txBody>
          <a:bodyPr wrap="none" rtlCol="0">
            <a:spAutoFit/>
          </a:bodyPr>
          <a:lstStyle/>
          <a:p>
            <a:pPr algn="ctr"/>
            <a:r>
              <a:rPr lang="en-US" sz="1333" b="1" dirty="0"/>
              <a:t>High-Speed</a:t>
            </a:r>
          </a:p>
          <a:p>
            <a:pPr algn="ctr"/>
            <a:r>
              <a:rPr lang="en-US" sz="1333" b="1" dirty="0"/>
              <a:t>I/O Bus</a:t>
            </a:r>
          </a:p>
        </p:txBody>
      </p:sp>
      <p:sp>
        <p:nvSpPr>
          <p:cNvPr id="17" name="Rectangle 16"/>
          <p:cNvSpPr/>
          <p:nvPr/>
        </p:nvSpPr>
        <p:spPr>
          <a:xfrm>
            <a:off x="1905000" y="3622824"/>
            <a:ext cx="889000" cy="3810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167" b="1" dirty="0">
                <a:solidFill>
                  <a:schemeClr val="tx1"/>
                </a:solidFill>
              </a:rPr>
              <a:t>NIC</a:t>
            </a:r>
          </a:p>
        </p:txBody>
      </p:sp>
      <p:sp>
        <p:nvSpPr>
          <p:cNvPr id="18" name="Rectangle 17"/>
          <p:cNvSpPr/>
          <p:nvPr/>
        </p:nvSpPr>
        <p:spPr>
          <a:xfrm>
            <a:off x="3048000" y="3622824"/>
            <a:ext cx="889000" cy="3810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167" b="1" dirty="0">
                <a:solidFill>
                  <a:schemeClr val="tx1"/>
                </a:solidFill>
              </a:rPr>
              <a:t>Controller</a:t>
            </a:r>
          </a:p>
        </p:txBody>
      </p:sp>
      <p:sp>
        <p:nvSpPr>
          <p:cNvPr id="19" name="Rectangle 18"/>
          <p:cNvSpPr/>
          <p:nvPr/>
        </p:nvSpPr>
        <p:spPr>
          <a:xfrm>
            <a:off x="4191000" y="3622824"/>
            <a:ext cx="889000" cy="3810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167" b="1" dirty="0">
                <a:solidFill>
                  <a:schemeClr val="tx1"/>
                </a:solidFill>
              </a:rPr>
              <a:t>Bridge</a:t>
            </a:r>
          </a:p>
        </p:txBody>
      </p:sp>
      <p:sp>
        <p:nvSpPr>
          <p:cNvPr id="20" name="Rectangle 19"/>
          <p:cNvSpPr/>
          <p:nvPr/>
        </p:nvSpPr>
        <p:spPr>
          <a:xfrm>
            <a:off x="5334000" y="3559324"/>
            <a:ext cx="889000" cy="5080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167" b="1" dirty="0">
                <a:solidFill>
                  <a:schemeClr val="tx1"/>
                </a:solidFill>
              </a:rPr>
              <a:t>Frame Buffer</a:t>
            </a:r>
          </a:p>
        </p:txBody>
      </p:sp>
      <p:sp>
        <p:nvSpPr>
          <p:cNvPr id="21" name="Can 20"/>
          <p:cNvSpPr/>
          <p:nvPr/>
        </p:nvSpPr>
        <p:spPr>
          <a:xfrm>
            <a:off x="3175000" y="4257824"/>
            <a:ext cx="381000" cy="444500"/>
          </a:xfrm>
          <a:prstGeom prst="can">
            <a:avLst/>
          </a:prstGeom>
          <a:solidFill>
            <a:schemeClr val="bg1"/>
          </a:solidFill>
          <a:ln w="9525">
            <a:solidFill>
              <a:schemeClr val="bg1">
                <a:lumMod val="50000"/>
              </a:schemeClr>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333" b="1">
              <a:solidFill>
                <a:schemeClr val="tx1"/>
              </a:solidFill>
            </a:endParaRPr>
          </a:p>
        </p:txBody>
      </p:sp>
      <p:sp>
        <p:nvSpPr>
          <p:cNvPr id="22" name="Can 21"/>
          <p:cNvSpPr/>
          <p:nvPr/>
        </p:nvSpPr>
        <p:spPr>
          <a:xfrm>
            <a:off x="3492500" y="4384824"/>
            <a:ext cx="381000" cy="444500"/>
          </a:xfrm>
          <a:prstGeom prst="can">
            <a:avLst/>
          </a:prstGeom>
          <a:solidFill>
            <a:schemeClr val="bg1"/>
          </a:solidFill>
          <a:ln w="9525">
            <a:solidFill>
              <a:schemeClr val="bg1">
                <a:lumMod val="50000"/>
              </a:schemeClr>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333" b="1">
              <a:solidFill>
                <a:schemeClr val="tx1"/>
              </a:solidFill>
            </a:endParaRPr>
          </a:p>
        </p:txBody>
      </p:sp>
      <p:sp>
        <p:nvSpPr>
          <p:cNvPr id="24" name="Cloud 23"/>
          <p:cNvSpPr/>
          <p:nvPr/>
        </p:nvSpPr>
        <p:spPr>
          <a:xfrm>
            <a:off x="1905000" y="4257824"/>
            <a:ext cx="698500" cy="444500"/>
          </a:xfrm>
          <a:prstGeom prst="cloud">
            <a:avLst/>
          </a:prstGeom>
          <a:solidFill>
            <a:schemeClr val="bg1"/>
          </a:solidFill>
          <a:ln w="9525">
            <a:solidFill>
              <a:schemeClr val="tx1"/>
            </a:solidFill>
            <a:prstDash val="sysDot"/>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167" b="1" dirty="0">
                <a:solidFill>
                  <a:schemeClr val="bg1">
                    <a:lumMod val="50000"/>
                  </a:schemeClr>
                </a:solidFill>
              </a:rPr>
              <a:t>LAN</a:t>
            </a:r>
          </a:p>
        </p:txBody>
      </p:sp>
      <p:cxnSp>
        <p:nvCxnSpPr>
          <p:cNvPr id="25" name="Straight Connector 24"/>
          <p:cNvCxnSpPr/>
          <p:nvPr/>
        </p:nvCxnSpPr>
        <p:spPr>
          <a:xfrm>
            <a:off x="2603500" y="4994300"/>
            <a:ext cx="3238500" cy="1323"/>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5828268" y="4803800"/>
            <a:ext cx="961161" cy="502573"/>
          </a:xfrm>
          <a:prstGeom prst="rect">
            <a:avLst/>
          </a:prstGeom>
          <a:noFill/>
        </p:spPr>
        <p:txBody>
          <a:bodyPr wrap="none" rtlCol="0">
            <a:spAutoFit/>
          </a:bodyPr>
          <a:lstStyle/>
          <a:p>
            <a:pPr algn="ctr"/>
            <a:r>
              <a:rPr lang="en-US" sz="1333" b="1" dirty="0"/>
              <a:t>Low-Speed</a:t>
            </a:r>
          </a:p>
          <a:p>
            <a:pPr algn="ctr"/>
            <a:r>
              <a:rPr lang="en-US" sz="1333" b="1" dirty="0"/>
              <a:t>I/O Bus</a:t>
            </a:r>
          </a:p>
        </p:txBody>
      </p:sp>
      <p:grpSp>
        <p:nvGrpSpPr>
          <p:cNvPr id="3" name="Group 34"/>
          <p:cNvGrpSpPr/>
          <p:nvPr/>
        </p:nvGrpSpPr>
        <p:grpSpPr>
          <a:xfrm>
            <a:off x="5588000" y="4321324"/>
            <a:ext cx="571500" cy="415637"/>
            <a:chOff x="5791200" y="1981200"/>
            <a:chExt cx="1066800" cy="685800"/>
          </a:xfrm>
        </p:grpSpPr>
        <p:sp>
          <p:nvSpPr>
            <p:cNvPr id="33" name="Rectangle 32"/>
            <p:cNvSpPr/>
            <p:nvPr/>
          </p:nvSpPr>
          <p:spPr>
            <a:xfrm>
              <a:off x="5791200" y="1981200"/>
              <a:ext cx="1066800" cy="685800"/>
            </a:xfrm>
            <a:prstGeom prst="rect">
              <a:avLst/>
            </a:prstGeom>
            <a:solidFill>
              <a:schemeClr val="bg1"/>
            </a:solidFill>
            <a:ln w="9525">
              <a:solidFill>
                <a:schemeClr val="bg1">
                  <a:lumMod val="50000"/>
                </a:schemeClr>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333" b="1">
                <a:solidFill>
                  <a:schemeClr val="tx1"/>
                </a:solidFill>
              </a:endParaRPr>
            </a:p>
          </p:txBody>
        </p:sp>
        <p:sp>
          <p:nvSpPr>
            <p:cNvPr id="34" name="Rounded Rectangle 33"/>
            <p:cNvSpPr/>
            <p:nvPr/>
          </p:nvSpPr>
          <p:spPr>
            <a:xfrm>
              <a:off x="5867400" y="2057400"/>
              <a:ext cx="914400" cy="533400"/>
            </a:xfrm>
            <a:prstGeom prst="roundRect">
              <a:avLst/>
            </a:prstGeom>
            <a:solidFill>
              <a:schemeClr val="bg1"/>
            </a:solidFill>
            <a:ln w="9525">
              <a:solidFill>
                <a:schemeClr val="bg1">
                  <a:lumMod val="50000"/>
                </a:schemeClr>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333" b="1">
                <a:solidFill>
                  <a:schemeClr val="tx1"/>
                </a:solidFill>
              </a:endParaRPr>
            </a:p>
          </p:txBody>
        </p:sp>
      </p:grpSp>
      <p:sp>
        <p:nvSpPr>
          <p:cNvPr id="38" name="Rectangle 37"/>
          <p:cNvSpPr/>
          <p:nvPr/>
        </p:nvSpPr>
        <p:spPr>
          <a:xfrm>
            <a:off x="4445000" y="5184800"/>
            <a:ext cx="889000" cy="3810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167" b="1" dirty="0">
                <a:solidFill>
                  <a:schemeClr val="tx1"/>
                </a:solidFill>
              </a:rPr>
              <a:t>USB</a:t>
            </a:r>
          </a:p>
        </p:txBody>
      </p:sp>
      <p:sp>
        <p:nvSpPr>
          <p:cNvPr id="39" name="Rectangle 38"/>
          <p:cNvSpPr/>
          <p:nvPr/>
        </p:nvSpPr>
        <p:spPr>
          <a:xfrm>
            <a:off x="3175000" y="5184800"/>
            <a:ext cx="889000" cy="3810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167" b="1" dirty="0">
                <a:solidFill>
                  <a:schemeClr val="tx1"/>
                </a:solidFill>
              </a:rPr>
              <a:t>CD-ROM</a:t>
            </a:r>
          </a:p>
        </p:txBody>
      </p:sp>
      <p:cxnSp>
        <p:nvCxnSpPr>
          <p:cNvPr id="41" name="Straight Arrow Connector 40"/>
          <p:cNvCxnSpPr>
            <a:stCxn id="5" idx="2"/>
          </p:cNvCxnSpPr>
          <p:nvPr/>
        </p:nvCxnSpPr>
        <p:spPr>
          <a:xfrm rot="5400000">
            <a:off x="2475838" y="2416324"/>
            <a:ext cx="254662" cy="662"/>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7" idx="2"/>
          </p:cNvCxnSpPr>
          <p:nvPr/>
        </p:nvCxnSpPr>
        <p:spPr>
          <a:xfrm rot="5400000">
            <a:off x="3809669" y="2416655"/>
            <a:ext cx="254662" cy="1323"/>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endCxn id="11" idx="0"/>
          </p:cNvCxnSpPr>
          <p:nvPr/>
        </p:nvCxnSpPr>
        <p:spPr>
          <a:xfrm rot="5400000">
            <a:off x="3143912" y="2638574"/>
            <a:ext cx="189838" cy="662"/>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11" idx="2"/>
          </p:cNvCxnSpPr>
          <p:nvPr/>
        </p:nvCxnSpPr>
        <p:spPr>
          <a:xfrm rot="5400000">
            <a:off x="3142919" y="3209743"/>
            <a:ext cx="190500" cy="662"/>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endCxn id="17" idx="0"/>
          </p:cNvCxnSpPr>
          <p:nvPr/>
        </p:nvCxnSpPr>
        <p:spPr>
          <a:xfrm rot="5400000">
            <a:off x="2190750" y="3464074"/>
            <a:ext cx="317500" cy="1323"/>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endCxn id="18" idx="0"/>
          </p:cNvCxnSpPr>
          <p:nvPr/>
        </p:nvCxnSpPr>
        <p:spPr>
          <a:xfrm rot="5400000">
            <a:off x="3334412" y="3463413"/>
            <a:ext cx="317500" cy="1323"/>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endCxn id="19" idx="0"/>
          </p:cNvCxnSpPr>
          <p:nvPr/>
        </p:nvCxnSpPr>
        <p:spPr>
          <a:xfrm rot="5400000">
            <a:off x="4477412" y="3463413"/>
            <a:ext cx="317500" cy="1323"/>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endCxn id="20" idx="0"/>
          </p:cNvCxnSpPr>
          <p:nvPr/>
        </p:nvCxnSpPr>
        <p:spPr>
          <a:xfrm rot="5400000">
            <a:off x="5652162" y="3431663"/>
            <a:ext cx="254000" cy="1323"/>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stCxn id="17" idx="2"/>
            <a:endCxn id="24" idx="3"/>
          </p:cNvCxnSpPr>
          <p:nvPr/>
        </p:nvCxnSpPr>
        <p:spPr>
          <a:xfrm rot="5400000">
            <a:off x="2162168" y="4095907"/>
            <a:ext cx="279415" cy="9525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18" idx="2"/>
            <a:endCxn id="21" idx="1"/>
          </p:cNvCxnSpPr>
          <p:nvPr/>
        </p:nvCxnSpPr>
        <p:spPr>
          <a:xfrm rot="5400000">
            <a:off x="3302000" y="4067324"/>
            <a:ext cx="254000" cy="12700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a:stCxn id="18" idx="2"/>
            <a:endCxn id="22" idx="1"/>
          </p:cNvCxnSpPr>
          <p:nvPr/>
        </p:nvCxnSpPr>
        <p:spPr>
          <a:xfrm rot="16200000" flipH="1">
            <a:off x="3397250" y="4099074"/>
            <a:ext cx="381000" cy="19050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stCxn id="19" idx="2"/>
          </p:cNvCxnSpPr>
          <p:nvPr/>
        </p:nvCxnSpPr>
        <p:spPr>
          <a:xfrm>
            <a:off x="4635500" y="4003824"/>
            <a:ext cx="662" cy="99047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stCxn id="20" idx="2"/>
            <a:endCxn id="33" idx="0"/>
          </p:cNvCxnSpPr>
          <p:nvPr/>
        </p:nvCxnSpPr>
        <p:spPr>
          <a:xfrm rot="16200000" flipH="1">
            <a:off x="5699125" y="4146699"/>
            <a:ext cx="254000" cy="9525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a:stCxn id="38" idx="0"/>
          </p:cNvCxnSpPr>
          <p:nvPr/>
        </p:nvCxnSpPr>
        <p:spPr>
          <a:xfrm rot="5400000" flipH="1" flipV="1">
            <a:off x="4794912" y="5089550"/>
            <a:ext cx="189838" cy="662"/>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a:stCxn id="39" idx="0"/>
          </p:cNvCxnSpPr>
          <p:nvPr/>
        </p:nvCxnSpPr>
        <p:spPr>
          <a:xfrm rot="5400000" flipH="1" flipV="1">
            <a:off x="3524250" y="5089550"/>
            <a:ext cx="190500" cy="1323"/>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0" name="Rectangle 59"/>
          <p:cNvSpPr/>
          <p:nvPr/>
        </p:nvSpPr>
        <p:spPr>
          <a:xfrm>
            <a:off x="1841500" y="1273324"/>
            <a:ext cx="444500" cy="635000"/>
          </a:xfrm>
          <a:prstGeom prst="rect">
            <a:avLst/>
          </a:prstGeom>
          <a:solidFill>
            <a:schemeClr val="bg2">
              <a:lumMod val="90000"/>
            </a:schemeClr>
          </a:solidFill>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1100" b="1" dirty="0"/>
              <a:t>VM</a:t>
            </a:r>
          </a:p>
          <a:p>
            <a:pPr algn="ctr"/>
            <a:r>
              <a:rPr lang="en-US" sz="800" b="1" dirty="0"/>
              <a:t>Guest OS</a:t>
            </a:r>
          </a:p>
        </p:txBody>
      </p:sp>
      <p:cxnSp>
        <p:nvCxnSpPr>
          <p:cNvPr id="63" name="Straight Connector 62"/>
          <p:cNvCxnSpPr>
            <a:stCxn id="60" idx="2"/>
          </p:cNvCxnSpPr>
          <p:nvPr/>
        </p:nvCxnSpPr>
        <p:spPr>
          <a:xfrm rot="16200000" flipH="1">
            <a:off x="1222375" y="2749699"/>
            <a:ext cx="1714500" cy="31750"/>
          </a:xfrm>
          <a:prstGeom prst="line">
            <a:avLst/>
          </a:prstGeom>
          <a:ln w="57150">
            <a:solidFill>
              <a:schemeClr val="tx1">
                <a:lumMod val="75000"/>
                <a:lumOff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Freeform 47"/>
          <p:cNvSpPr/>
          <p:nvPr/>
        </p:nvSpPr>
        <p:spPr>
          <a:xfrm>
            <a:off x="2288189" y="2263048"/>
            <a:ext cx="1694793" cy="1418897"/>
          </a:xfrm>
          <a:custGeom>
            <a:avLst/>
            <a:gdLst>
              <a:gd name="connsiteX0" fmla="*/ 28904 w 2033752"/>
              <a:gd name="connsiteY0" fmla="*/ 1702676 h 1702676"/>
              <a:gd name="connsiteX1" fmla="*/ 186559 w 2033752"/>
              <a:gd name="connsiteY1" fmla="*/ 1308538 h 1702676"/>
              <a:gd name="connsiteX2" fmla="*/ 1148256 w 2033752"/>
              <a:gd name="connsiteY2" fmla="*/ 1229710 h 1702676"/>
              <a:gd name="connsiteX3" fmla="*/ 1148256 w 2033752"/>
              <a:gd name="connsiteY3" fmla="*/ 567559 h 1702676"/>
              <a:gd name="connsiteX4" fmla="*/ 1353207 w 2033752"/>
              <a:gd name="connsiteY4" fmla="*/ 315310 h 1702676"/>
              <a:gd name="connsiteX5" fmla="*/ 1857704 w 2033752"/>
              <a:gd name="connsiteY5" fmla="*/ 299545 h 1702676"/>
              <a:gd name="connsiteX6" fmla="*/ 2015359 w 2033752"/>
              <a:gd name="connsiteY6" fmla="*/ 157655 h 1702676"/>
              <a:gd name="connsiteX7" fmla="*/ 1968063 w 2033752"/>
              <a:gd name="connsiteY7" fmla="*/ 0 h 1702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3752" h="1702676">
                <a:moveTo>
                  <a:pt x="28904" y="1702676"/>
                </a:moveTo>
                <a:cubicBezTo>
                  <a:pt x="14452" y="1545021"/>
                  <a:pt x="0" y="1387366"/>
                  <a:pt x="186559" y="1308538"/>
                </a:cubicBezTo>
                <a:cubicBezTo>
                  <a:pt x="373118" y="1229710"/>
                  <a:pt x="987973" y="1353207"/>
                  <a:pt x="1148256" y="1229710"/>
                </a:cubicBezTo>
                <a:cubicBezTo>
                  <a:pt x="1308539" y="1106214"/>
                  <a:pt x="1114097" y="719959"/>
                  <a:pt x="1148256" y="567559"/>
                </a:cubicBezTo>
                <a:cubicBezTo>
                  <a:pt x="1182415" y="415159"/>
                  <a:pt x="1234966" y="359979"/>
                  <a:pt x="1353207" y="315310"/>
                </a:cubicBezTo>
                <a:cubicBezTo>
                  <a:pt x="1471448" y="270641"/>
                  <a:pt x="1747345" y="325821"/>
                  <a:pt x="1857704" y="299545"/>
                </a:cubicBezTo>
                <a:cubicBezTo>
                  <a:pt x="1968063" y="273269"/>
                  <a:pt x="1996966" y="207579"/>
                  <a:pt x="2015359" y="157655"/>
                </a:cubicBezTo>
                <a:cubicBezTo>
                  <a:pt x="2033752" y="107731"/>
                  <a:pt x="2000907" y="53865"/>
                  <a:pt x="1968063" y="0"/>
                </a:cubicBezTo>
              </a:path>
            </a:pathLst>
          </a:custGeom>
          <a:ln w="57150">
            <a:solidFill>
              <a:schemeClr val="accent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00"/>
          </a:p>
        </p:txBody>
      </p:sp>
      <p:sp>
        <p:nvSpPr>
          <p:cNvPr id="13" name="标题 12"/>
          <p:cNvSpPr>
            <a:spLocks noGrp="1"/>
          </p:cNvSpPr>
          <p:nvPr>
            <p:ph type="title"/>
          </p:nvPr>
        </p:nvSpPr>
        <p:spPr/>
        <p:txBody>
          <a:bodyPr/>
          <a:lstStyle/>
          <a:p>
            <a:r>
              <a:rPr lang="en-US" altLang="zh-CN" dirty="0"/>
              <a:t>Sol-1:</a:t>
            </a:r>
            <a:r>
              <a:rPr lang="zh-CN" altLang="en-US" dirty="0"/>
              <a:t> </a:t>
            </a:r>
            <a:r>
              <a:rPr lang="en-US" altLang="zh-CN" dirty="0"/>
              <a:t>Direct Access Device Virtualization</a:t>
            </a:r>
            <a:endParaRPr kumimoji="1" lang="zh-CN" altLang="en-US" dirty="0"/>
          </a:p>
        </p:txBody>
      </p:sp>
    </p:spTree>
    <p:extLst>
      <p:ext uri="{BB962C8B-B14F-4D97-AF65-F5344CB8AC3E}">
        <p14:creationId xmlns:p14="http://schemas.microsoft.com/office/powerpoint/2010/main" val="39823486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a:t>IOMMU:</a:t>
            </a:r>
            <a:r>
              <a:rPr lang="zh-CN" altLang="en-US" dirty="0"/>
              <a:t> </a:t>
            </a:r>
            <a:r>
              <a:rPr lang="en-US" altLang="zh-CN" dirty="0"/>
              <a:t>Page</a:t>
            </a:r>
            <a:r>
              <a:rPr lang="zh-CN" altLang="en-US" dirty="0"/>
              <a:t> </a:t>
            </a:r>
            <a:r>
              <a:rPr lang="en-US" altLang="zh-CN" dirty="0"/>
              <a:t>Tables</a:t>
            </a:r>
            <a:r>
              <a:rPr lang="zh-CN" altLang="en-US" dirty="0"/>
              <a:t> </a:t>
            </a:r>
            <a:r>
              <a:rPr lang="en-US" altLang="zh-CN" dirty="0"/>
              <a:t>for</a:t>
            </a:r>
            <a:r>
              <a:rPr lang="zh-CN" altLang="en-US" dirty="0"/>
              <a:t> </a:t>
            </a:r>
            <a:r>
              <a:rPr lang="en-US" altLang="zh-CN" dirty="0"/>
              <a:t>Devices</a:t>
            </a:r>
            <a:endParaRPr lang="en-US" dirty="0"/>
          </a:p>
        </p:txBody>
      </p:sp>
      <p:sp>
        <p:nvSpPr>
          <p:cNvPr id="6" name="Content Placeholder 5"/>
          <p:cNvSpPr>
            <a:spLocks noGrp="1"/>
          </p:cNvSpPr>
          <p:nvPr>
            <p:ph idx="1"/>
          </p:nvPr>
        </p:nvSpPr>
        <p:spPr>
          <a:xfrm>
            <a:off x="457200" y="1333500"/>
            <a:ext cx="8229600" cy="4116287"/>
          </a:xfrm>
        </p:spPr>
        <p:txBody>
          <a:bodyPr>
            <a:normAutofit fontScale="92500"/>
          </a:bodyPr>
          <a:lstStyle/>
          <a:p>
            <a:r>
              <a:rPr lang="en-US" sz="2400" dirty="0"/>
              <a:t>Allow </a:t>
            </a:r>
            <a:r>
              <a:rPr lang="en-US" altLang="zh-CN" sz="2400" dirty="0"/>
              <a:t>g</a:t>
            </a:r>
            <a:r>
              <a:rPr lang="en-US" sz="2400" dirty="0"/>
              <a:t>uest</a:t>
            </a:r>
            <a:r>
              <a:rPr lang="en-US" sz="2400" baseline="0" dirty="0"/>
              <a:t> OS direct access to underlying device</a:t>
            </a:r>
            <a:endParaRPr lang="zh-CN" altLang="en-US" sz="2400" baseline="0" dirty="0"/>
          </a:p>
          <a:p>
            <a:pPr lvl="1"/>
            <a:r>
              <a:rPr lang="en-US" altLang="zh-CN" sz="2200" dirty="0"/>
              <a:t>Guest</a:t>
            </a:r>
            <a:r>
              <a:rPr lang="zh-CN" altLang="en-US" sz="2200" dirty="0"/>
              <a:t> </a:t>
            </a:r>
            <a:r>
              <a:rPr lang="en-US" altLang="zh-CN" sz="2200" dirty="0"/>
              <a:t>just</a:t>
            </a:r>
            <a:r>
              <a:rPr lang="zh-CN" altLang="en-US" sz="2200" dirty="0"/>
              <a:t> </a:t>
            </a:r>
            <a:r>
              <a:rPr lang="en-US" altLang="zh-CN" sz="2200" dirty="0"/>
              <a:t>reuses</a:t>
            </a:r>
            <a:r>
              <a:rPr lang="zh-CN" altLang="en-US" sz="2200" dirty="0"/>
              <a:t> </a:t>
            </a:r>
            <a:r>
              <a:rPr lang="en-US" altLang="zh-CN" sz="2200" dirty="0"/>
              <a:t>its</a:t>
            </a:r>
            <a:r>
              <a:rPr lang="zh-CN" altLang="en-US" sz="2200" dirty="0"/>
              <a:t> </a:t>
            </a:r>
            <a:r>
              <a:rPr lang="en-US" altLang="zh-CN" sz="2200" dirty="0"/>
              <a:t>own</a:t>
            </a:r>
            <a:r>
              <a:rPr lang="zh-CN" altLang="en-US" sz="2200" dirty="0"/>
              <a:t> </a:t>
            </a:r>
            <a:r>
              <a:rPr lang="en-US" altLang="zh-CN" sz="2200" dirty="0"/>
              <a:t>device</a:t>
            </a:r>
            <a:r>
              <a:rPr lang="zh-CN" altLang="en-US" sz="2200" dirty="0"/>
              <a:t> </a:t>
            </a:r>
            <a:r>
              <a:rPr lang="en-US" altLang="zh-CN" sz="2200" dirty="0"/>
              <a:t>driver</a:t>
            </a:r>
            <a:endParaRPr lang="zh-CN" altLang="en-US" sz="2200" dirty="0"/>
          </a:p>
          <a:p>
            <a:r>
              <a:rPr lang="en-US" altLang="zh-CN" sz="2400" b="1" baseline="0" dirty="0">
                <a:solidFill>
                  <a:schemeClr val="accent2"/>
                </a:solidFill>
              </a:rPr>
              <a:t>Q: </a:t>
            </a:r>
            <a:r>
              <a:rPr lang="en-US" altLang="zh-CN" sz="2400" baseline="0" dirty="0">
                <a:solidFill>
                  <a:schemeClr val="accent2"/>
                </a:solidFill>
              </a:rPr>
              <a:t>W</a:t>
            </a:r>
            <a:r>
              <a:rPr lang="en-US" altLang="zh-CN" sz="2400" dirty="0">
                <a:solidFill>
                  <a:schemeClr val="accent2"/>
                </a:solidFill>
              </a:rPr>
              <a:t>hat</a:t>
            </a:r>
            <a:r>
              <a:rPr lang="zh-CN" altLang="en-US" sz="2400" dirty="0">
                <a:solidFill>
                  <a:schemeClr val="accent2"/>
                </a:solidFill>
              </a:rPr>
              <a:t> </a:t>
            </a:r>
            <a:r>
              <a:rPr lang="en-US" altLang="zh-CN" sz="2400" dirty="0">
                <a:solidFill>
                  <a:schemeClr val="accent2"/>
                </a:solidFill>
              </a:rPr>
              <a:t>if</a:t>
            </a:r>
            <a:r>
              <a:rPr lang="zh-CN" altLang="en-US" sz="2400" dirty="0">
                <a:solidFill>
                  <a:schemeClr val="accent2"/>
                </a:solidFill>
              </a:rPr>
              <a:t> </a:t>
            </a:r>
            <a:r>
              <a:rPr lang="en-US" altLang="zh-CN" sz="2400" dirty="0">
                <a:solidFill>
                  <a:schemeClr val="accent2"/>
                </a:solidFill>
              </a:rPr>
              <a:t>a</a:t>
            </a:r>
            <a:r>
              <a:rPr lang="zh-CN" altLang="en-US" sz="2400" dirty="0">
                <a:solidFill>
                  <a:schemeClr val="accent2"/>
                </a:solidFill>
              </a:rPr>
              <a:t> </a:t>
            </a:r>
            <a:r>
              <a:rPr lang="en-US" altLang="zh-CN" sz="2400" dirty="0">
                <a:solidFill>
                  <a:schemeClr val="accent2"/>
                </a:solidFill>
              </a:rPr>
              <a:t>VM</a:t>
            </a:r>
            <a:r>
              <a:rPr lang="zh-CN" altLang="en-US" sz="2400" dirty="0">
                <a:solidFill>
                  <a:schemeClr val="accent2"/>
                </a:solidFill>
              </a:rPr>
              <a:t> </a:t>
            </a:r>
            <a:r>
              <a:rPr lang="en-US" altLang="zh-CN" sz="2400" dirty="0">
                <a:solidFill>
                  <a:schemeClr val="accent2"/>
                </a:solidFill>
              </a:rPr>
              <a:t>asks</a:t>
            </a:r>
            <a:r>
              <a:rPr lang="zh-CN" altLang="en-US" sz="2400" dirty="0">
                <a:solidFill>
                  <a:schemeClr val="accent2"/>
                </a:solidFill>
              </a:rPr>
              <a:t> </a:t>
            </a:r>
            <a:r>
              <a:rPr lang="en-US" altLang="zh-CN" sz="2400" dirty="0">
                <a:solidFill>
                  <a:schemeClr val="accent2"/>
                </a:solidFill>
              </a:rPr>
              <a:t>device</a:t>
            </a:r>
            <a:r>
              <a:rPr lang="zh-CN" altLang="en-US" sz="2400" dirty="0">
                <a:solidFill>
                  <a:schemeClr val="accent2"/>
                </a:solidFill>
              </a:rPr>
              <a:t> </a:t>
            </a:r>
            <a:r>
              <a:rPr lang="en-US" altLang="zh-CN" sz="2400" dirty="0">
                <a:solidFill>
                  <a:schemeClr val="accent2"/>
                </a:solidFill>
              </a:rPr>
              <a:t>to</a:t>
            </a:r>
            <a:r>
              <a:rPr lang="zh-CN" altLang="en-US" sz="2400" dirty="0">
                <a:solidFill>
                  <a:schemeClr val="accent2"/>
                </a:solidFill>
              </a:rPr>
              <a:t> </a:t>
            </a:r>
            <a:r>
              <a:rPr lang="en-US" altLang="zh-CN" sz="2400" dirty="0">
                <a:solidFill>
                  <a:schemeClr val="accent2"/>
                </a:solidFill>
              </a:rPr>
              <a:t>access</a:t>
            </a:r>
            <a:r>
              <a:rPr lang="zh-CN" altLang="en-US" sz="2400" dirty="0">
                <a:solidFill>
                  <a:schemeClr val="accent2"/>
                </a:solidFill>
              </a:rPr>
              <a:t> </a:t>
            </a:r>
            <a:r>
              <a:rPr lang="en-US" altLang="zh-CN" sz="2400" dirty="0">
                <a:solidFill>
                  <a:schemeClr val="accent2"/>
                </a:solidFill>
              </a:rPr>
              <a:t>memory</a:t>
            </a:r>
            <a:r>
              <a:rPr lang="zh-CN" altLang="en-US" sz="2400" dirty="0">
                <a:solidFill>
                  <a:schemeClr val="accent2"/>
                </a:solidFill>
              </a:rPr>
              <a:t> </a:t>
            </a:r>
            <a:r>
              <a:rPr lang="en-US" altLang="zh-CN" sz="2400" dirty="0">
                <a:solidFill>
                  <a:schemeClr val="accent2"/>
                </a:solidFill>
              </a:rPr>
              <a:t>of</a:t>
            </a:r>
            <a:r>
              <a:rPr lang="zh-CN" altLang="en-US" sz="2400" dirty="0">
                <a:solidFill>
                  <a:schemeClr val="accent2"/>
                </a:solidFill>
              </a:rPr>
              <a:t> </a:t>
            </a:r>
            <a:r>
              <a:rPr lang="en-US" altLang="zh-CN" sz="2400" dirty="0">
                <a:solidFill>
                  <a:schemeClr val="accent2"/>
                </a:solidFill>
              </a:rPr>
              <a:t>other</a:t>
            </a:r>
            <a:r>
              <a:rPr lang="zh-CN" altLang="en-US" sz="2400" dirty="0">
                <a:solidFill>
                  <a:schemeClr val="accent2"/>
                </a:solidFill>
              </a:rPr>
              <a:t> </a:t>
            </a:r>
            <a:r>
              <a:rPr lang="en-US" altLang="zh-CN" sz="2400" dirty="0">
                <a:solidFill>
                  <a:schemeClr val="accent2"/>
                </a:solidFill>
              </a:rPr>
              <a:t>VMs?</a:t>
            </a:r>
            <a:endParaRPr lang="zh-CN" altLang="en-US" sz="2400" dirty="0">
              <a:solidFill>
                <a:schemeClr val="accent2"/>
              </a:solidFill>
            </a:endParaRPr>
          </a:p>
          <a:p>
            <a:pPr lvl="1"/>
            <a:r>
              <a:rPr lang="en-US" altLang="zh-CN" sz="2200" dirty="0"/>
              <a:t>It</a:t>
            </a:r>
            <a:r>
              <a:rPr lang="zh-CN" altLang="en-US" sz="2200" dirty="0"/>
              <a:t> </a:t>
            </a:r>
            <a:r>
              <a:rPr lang="en-US" altLang="zh-CN" sz="2200" dirty="0"/>
              <a:t>is</a:t>
            </a:r>
            <a:r>
              <a:rPr lang="zh-CN" altLang="en-US" sz="2200" dirty="0"/>
              <a:t> </a:t>
            </a:r>
            <a:r>
              <a:rPr lang="en-US" altLang="zh-CN" sz="2200" dirty="0"/>
              <a:t>possible</a:t>
            </a:r>
            <a:r>
              <a:rPr lang="zh-CN" altLang="en-US" sz="2200" dirty="0"/>
              <a:t> </a:t>
            </a:r>
            <a:r>
              <a:rPr lang="en-US" altLang="zh-CN" sz="2200" dirty="0"/>
              <a:t>because</a:t>
            </a:r>
            <a:r>
              <a:rPr lang="zh-CN" altLang="en-US" sz="2200" dirty="0"/>
              <a:t> </a:t>
            </a:r>
            <a:r>
              <a:rPr lang="en-US" altLang="zh-CN" sz="2200" dirty="0"/>
              <a:t>device</a:t>
            </a:r>
            <a:r>
              <a:rPr lang="zh-CN" altLang="en-US" sz="2200" dirty="0"/>
              <a:t> </a:t>
            </a:r>
            <a:r>
              <a:rPr lang="en-US" altLang="zh-CN" sz="2200" dirty="0"/>
              <a:t>accesses</a:t>
            </a:r>
            <a:r>
              <a:rPr lang="zh-CN" altLang="en-US" sz="2200" dirty="0"/>
              <a:t> </a:t>
            </a:r>
            <a:r>
              <a:rPr lang="en-US" altLang="zh-CN" sz="2200" dirty="0"/>
              <a:t>HPA</a:t>
            </a:r>
            <a:r>
              <a:rPr lang="zh-CN" altLang="en-US" sz="2200" dirty="0"/>
              <a:t> </a:t>
            </a:r>
            <a:r>
              <a:rPr lang="en-US" altLang="zh-CN" sz="2200" dirty="0"/>
              <a:t>in</a:t>
            </a:r>
            <a:r>
              <a:rPr lang="zh-CN" altLang="en-US" sz="2200" dirty="0"/>
              <a:t> </a:t>
            </a:r>
            <a:r>
              <a:rPr lang="en-US" altLang="zh-CN" sz="2200" dirty="0"/>
              <a:t>DMA</a:t>
            </a:r>
            <a:endParaRPr lang="zh-CN" altLang="en-US" sz="2200" dirty="0"/>
          </a:p>
          <a:p>
            <a:pPr lvl="1"/>
            <a:r>
              <a:rPr lang="en-US" altLang="zh-CN" sz="2200" dirty="0"/>
              <a:t>Thus</a:t>
            </a:r>
            <a:r>
              <a:rPr lang="zh-CN" altLang="en-US" sz="2200" dirty="0"/>
              <a:t> </a:t>
            </a:r>
            <a:r>
              <a:rPr lang="en-US" altLang="zh-CN" sz="2200" dirty="0"/>
              <a:t>a</a:t>
            </a:r>
            <a:r>
              <a:rPr lang="zh-CN" altLang="en-US" sz="2200" dirty="0"/>
              <a:t> </a:t>
            </a:r>
            <a:r>
              <a:rPr lang="en-US" altLang="zh-CN" sz="2200" dirty="0"/>
              <a:t>device</a:t>
            </a:r>
            <a:r>
              <a:rPr lang="zh-CN" altLang="en-US" sz="2200" dirty="0"/>
              <a:t> </a:t>
            </a:r>
            <a:r>
              <a:rPr lang="en-US" altLang="zh-CN" sz="2200" dirty="0"/>
              <a:t>can</a:t>
            </a:r>
            <a:r>
              <a:rPr lang="zh-CN" altLang="en-US" sz="2200" dirty="0"/>
              <a:t> </a:t>
            </a:r>
            <a:r>
              <a:rPr lang="en-US" altLang="zh-CN" sz="2200" dirty="0"/>
              <a:t>access</a:t>
            </a:r>
            <a:r>
              <a:rPr lang="zh-CN" altLang="en-US" sz="2200" dirty="0"/>
              <a:t> </a:t>
            </a:r>
            <a:r>
              <a:rPr lang="en-US" altLang="zh-CN" sz="2200" dirty="0"/>
              <a:t>any</a:t>
            </a:r>
            <a:r>
              <a:rPr lang="zh-CN" altLang="en-US" sz="2200" dirty="0"/>
              <a:t> </a:t>
            </a:r>
            <a:r>
              <a:rPr lang="en-US" altLang="zh-CN" sz="2200" dirty="0"/>
              <a:t>memory</a:t>
            </a:r>
            <a:endParaRPr lang="en-US" sz="2200" dirty="0"/>
          </a:p>
          <a:p>
            <a:r>
              <a:rPr lang="en-US" altLang="zh-CN" sz="2400" dirty="0"/>
              <a:t>Solution:</a:t>
            </a:r>
            <a:r>
              <a:rPr lang="zh-CN" altLang="en-US" sz="2400" dirty="0"/>
              <a:t> </a:t>
            </a:r>
            <a:r>
              <a:rPr lang="en-US" altLang="zh-CN" sz="2400" dirty="0">
                <a:solidFill>
                  <a:schemeClr val="accent2"/>
                </a:solidFill>
              </a:rPr>
              <a:t>Page</a:t>
            </a:r>
            <a:r>
              <a:rPr lang="zh-CN" altLang="en-US" sz="2400" dirty="0">
                <a:solidFill>
                  <a:schemeClr val="accent2"/>
                </a:solidFill>
              </a:rPr>
              <a:t> </a:t>
            </a:r>
            <a:r>
              <a:rPr lang="en-US" altLang="zh-CN" sz="2400" dirty="0">
                <a:solidFill>
                  <a:schemeClr val="accent2"/>
                </a:solidFill>
              </a:rPr>
              <a:t>tables</a:t>
            </a:r>
            <a:r>
              <a:rPr lang="zh-CN" altLang="en-US" sz="2400" dirty="0">
                <a:solidFill>
                  <a:schemeClr val="accent2"/>
                </a:solidFill>
              </a:rPr>
              <a:t> </a:t>
            </a:r>
            <a:r>
              <a:rPr lang="en-US" altLang="zh-CN" sz="2400" dirty="0">
                <a:solidFill>
                  <a:schemeClr val="accent2"/>
                </a:solidFill>
              </a:rPr>
              <a:t>for</a:t>
            </a:r>
            <a:r>
              <a:rPr lang="zh-CN" altLang="en-US" sz="2400" dirty="0">
                <a:solidFill>
                  <a:schemeClr val="accent2"/>
                </a:solidFill>
              </a:rPr>
              <a:t> </a:t>
            </a:r>
            <a:r>
              <a:rPr lang="en-US" altLang="zh-CN" sz="2400" dirty="0">
                <a:solidFill>
                  <a:schemeClr val="accent2"/>
                </a:solidFill>
              </a:rPr>
              <a:t>devices</a:t>
            </a:r>
            <a:endParaRPr lang="zh-CN" altLang="en-US" sz="2400" dirty="0">
              <a:solidFill>
                <a:schemeClr val="accent2"/>
              </a:solidFill>
            </a:endParaRPr>
          </a:p>
          <a:p>
            <a:pPr lvl="1"/>
            <a:r>
              <a:rPr lang="en-US" altLang="zh-CN" sz="2200" dirty="0"/>
              <a:t>Another</a:t>
            </a:r>
            <a:r>
              <a:rPr lang="zh-CN" altLang="en-US" sz="2200" dirty="0"/>
              <a:t> </a:t>
            </a:r>
            <a:r>
              <a:rPr lang="en-US" altLang="zh-CN" sz="2200" dirty="0"/>
              <a:t>MMU:</a:t>
            </a:r>
            <a:r>
              <a:rPr lang="zh-CN" altLang="en-US" sz="2200" dirty="0"/>
              <a:t> </a:t>
            </a:r>
            <a:r>
              <a:rPr lang="en-US" altLang="zh-CN" sz="2200" dirty="0"/>
              <a:t>IOMMU</a:t>
            </a:r>
            <a:r>
              <a:rPr lang="zh-CN" altLang="en-US" sz="2200" dirty="0"/>
              <a:t> </a:t>
            </a:r>
            <a:r>
              <a:rPr lang="en-US" altLang="zh-CN" sz="2200" dirty="0"/>
              <a:t>for</a:t>
            </a:r>
            <a:r>
              <a:rPr lang="zh-CN" altLang="en-US" sz="2200" dirty="0"/>
              <a:t> </a:t>
            </a:r>
            <a:r>
              <a:rPr lang="en-US" altLang="zh-CN" sz="2200" dirty="0"/>
              <a:t>devices</a:t>
            </a:r>
            <a:endParaRPr lang="zh-CN" altLang="en-US" sz="2200" dirty="0"/>
          </a:p>
          <a:p>
            <a:pPr lvl="1"/>
            <a:r>
              <a:rPr lang="en-US" altLang="zh-CN" sz="2200" dirty="0"/>
              <a:t>Q:</a:t>
            </a:r>
            <a:r>
              <a:rPr lang="zh-CN" altLang="en-US" sz="2200" dirty="0"/>
              <a:t> </a:t>
            </a:r>
            <a:r>
              <a:rPr lang="en-US" altLang="zh-CN" sz="2200" dirty="0"/>
              <a:t>what</a:t>
            </a:r>
            <a:r>
              <a:rPr lang="zh-CN" altLang="en-US" sz="2200" dirty="0"/>
              <a:t> </a:t>
            </a:r>
            <a:r>
              <a:rPr lang="en-US" altLang="zh-CN" sz="2200" dirty="0"/>
              <a:t>addresses</a:t>
            </a:r>
            <a:r>
              <a:rPr lang="zh-CN" altLang="en-US" sz="2200" dirty="0"/>
              <a:t> </a:t>
            </a:r>
            <a:r>
              <a:rPr lang="en-US" altLang="zh-CN" sz="2200" dirty="0"/>
              <a:t>will</a:t>
            </a:r>
            <a:r>
              <a:rPr lang="zh-CN" altLang="en-US" sz="2200" dirty="0"/>
              <a:t> </a:t>
            </a:r>
            <a:r>
              <a:rPr lang="en-US" altLang="zh-CN" sz="2200" dirty="0"/>
              <a:t>IOMMU</a:t>
            </a:r>
            <a:r>
              <a:rPr lang="zh-CN" altLang="en-US" sz="2200" dirty="0"/>
              <a:t> </a:t>
            </a:r>
            <a:r>
              <a:rPr lang="en-US" altLang="zh-CN" sz="2200" dirty="0"/>
              <a:t>translate?</a:t>
            </a:r>
            <a:endParaRPr lang="en-US" sz="2200" dirty="0"/>
          </a:p>
        </p:txBody>
      </p:sp>
    </p:spTree>
    <p:extLst>
      <p:ext uri="{BB962C8B-B14F-4D97-AF65-F5344CB8AC3E}">
        <p14:creationId xmlns:p14="http://schemas.microsoft.com/office/powerpoint/2010/main" val="431371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500"/>
                                        <p:tgtEl>
                                          <p:spTgt spid="6">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6" end="6"/>
                                            </p:txEl>
                                          </p:spTgt>
                                        </p:tgtEl>
                                        <p:attrNameLst>
                                          <p:attrName>style.visibility</p:attrName>
                                        </p:attrNameLst>
                                      </p:cBhvr>
                                      <p:to>
                                        <p:strVal val="visible"/>
                                      </p:to>
                                    </p:set>
                                    <p:animEffect transition="in" filter="fade">
                                      <p:cBhvr>
                                        <p:cTn id="10" dur="500"/>
                                        <p:tgtEl>
                                          <p:spTgt spid="6">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7" end="7"/>
                                            </p:txEl>
                                          </p:spTgt>
                                        </p:tgtEl>
                                        <p:attrNameLst>
                                          <p:attrName>style.visibility</p:attrName>
                                        </p:attrNameLst>
                                      </p:cBhvr>
                                      <p:to>
                                        <p:strVal val="visible"/>
                                      </p:to>
                                    </p:set>
                                    <p:animEffect transition="in" filter="fade">
                                      <p:cBhvr>
                                        <p:cTn id="13"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IOMMU</a:t>
            </a:r>
            <a:r>
              <a:rPr lang="zh-CN" altLang="en-US" dirty="0"/>
              <a:t> </a:t>
            </a:r>
            <a:r>
              <a:rPr lang="en-US" altLang="zh-CN" dirty="0"/>
              <a:t>for</a:t>
            </a:r>
            <a:r>
              <a:rPr lang="zh-CN" altLang="en-US" dirty="0"/>
              <a:t> </a:t>
            </a:r>
            <a:r>
              <a:rPr lang="en-US" altLang="zh-CN" dirty="0"/>
              <a:t>Direct</a:t>
            </a:r>
            <a:r>
              <a:rPr lang="zh-CN" altLang="en-US" dirty="0"/>
              <a:t> </a:t>
            </a:r>
            <a:r>
              <a:rPr lang="en-US" altLang="zh-CN" dirty="0"/>
              <a:t>Access</a:t>
            </a:r>
            <a:endParaRPr lang="zh-CN" altLang="en-US" dirty="0"/>
          </a:p>
        </p:txBody>
      </p:sp>
      <p:sp>
        <p:nvSpPr>
          <p:cNvPr id="3" name="内容占位符 2"/>
          <p:cNvSpPr>
            <a:spLocks noGrp="1"/>
          </p:cNvSpPr>
          <p:nvPr>
            <p:ph idx="1"/>
          </p:nvPr>
        </p:nvSpPr>
        <p:spPr>
          <a:xfrm>
            <a:off x="457200" y="1333501"/>
            <a:ext cx="4042792" cy="3771636"/>
          </a:xfrm>
        </p:spPr>
        <p:txBody>
          <a:bodyPr>
            <a:normAutofit/>
          </a:bodyPr>
          <a:lstStyle/>
          <a:p>
            <a:r>
              <a:rPr lang="en-US" altLang="zh-CN" sz="2000" dirty="0"/>
              <a:t>VT-d architecture defines a multi-level page-table structure for DMA address translation</a:t>
            </a:r>
          </a:p>
          <a:p>
            <a:r>
              <a:rPr lang="en-US" altLang="zh-CN" sz="2000" dirty="0"/>
              <a:t>Similar to IA-32 processor page-tables, enabling software to manage memory at 4 KB or larger page granularity</a:t>
            </a:r>
          </a:p>
          <a:p>
            <a:endParaRPr lang="zh-CN" altLang="en-US" sz="2000" dirty="0"/>
          </a:p>
        </p:txBody>
      </p:sp>
      <p:pic>
        <p:nvPicPr>
          <p:cNvPr id="4" name="图片 3"/>
          <p:cNvPicPr>
            <a:picLocks noChangeAspect="1"/>
          </p:cNvPicPr>
          <p:nvPr/>
        </p:nvPicPr>
        <p:blipFill>
          <a:blip r:embed="rId2"/>
          <a:stretch>
            <a:fillRect/>
          </a:stretch>
        </p:blipFill>
        <p:spPr>
          <a:xfrm>
            <a:off x="4890853" y="1333501"/>
            <a:ext cx="3795947" cy="3795947"/>
          </a:xfrm>
          <a:prstGeom prst="rect">
            <a:avLst/>
          </a:prstGeom>
        </p:spPr>
      </p:pic>
    </p:spTree>
    <p:extLst>
      <p:ext uri="{BB962C8B-B14F-4D97-AF65-F5344CB8AC3E}">
        <p14:creationId xmlns:p14="http://schemas.microsoft.com/office/powerpoint/2010/main" val="40294123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r>
              <a:rPr lang="en-US" altLang="zh-CN" dirty="0"/>
              <a:t>Direct Access Device Virtualization</a:t>
            </a:r>
            <a:endParaRPr kumimoji="1" lang="zh-CN" altLang="en-US" dirty="0"/>
          </a:p>
        </p:txBody>
      </p:sp>
      <p:sp>
        <p:nvSpPr>
          <p:cNvPr id="46" name="Rectangle 3"/>
          <p:cNvSpPr/>
          <p:nvPr/>
        </p:nvSpPr>
        <p:spPr>
          <a:xfrm>
            <a:off x="2159000" y="1400324"/>
            <a:ext cx="889000" cy="5715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500" b="1" dirty="0">
                <a:solidFill>
                  <a:schemeClr val="tx1"/>
                </a:solidFill>
              </a:rPr>
              <a:t>CPU</a:t>
            </a:r>
          </a:p>
        </p:txBody>
      </p:sp>
      <p:sp>
        <p:nvSpPr>
          <p:cNvPr id="47" name="Rectangle 4"/>
          <p:cNvSpPr/>
          <p:nvPr/>
        </p:nvSpPr>
        <p:spPr>
          <a:xfrm>
            <a:off x="2159000" y="1971824"/>
            <a:ext cx="889000" cy="3175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000" b="1" dirty="0">
                <a:solidFill>
                  <a:schemeClr val="tx1"/>
                </a:solidFill>
              </a:rPr>
              <a:t>MMU</a:t>
            </a:r>
          </a:p>
        </p:txBody>
      </p:sp>
      <p:sp>
        <p:nvSpPr>
          <p:cNvPr id="50" name="Rectangle 5"/>
          <p:cNvSpPr/>
          <p:nvPr/>
        </p:nvSpPr>
        <p:spPr>
          <a:xfrm>
            <a:off x="3492500" y="1400324"/>
            <a:ext cx="889000" cy="5715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167" b="1" dirty="0">
                <a:solidFill>
                  <a:schemeClr val="tx1"/>
                </a:solidFill>
              </a:rPr>
              <a:t>Memory</a:t>
            </a:r>
          </a:p>
        </p:txBody>
      </p:sp>
      <p:sp>
        <p:nvSpPr>
          <p:cNvPr id="52" name="Rectangle 6"/>
          <p:cNvSpPr/>
          <p:nvPr/>
        </p:nvSpPr>
        <p:spPr>
          <a:xfrm>
            <a:off x="3492500" y="1971824"/>
            <a:ext cx="889000" cy="3175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000" b="1" dirty="0">
                <a:solidFill>
                  <a:schemeClr val="tx1"/>
                </a:solidFill>
              </a:rPr>
              <a:t>Controller</a:t>
            </a:r>
          </a:p>
        </p:txBody>
      </p:sp>
      <p:cxnSp>
        <p:nvCxnSpPr>
          <p:cNvPr id="53" name="Straight Connector 8"/>
          <p:cNvCxnSpPr/>
          <p:nvPr/>
        </p:nvCxnSpPr>
        <p:spPr>
          <a:xfrm>
            <a:off x="1841500" y="2543324"/>
            <a:ext cx="2794000" cy="1323"/>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4" name="TextBox 9"/>
          <p:cNvSpPr txBox="1"/>
          <p:nvPr/>
        </p:nvSpPr>
        <p:spPr>
          <a:xfrm>
            <a:off x="4635500" y="2416324"/>
            <a:ext cx="841064" cy="297454"/>
          </a:xfrm>
          <a:prstGeom prst="rect">
            <a:avLst/>
          </a:prstGeom>
          <a:noFill/>
        </p:spPr>
        <p:txBody>
          <a:bodyPr wrap="none" rtlCol="0">
            <a:spAutoFit/>
          </a:bodyPr>
          <a:lstStyle/>
          <a:p>
            <a:r>
              <a:rPr lang="en-US" sz="1333" b="1" dirty="0"/>
              <a:t>Local Bus</a:t>
            </a:r>
          </a:p>
        </p:txBody>
      </p:sp>
      <p:sp>
        <p:nvSpPr>
          <p:cNvPr id="58" name="Rectangle 10"/>
          <p:cNvSpPr/>
          <p:nvPr/>
        </p:nvSpPr>
        <p:spPr>
          <a:xfrm>
            <a:off x="2476500" y="2733824"/>
            <a:ext cx="1524000" cy="381000"/>
          </a:xfrm>
          <a:prstGeom prst="rect">
            <a:avLst/>
          </a:prstGeom>
          <a:solidFill>
            <a:schemeClr val="accent2"/>
          </a:solidFill>
          <a:ln w="28575">
            <a:solidFill>
              <a:schemeClr val="accent2"/>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167" b="1" dirty="0">
                <a:solidFill>
                  <a:schemeClr val="bg1"/>
                </a:solidFill>
              </a:rPr>
              <a:t>Interface</a:t>
            </a:r>
            <a:r>
              <a:rPr lang="zh-CN" altLang="en-US" sz="1167" b="1" dirty="0">
                <a:solidFill>
                  <a:schemeClr val="bg1"/>
                </a:solidFill>
              </a:rPr>
              <a:t> </a:t>
            </a:r>
            <a:r>
              <a:rPr lang="en-US" altLang="zh-CN" sz="1167" b="1" dirty="0">
                <a:solidFill>
                  <a:schemeClr val="bg1"/>
                </a:solidFill>
              </a:rPr>
              <a:t>/</a:t>
            </a:r>
            <a:r>
              <a:rPr lang="zh-CN" altLang="en-US" sz="1167" b="1" dirty="0">
                <a:solidFill>
                  <a:schemeClr val="bg1"/>
                </a:solidFill>
              </a:rPr>
              <a:t> </a:t>
            </a:r>
            <a:r>
              <a:rPr lang="en-US" altLang="zh-CN" sz="1167" b="1" dirty="0">
                <a:solidFill>
                  <a:schemeClr val="bg1"/>
                </a:solidFill>
              </a:rPr>
              <a:t>IOMMU</a:t>
            </a:r>
            <a:endParaRPr lang="en-US" sz="1167" b="1" dirty="0">
              <a:solidFill>
                <a:schemeClr val="bg1"/>
              </a:solidFill>
            </a:endParaRPr>
          </a:p>
        </p:txBody>
      </p:sp>
      <p:cxnSp>
        <p:nvCxnSpPr>
          <p:cNvPr id="59" name="Straight Connector 11"/>
          <p:cNvCxnSpPr/>
          <p:nvPr/>
        </p:nvCxnSpPr>
        <p:spPr>
          <a:xfrm>
            <a:off x="1905000" y="3305324"/>
            <a:ext cx="4318000" cy="1323"/>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2" name="TextBox 14"/>
          <p:cNvSpPr txBox="1"/>
          <p:nvPr/>
        </p:nvSpPr>
        <p:spPr>
          <a:xfrm>
            <a:off x="6398646" y="3051324"/>
            <a:ext cx="995786" cy="502573"/>
          </a:xfrm>
          <a:prstGeom prst="rect">
            <a:avLst/>
          </a:prstGeom>
          <a:noFill/>
        </p:spPr>
        <p:txBody>
          <a:bodyPr wrap="none" rtlCol="0">
            <a:spAutoFit/>
          </a:bodyPr>
          <a:lstStyle/>
          <a:p>
            <a:pPr algn="ctr"/>
            <a:r>
              <a:rPr lang="en-US" sz="1333" b="1" dirty="0"/>
              <a:t>High-Speed</a:t>
            </a:r>
          </a:p>
          <a:p>
            <a:pPr algn="ctr"/>
            <a:r>
              <a:rPr lang="en-US" sz="1333" b="1" dirty="0"/>
              <a:t>I/O Bus</a:t>
            </a:r>
          </a:p>
        </p:txBody>
      </p:sp>
      <p:sp>
        <p:nvSpPr>
          <p:cNvPr id="65" name="Rectangle 16"/>
          <p:cNvSpPr/>
          <p:nvPr/>
        </p:nvSpPr>
        <p:spPr>
          <a:xfrm>
            <a:off x="1905000" y="3622824"/>
            <a:ext cx="889000" cy="3810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167" b="1" dirty="0">
                <a:solidFill>
                  <a:schemeClr val="tx1"/>
                </a:solidFill>
              </a:rPr>
              <a:t>NIC</a:t>
            </a:r>
          </a:p>
        </p:txBody>
      </p:sp>
      <p:sp>
        <p:nvSpPr>
          <p:cNvPr id="66" name="Rectangle 17"/>
          <p:cNvSpPr/>
          <p:nvPr/>
        </p:nvSpPr>
        <p:spPr>
          <a:xfrm>
            <a:off x="3048000" y="3622824"/>
            <a:ext cx="889000" cy="3810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167" b="1" dirty="0">
                <a:solidFill>
                  <a:schemeClr val="tx1"/>
                </a:solidFill>
              </a:rPr>
              <a:t>Controller</a:t>
            </a:r>
          </a:p>
        </p:txBody>
      </p:sp>
      <p:sp>
        <p:nvSpPr>
          <p:cNvPr id="68" name="Rectangle 18"/>
          <p:cNvSpPr/>
          <p:nvPr/>
        </p:nvSpPr>
        <p:spPr>
          <a:xfrm>
            <a:off x="4191000" y="3622824"/>
            <a:ext cx="889000" cy="3810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167" b="1" dirty="0">
                <a:solidFill>
                  <a:schemeClr val="tx1"/>
                </a:solidFill>
              </a:rPr>
              <a:t>Bridge</a:t>
            </a:r>
          </a:p>
        </p:txBody>
      </p:sp>
      <p:sp>
        <p:nvSpPr>
          <p:cNvPr id="69" name="Rectangle 19"/>
          <p:cNvSpPr/>
          <p:nvPr/>
        </p:nvSpPr>
        <p:spPr>
          <a:xfrm>
            <a:off x="5334000" y="3559324"/>
            <a:ext cx="889000" cy="5080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167" b="1" dirty="0">
                <a:solidFill>
                  <a:schemeClr val="tx1"/>
                </a:solidFill>
              </a:rPr>
              <a:t>Frame Buffer</a:t>
            </a:r>
          </a:p>
        </p:txBody>
      </p:sp>
      <p:sp>
        <p:nvSpPr>
          <p:cNvPr id="71" name="Can 20"/>
          <p:cNvSpPr/>
          <p:nvPr/>
        </p:nvSpPr>
        <p:spPr>
          <a:xfrm>
            <a:off x="3175000" y="4257824"/>
            <a:ext cx="381000" cy="444500"/>
          </a:xfrm>
          <a:prstGeom prst="can">
            <a:avLst/>
          </a:prstGeom>
          <a:solidFill>
            <a:schemeClr val="bg1"/>
          </a:solidFill>
          <a:ln w="9525">
            <a:solidFill>
              <a:schemeClr val="bg1">
                <a:lumMod val="50000"/>
              </a:schemeClr>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333" b="1">
              <a:solidFill>
                <a:schemeClr val="tx1"/>
              </a:solidFill>
            </a:endParaRPr>
          </a:p>
        </p:txBody>
      </p:sp>
      <p:sp>
        <p:nvSpPr>
          <p:cNvPr id="72" name="Can 21"/>
          <p:cNvSpPr/>
          <p:nvPr/>
        </p:nvSpPr>
        <p:spPr>
          <a:xfrm>
            <a:off x="3492500" y="4384824"/>
            <a:ext cx="381000" cy="444500"/>
          </a:xfrm>
          <a:prstGeom prst="can">
            <a:avLst/>
          </a:prstGeom>
          <a:solidFill>
            <a:schemeClr val="bg1"/>
          </a:solidFill>
          <a:ln w="9525">
            <a:solidFill>
              <a:schemeClr val="bg1">
                <a:lumMod val="50000"/>
              </a:schemeClr>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333" b="1">
              <a:solidFill>
                <a:schemeClr val="tx1"/>
              </a:solidFill>
            </a:endParaRPr>
          </a:p>
        </p:txBody>
      </p:sp>
      <p:sp>
        <p:nvSpPr>
          <p:cNvPr id="74" name="Cloud 23"/>
          <p:cNvSpPr/>
          <p:nvPr/>
        </p:nvSpPr>
        <p:spPr>
          <a:xfrm>
            <a:off x="1905000" y="4257824"/>
            <a:ext cx="698500" cy="444500"/>
          </a:xfrm>
          <a:prstGeom prst="cloud">
            <a:avLst/>
          </a:prstGeom>
          <a:solidFill>
            <a:schemeClr val="bg1"/>
          </a:solidFill>
          <a:ln w="9525">
            <a:solidFill>
              <a:schemeClr val="tx1"/>
            </a:solidFill>
            <a:prstDash val="sysDot"/>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167" b="1" dirty="0">
                <a:solidFill>
                  <a:schemeClr val="bg1">
                    <a:lumMod val="50000"/>
                  </a:schemeClr>
                </a:solidFill>
              </a:rPr>
              <a:t>LAN</a:t>
            </a:r>
          </a:p>
        </p:txBody>
      </p:sp>
      <p:cxnSp>
        <p:nvCxnSpPr>
          <p:cNvPr id="75" name="Straight Connector 24"/>
          <p:cNvCxnSpPr/>
          <p:nvPr/>
        </p:nvCxnSpPr>
        <p:spPr>
          <a:xfrm>
            <a:off x="2603500" y="4994300"/>
            <a:ext cx="3238500" cy="1323"/>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7" name="TextBox 25"/>
          <p:cNvSpPr txBox="1"/>
          <p:nvPr/>
        </p:nvSpPr>
        <p:spPr>
          <a:xfrm>
            <a:off x="5828268" y="4803800"/>
            <a:ext cx="961161" cy="502573"/>
          </a:xfrm>
          <a:prstGeom prst="rect">
            <a:avLst/>
          </a:prstGeom>
          <a:noFill/>
        </p:spPr>
        <p:txBody>
          <a:bodyPr wrap="none" rtlCol="0">
            <a:spAutoFit/>
          </a:bodyPr>
          <a:lstStyle/>
          <a:p>
            <a:pPr algn="ctr"/>
            <a:r>
              <a:rPr lang="en-US" sz="1333" b="1" dirty="0"/>
              <a:t>Low-Speed</a:t>
            </a:r>
          </a:p>
          <a:p>
            <a:pPr algn="ctr"/>
            <a:r>
              <a:rPr lang="en-US" sz="1333" b="1" dirty="0"/>
              <a:t>I/O Bus</a:t>
            </a:r>
          </a:p>
        </p:txBody>
      </p:sp>
      <p:grpSp>
        <p:nvGrpSpPr>
          <p:cNvPr id="78" name="Group 34"/>
          <p:cNvGrpSpPr/>
          <p:nvPr/>
        </p:nvGrpSpPr>
        <p:grpSpPr>
          <a:xfrm>
            <a:off x="5588000" y="4321324"/>
            <a:ext cx="571500" cy="415637"/>
            <a:chOff x="5791200" y="1981200"/>
            <a:chExt cx="1066800" cy="685800"/>
          </a:xfrm>
        </p:grpSpPr>
        <p:sp>
          <p:nvSpPr>
            <p:cNvPr id="79" name="Rectangle 32"/>
            <p:cNvSpPr/>
            <p:nvPr/>
          </p:nvSpPr>
          <p:spPr>
            <a:xfrm>
              <a:off x="5791200" y="1981200"/>
              <a:ext cx="1066800" cy="685800"/>
            </a:xfrm>
            <a:prstGeom prst="rect">
              <a:avLst/>
            </a:prstGeom>
            <a:solidFill>
              <a:schemeClr val="bg1"/>
            </a:solidFill>
            <a:ln w="9525">
              <a:solidFill>
                <a:schemeClr val="bg1">
                  <a:lumMod val="50000"/>
                </a:schemeClr>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333" b="1">
                <a:solidFill>
                  <a:schemeClr val="tx1"/>
                </a:solidFill>
              </a:endParaRPr>
            </a:p>
          </p:txBody>
        </p:sp>
        <p:sp>
          <p:nvSpPr>
            <p:cNvPr id="80" name="Rounded Rectangle 33"/>
            <p:cNvSpPr/>
            <p:nvPr/>
          </p:nvSpPr>
          <p:spPr>
            <a:xfrm>
              <a:off x="5867400" y="2057400"/>
              <a:ext cx="914400" cy="533400"/>
            </a:xfrm>
            <a:prstGeom prst="roundRect">
              <a:avLst/>
            </a:prstGeom>
            <a:solidFill>
              <a:schemeClr val="bg1"/>
            </a:solidFill>
            <a:ln w="9525">
              <a:solidFill>
                <a:schemeClr val="bg1">
                  <a:lumMod val="50000"/>
                </a:schemeClr>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333" b="1">
                <a:solidFill>
                  <a:schemeClr val="tx1"/>
                </a:solidFill>
              </a:endParaRPr>
            </a:p>
          </p:txBody>
        </p:sp>
      </p:grpSp>
      <p:sp>
        <p:nvSpPr>
          <p:cNvPr id="82" name="Rectangle 37"/>
          <p:cNvSpPr/>
          <p:nvPr/>
        </p:nvSpPr>
        <p:spPr>
          <a:xfrm>
            <a:off x="4445000" y="5184800"/>
            <a:ext cx="889000" cy="3810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167" b="1" dirty="0">
                <a:solidFill>
                  <a:schemeClr val="tx1"/>
                </a:solidFill>
              </a:rPr>
              <a:t>USB</a:t>
            </a:r>
          </a:p>
        </p:txBody>
      </p:sp>
      <p:sp>
        <p:nvSpPr>
          <p:cNvPr id="83" name="Rectangle 38"/>
          <p:cNvSpPr/>
          <p:nvPr/>
        </p:nvSpPr>
        <p:spPr>
          <a:xfrm>
            <a:off x="3175000" y="5184800"/>
            <a:ext cx="889000" cy="3810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167" b="1" dirty="0">
                <a:solidFill>
                  <a:schemeClr val="tx1"/>
                </a:solidFill>
              </a:rPr>
              <a:t>CD-ROM</a:t>
            </a:r>
          </a:p>
        </p:txBody>
      </p:sp>
      <p:cxnSp>
        <p:nvCxnSpPr>
          <p:cNvPr id="84" name="Straight Arrow Connector 40"/>
          <p:cNvCxnSpPr>
            <a:stCxn id="52" idx="2"/>
          </p:cNvCxnSpPr>
          <p:nvPr/>
        </p:nvCxnSpPr>
        <p:spPr>
          <a:xfrm rot="5400000">
            <a:off x="2475838" y="2416324"/>
            <a:ext cx="254662" cy="662"/>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5" name="Straight Arrow Connector 42"/>
          <p:cNvCxnSpPr>
            <a:stCxn id="54" idx="2"/>
          </p:cNvCxnSpPr>
          <p:nvPr/>
        </p:nvCxnSpPr>
        <p:spPr>
          <a:xfrm rot="5400000">
            <a:off x="3809669" y="2416655"/>
            <a:ext cx="254662" cy="1323"/>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6" name="Straight Arrow Connector 44"/>
          <p:cNvCxnSpPr>
            <a:endCxn id="65" idx="0"/>
          </p:cNvCxnSpPr>
          <p:nvPr/>
        </p:nvCxnSpPr>
        <p:spPr>
          <a:xfrm rot="5400000">
            <a:off x="3143912" y="2638574"/>
            <a:ext cx="189838" cy="662"/>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48"/>
          <p:cNvCxnSpPr>
            <a:stCxn id="65" idx="2"/>
          </p:cNvCxnSpPr>
          <p:nvPr/>
        </p:nvCxnSpPr>
        <p:spPr>
          <a:xfrm rot="5400000">
            <a:off x="3142919" y="3209743"/>
            <a:ext cx="190500" cy="662"/>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8" name="Straight Arrow Connector 50"/>
          <p:cNvCxnSpPr>
            <a:endCxn id="74" idx="0"/>
          </p:cNvCxnSpPr>
          <p:nvPr/>
        </p:nvCxnSpPr>
        <p:spPr>
          <a:xfrm rot="5400000">
            <a:off x="2190750" y="3464074"/>
            <a:ext cx="317500" cy="1323"/>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9" name="Straight Arrow Connector 54"/>
          <p:cNvCxnSpPr>
            <a:endCxn id="75" idx="0"/>
          </p:cNvCxnSpPr>
          <p:nvPr/>
        </p:nvCxnSpPr>
        <p:spPr>
          <a:xfrm rot="5400000">
            <a:off x="3334412" y="3463413"/>
            <a:ext cx="317500" cy="1323"/>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0" name="Straight Arrow Connector 55"/>
          <p:cNvCxnSpPr>
            <a:endCxn id="77" idx="0"/>
          </p:cNvCxnSpPr>
          <p:nvPr/>
        </p:nvCxnSpPr>
        <p:spPr>
          <a:xfrm rot="5400000">
            <a:off x="4477412" y="3463413"/>
            <a:ext cx="317500" cy="1323"/>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1" name="Straight Arrow Connector 56"/>
          <p:cNvCxnSpPr>
            <a:endCxn id="78" idx="0"/>
          </p:cNvCxnSpPr>
          <p:nvPr/>
        </p:nvCxnSpPr>
        <p:spPr>
          <a:xfrm rot="5400000">
            <a:off x="5652162" y="3431663"/>
            <a:ext cx="254000" cy="1323"/>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2" name="Straight Arrow Connector 60"/>
          <p:cNvCxnSpPr>
            <a:stCxn id="74" idx="2"/>
            <a:endCxn id="83" idx="3"/>
          </p:cNvCxnSpPr>
          <p:nvPr/>
        </p:nvCxnSpPr>
        <p:spPr>
          <a:xfrm rot="5400000">
            <a:off x="2162168" y="4095907"/>
            <a:ext cx="279415" cy="9525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3" name="Straight Arrow Connector 63"/>
          <p:cNvCxnSpPr>
            <a:stCxn id="75" idx="2"/>
            <a:endCxn id="79" idx="1"/>
          </p:cNvCxnSpPr>
          <p:nvPr/>
        </p:nvCxnSpPr>
        <p:spPr>
          <a:xfrm rot="5400000">
            <a:off x="3302000" y="4067324"/>
            <a:ext cx="254000" cy="12700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4" name="Straight Arrow Connector 66"/>
          <p:cNvCxnSpPr>
            <a:stCxn id="75" idx="2"/>
            <a:endCxn id="80" idx="1"/>
          </p:cNvCxnSpPr>
          <p:nvPr/>
        </p:nvCxnSpPr>
        <p:spPr>
          <a:xfrm rot="16200000" flipH="1">
            <a:off x="3397250" y="4099074"/>
            <a:ext cx="381000" cy="19050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5" name="Straight Arrow Connector 69"/>
          <p:cNvCxnSpPr>
            <a:stCxn id="77" idx="2"/>
          </p:cNvCxnSpPr>
          <p:nvPr/>
        </p:nvCxnSpPr>
        <p:spPr>
          <a:xfrm>
            <a:off x="4635500" y="4003824"/>
            <a:ext cx="662" cy="99047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6" name="Straight Arrow Connector 72"/>
          <p:cNvCxnSpPr>
            <a:stCxn id="78" idx="2"/>
            <a:endCxn id="92" idx="0"/>
          </p:cNvCxnSpPr>
          <p:nvPr/>
        </p:nvCxnSpPr>
        <p:spPr>
          <a:xfrm rot="16200000" flipH="1">
            <a:off x="5699125" y="4146699"/>
            <a:ext cx="254000" cy="9525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7" name="Straight Arrow Connector 75"/>
          <p:cNvCxnSpPr>
            <a:stCxn id="97" idx="0"/>
          </p:cNvCxnSpPr>
          <p:nvPr/>
        </p:nvCxnSpPr>
        <p:spPr>
          <a:xfrm rot="5400000" flipH="1" flipV="1">
            <a:off x="4794912" y="5089550"/>
            <a:ext cx="189838" cy="662"/>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8" name="Straight Arrow Connector 80"/>
          <p:cNvCxnSpPr>
            <a:stCxn id="98" idx="0"/>
          </p:cNvCxnSpPr>
          <p:nvPr/>
        </p:nvCxnSpPr>
        <p:spPr>
          <a:xfrm rot="5400000" flipH="1" flipV="1">
            <a:off x="3524250" y="5089550"/>
            <a:ext cx="190500" cy="1323"/>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99" name="Rectangle 59"/>
          <p:cNvSpPr/>
          <p:nvPr/>
        </p:nvSpPr>
        <p:spPr>
          <a:xfrm>
            <a:off x="1841500" y="1273324"/>
            <a:ext cx="444500" cy="635000"/>
          </a:xfrm>
          <a:prstGeom prst="rect">
            <a:avLst/>
          </a:prstGeom>
          <a:solidFill>
            <a:schemeClr val="bg2">
              <a:lumMod val="90000"/>
            </a:schemeClr>
          </a:solidFill>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1100" b="1" dirty="0"/>
              <a:t>VM</a:t>
            </a:r>
          </a:p>
          <a:p>
            <a:pPr algn="ctr"/>
            <a:r>
              <a:rPr lang="en-US" sz="800" b="1" dirty="0"/>
              <a:t>Guest OS</a:t>
            </a:r>
          </a:p>
        </p:txBody>
      </p:sp>
      <p:cxnSp>
        <p:nvCxnSpPr>
          <p:cNvPr id="100" name="Straight Connector 62"/>
          <p:cNvCxnSpPr/>
          <p:nvPr/>
        </p:nvCxnSpPr>
        <p:spPr>
          <a:xfrm rot="16200000" flipH="1">
            <a:off x="1222375" y="2749699"/>
            <a:ext cx="1714500" cy="31750"/>
          </a:xfrm>
          <a:prstGeom prst="line">
            <a:avLst/>
          </a:prstGeom>
          <a:ln w="57150">
            <a:solidFill>
              <a:schemeClr val="tx1">
                <a:lumMod val="75000"/>
                <a:lumOff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1" name="Freeform 47"/>
          <p:cNvSpPr/>
          <p:nvPr/>
        </p:nvSpPr>
        <p:spPr>
          <a:xfrm>
            <a:off x="2288189" y="2263048"/>
            <a:ext cx="1694793" cy="1418897"/>
          </a:xfrm>
          <a:custGeom>
            <a:avLst/>
            <a:gdLst>
              <a:gd name="connsiteX0" fmla="*/ 28904 w 2033752"/>
              <a:gd name="connsiteY0" fmla="*/ 1702676 h 1702676"/>
              <a:gd name="connsiteX1" fmla="*/ 186559 w 2033752"/>
              <a:gd name="connsiteY1" fmla="*/ 1308538 h 1702676"/>
              <a:gd name="connsiteX2" fmla="*/ 1148256 w 2033752"/>
              <a:gd name="connsiteY2" fmla="*/ 1229710 h 1702676"/>
              <a:gd name="connsiteX3" fmla="*/ 1148256 w 2033752"/>
              <a:gd name="connsiteY3" fmla="*/ 567559 h 1702676"/>
              <a:gd name="connsiteX4" fmla="*/ 1353207 w 2033752"/>
              <a:gd name="connsiteY4" fmla="*/ 315310 h 1702676"/>
              <a:gd name="connsiteX5" fmla="*/ 1857704 w 2033752"/>
              <a:gd name="connsiteY5" fmla="*/ 299545 h 1702676"/>
              <a:gd name="connsiteX6" fmla="*/ 2015359 w 2033752"/>
              <a:gd name="connsiteY6" fmla="*/ 157655 h 1702676"/>
              <a:gd name="connsiteX7" fmla="*/ 1968063 w 2033752"/>
              <a:gd name="connsiteY7" fmla="*/ 0 h 1702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3752" h="1702676">
                <a:moveTo>
                  <a:pt x="28904" y="1702676"/>
                </a:moveTo>
                <a:cubicBezTo>
                  <a:pt x="14452" y="1545021"/>
                  <a:pt x="0" y="1387366"/>
                  <a:pt x="186559" y="1308538"/>
                </a:cubicBezTo>
                <a:cubicBezTo>
                  <a:pt x="373118" y="1229710"/>
                  <a:pt x="987973" y="1353207"/>
                  <a:pt x="1148256" y="1229710"/>
                </a:cubicBezTo>
                <a:cubicBezTo>
                  <a:pt x="1308539" y="1106214"/>
                  <a:pt x="1114097" y="719959"/>
                  <a:pt x="1148256" y="567559"/>
                </a:cubicBezTo>
                <a:cubicBezTo>
                  <a:pt x="1182415" y="415159"/>
                  <a:pt x="1234966" y="359979"/>
                  <a:pt x="1353207" y="315310"/>
                </a:cubicBezTo>
                <a:cubicBezTo>
                  <a:pt x="1471448" y="270641"/>
                  <a:pt x="1747345" y="325821"/>
                  <a:pt x="1857704" y="299545"/>
                </a:cubicBezTo>
                <a:cubicBezTo>
                  <a:pt x="1968063" y="273269"/>
                  <a:pt x="1996966" y="207579"/>
                  <a:pt x="2015359" y="157655"/>
                </a:cubicBezTo>
                <a:cubicBezTo>
                  <a:pt x="2033752" y="107731"/>
                  <a:pt x="2000907" y="53865"/>
                  <a:pt x="1968063" y="0"/>
                </a:cubicBezTo>
              </a:path>
            </a:pathLst>
          </a:custGeom>
          <a:ln w="57150">
            <a:solidFill>
              <a:schemeClr val="tx1">
                <a:lumMod val="75000"/>
                <a:lumOff val="2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00"/>
          </a:p>
        </p:txBody>
      </p:sp>
    </p:spTree>
    <p:extLst>
      <p:ext uri="{BB962C8B-B14F-4D97-AF65-F5344CB8AC3E}">
        <p14:creationId xmlns:p14="http://schemas.microsoft.com/office/powerpoint/2010/main" val="24462163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Direct Access Device Virtualization</a:t>
            </a:r>
            <a:endParaRPr kumimoji="1" lang="zh-CN" altLang="en-US" dirty="0"/>
          </a:p>
        </p:txBody>
      </p:sp>
      <p:sp>
        <p:nvSpPr>
          <p:cNvPr id="3" name="内容占位符 2"/>
          <p:cNvSpPr>
            <a:spLocks noGrp="1"/>
          </p:cNvSpPr>
          <p:nvPr>
            <p:ph idx="1"/>
          </p:nvPr>
        </p:nvSpPr>
        <p:spPr/>
        <p:txBody>
          <a:bodyPr>
            <a:normAutofit fontScale="92500"/>
          </a:bodyPr>
          <a:lstStyle/>
          <a:p>
            <a:r>
              <a:rPr lang="en-US" altLang="zh-CN" dirty="0"/>
              <a:t>Positives</a:t>
            </a:r>
          </a:p>
          <a:p>
            <a:pPr lvl="1"/>
            <a:r>
              <a:rPr lang="en-US" altLang="zh-CN" dirty="0"/>
              <a:t>Fast,</a:t>
            </a:r>
            <a:r>
              <a:rPr lang="zh-CN" altLang="en-US" dirty="0"/>
              <a:t> </a:t>
            </a:r>
            <a:r>
              <a:rPr lang="en-US" altLang="zh-CN" dirty="0"/>
              <a:t>since</a:t>
            </a:r>
            <a:r>
              <a:rPr lang="zh-CN" altLang="en-US" dirty="0"/>
              <a:t> </a:t>
            </a:r>
            <a:r>
              <a:rPr lang="en-US" altLang="zh-CN" dirty="0"/>
              <a:t>the</a:t>
            </a:r>
            <a:r>
              <a:rPr lang="zh-CN" altLang="en-US" dirty="0"/>
              <a:t> </a:t>
            </a:r>
            <a:r>
              <a:rPr lang="en-US" altLang="zh-CN" dirty="0"/>
              <a:t>VM</a:t>
            </a:r>
            <a:r>
              <a:rPr lang="zh-CN" altLang="en-US" dirty="0"/>
              <a:t> </a:t>
            </a:r>
            <a:r>
              <a:rPr lang="en-US" altLang="zh-CN" dirty="0"/>
              <a:t>uses</a:t>
            </a:r>
            <a:r>
              <a:rPr lang="zh-CN" altLang="en-US" dirty="0"/>
              <a:t> </a:t>
            </a:r>
            <a:r>
              <a:rPr lang="en-US" altLang="zh-CN" dirty="0"/>
              <a:t>device</a:t>
            </a:r>
            <a:r>
              <a:rPr lang="zh-CN" altLang="en-US" dirty="0"/>
              <a:t> </a:t>
            </a:r>
            <a:r>
              <a:rPr lang="en-US" altLang="zh-CN" dirty="0"/>
              <a:t>just</a:t>
            </a:r>
            <a:r>
              <a:rPr lang="zh-CN" altLang="en-US" dirty="0"/>
              <a:t> </a:t>
            </a:r>
            <a:r>
              <a:rPr lang="en-US" altLang="zh-CN" dirty="0"/>
              <a:t>as</a:t>
            </a:r>
            <a:r>
              <a:rPr lang="zh-CN" altLang="en-US" dirty="0"/>
              <a:t> </a:t>
            </a:r>
            <a:r>
              <a:rPr lang="en-US" altLang="zh-CN" dirty="0"/>
              <a:t>native</a:t>
            </a:r>
            <a:r>
              <a:rPr lang="zh-CN" altLang="en-US" dirty="0"/>
              <a:t> </a:t>
            </a:r>
            <a:r>
              <a:rPr lang="en-US" altLang="zh-CN" dirty="0"/>
              <a:t>machine</a:t>
            </a:r>
          </a:p>
          <a:p>
            <a:pPr lvl="1"/>
            <a:r>
              <a:rPr lang="en-US" altLang="zh-CN" dirty="0"/>
              <a:t>Simplify monitor:</a:t>
            </a:r>
            <a:r>
              <a:rPr lang="zh-CN" altLang="en-US" dirty="0"/>
              <a:t> </a:t>
            </a:r>
            <a:r>
              <a:rPr lang="en-US" altLang="zh-CN" dirty="0"/>
              <a:t>limited device drivers needed</a:t>
            </a:r>
          </a:p>
          <a:p>
            <a:r>
              <a:rPr lang="en-US" altLang="zh-CN" dirty="0"/>
              <a:t>Negatives</a:t>
            </a:r>
          </a:p>
          <a:p>
            <a:pPr lvl="1"/>
            <a:r>
              <a:rPr lang="en-US" altLang="zh-CN" dirty="0"/>
              <a:t>Hardware interface visible to guest</a:t>
            </a:r>
            <a:r>
              <a:rPr lang="zh-CN" altLang="en-US" dirty="0"/>
              <a:t> </a:t>
            </a:r>
            <a:r>
              <a:rPr lang="en-US" altLang="zh-CN" dirty="0"/>
              <a:t>(bad</a:t>
            </a:r>
            <a:r>
              <a:rPr lang="zh-CN" altLang="en-US" dirty="0"/>
              <a:t> </a:t>
            </a:r>
            <a:r>
              <a:rPr lang="en-US" altLang="zh-CN" dirty="0"/>
              <a:t>for</a:t>
            </a:r>
            <a:r>
              <a:rPr lang="zh-CN" altLang="en-US" dirty="0"/>
              <a:t> </a:t>
            </a:r>
            <a:r>
              <a:rPr lang="en-US" altLang="zh-CN" dirty="0"/>
              <a:t>migration)</a:t>
            </a:r>
          </a:p>
          <a:p>
            <a:pPr lvl="1"/>
            <a:r>
              <a:rPr lang="en-US" altLang="zh-CN" dirty="0"/>
              <a:t>Interposition is</a:t>
            </a:r>
            <a:r>
              <a:rPr lang="zh-CN" altLang="en-US" dirty="0"/>
              <a:t> </a:t>
            </a:r>
            <a:r>
              <a:rPr lang="en-US" altLang="zh-CN" dirty="0"/>
              <a:t>hard by definition</a:t>
            </a:r>
            <a:r>
              <a:rPr lang="zh-CN" altLang="en-US" dirty="0"/>
              <a:t> </a:t>
            </a:r>
            <a:r>
              <a:rPr lang="en-US" altLang="zh-CN" dirty="0"/>
              <a:t>(no</a:t>
            </a:r>
            <a:r>
              <a:rPr lang="zh-CN" altLang="en-US" dirty="0"/>
              <a:t> </a:t>
            </a:r>
            <a:r>
              <a:rPr lang="en-US" altLang="zh-CN" dirty="0"/>
              <a:t>way</a:t>
            </a:r>
            <a:r>
              <a:rPr lang="zh-CN" altLang="en-US" dirty="0"/>
              <a:t> </a:t>
            </a:r>
            <a:r>
              <a:rPr lang="en-US" altLang="zh-CN" dirty="0"/>
              <a:t>to</a:t>
            </a:r>
            <a:r>
              <a:rPr lang="zh-CN" altLang="en-US" dirty="0"/>
              <a:t> </a:t>
            </a:r>
            <a:r>
              <a:rPr lang="en-US" altLang="zh-CN" dirty="0"/>
              <a:t>trap</a:t>
            </a:r>
            <a:r>
              <a:rPr lang="zh-CN" altLang="en-US" dirty="0"/>
              <a:t> </a:t>
            </a:r>
            <a:r>
              <a:rPr lang="en-US" altLang="zh-CN" dirty="0"/>
              <a:t>&amp;</a:t>
            </a:r>
            <a:r>
              <a:rPr lang="zh-CN" altLang="en-US" dirty="0"/>
              <a:t> </a:t>
            </a:r>
            <a:r>
              <a:rPr lang="en-US" altLang="zh-CN" dirty="0"/>
              <a:t>emulate)</a:t>
            </a:r>
            <a:endParaRPr lang="zh-CN" altLang="en-US" dirty="0"/>
          </a:p>
          <a:p>
            <a:pPr lvl="1"/>
            <a:r>
              <a:rPr lang="en-US" altLang="zh-CN" dirty="0"/>
              <a:t>Now</a:t>
            </a:r>
            <a:r>
              <a:rPr lang="zh-CN" altLang="en-US" dirty="0"/>
              <a:t> </a:t>
            </a:r>
            <a:r>
              <a:rPr lang="en-US" altLang="zh-CN" dirty="0"/>
              <a:t>you</a:t>
            </a:r>
            <a:r>
              <a:rPr lang="zh-CN" altLang="en-US" dirty="0"/>
              <a:t> </a:t>
            </a:r>
            <a:r>
              <a:rPr lang="en-US" altLang="zh-CN" dirty="0"/>
              <a:t>need</a:t>
            </a:r>
            <a:r>
              <a:rPr lang="zh-CN" altLang="en-US" dirty="0"/>
              <a:t> </a:t>
            </a:r>
            <a:r>
              <a:rPr lang="en-US" altLang="zh-CN" dirty="0"/>
              <a:t>much</a:t>
            </a:r>
            <a:r>
              <a:rPr lang="zh-CN" altLang="en-US" dirty="0"/>
              <a:t> </a:t>
            </a:r>
            <a:r>
              <a:rPr lang="en-US" altLang="zh-CN" dirty="0"/>
              <a:t>more</a:t>
            </a:r>
            <a:r>
              <a:rPr lang="zh-CN" altLang="en-US" dirty="0"/>
              <a:t> </a:t>
            </a:r>
            <a:r>
              <a:rPr lang="en-US" altLang="zh-CN" dirty="0"/>
              <a:t>devices!</a:t>
            </a:r>
            <a:r>
              <a:rPr lang="zh-CN" altLang="en-US" dirty="0"/>
              <a:t> </a:t>
            </a:r>
            <a:r>
              <a:rPr lang="en-US" altLang="zh-CN" dirty="0"/>
              <a:t>(image</a:t>
            </a:r>
            <a:r>
              <a:rPr lang="zh-CN" altLang="en-US" dirty="0"/>
              <a:t> </a:t>
            </a:r>
            <a:r>
              <a:rPr lang="en-US" altLang="zh-CN" dirty="0"/>
              <a:t>100</a:t>
            </a:r>
            <a:r>
              <a:rPr lang="zh-CN" altLang="en-US" dirty="0"/>
              <a:t> </a:t>
            </a:r>
            <a:r>
              <a:rPr lang="en-US" altLang="zh-CN" dirty="0"/>
              <a:t>VMs)</a:t>
            </a:r>
            <a:endParaRPr kumimoji="1" lang="zh-CN" altLang="en-US" dirty="0"/>
          </a:p>
        </p:txBody>
      </p:sp>
    </p:spTree>
    <p:extLst>
      <p:ext uri="{BB962C8B-B14F-4D97-AF65-F5344CB8AC3E}">
        <p14:creationId xmlns:p14="http://schemas.microsoft.com/office/powerpoint/2010/main" val="37754323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Sol-2:</a:t>
            </a:r>
            <a:r>
              <a:rPr lang="zh-CN" altLang="en-US" dirty="0"/>
              <a:t> </a:t>
            </a:r>
            <a:r>
              <a:rPr lang="en-US" dirty="0"/>
              <a:t>Emulat</a:t>
            </a:r>
            <a:r>
              <a:rPr lang="en-US" altLang="zh-CN" dirty="0"/>
              <a:t>ing</a:t>
            </a:r>
            <a:r>
              <a:rPr lang="en-US" dirty="0"/>
              <a:t> Devices</a:t>
            </a:r>
          </a:p>
        </p:txBody>
      </p:sp>
      <p:sp>
        <p:nvSpPr>
          <p:cNvPr id="3" name="Content Placeholder 2"/>
          <p:cNvSpPr>
            <a:spLocks noGrp="1"/>
          </p:cNvSpPr>
          <p:nvPr>
            <p:ph idx="1"/>
          </p:nvPr>
        </p:nvSpPr>
        <p:spPr/>
        <p:txBody>
          <a:bodyPr>
            <a:normAutofit fontScale="92500"/>
          </a:bodyPr>
          <a:lstStyle/>
          <a:p>
            <a:r>
              <a:rPr lang="en-US" dirty="0"/>
              <a:t>Emulate a device </a:t>
            </a:r>
            <a:endParaRPr lang="zh-CN" altLang="en-US" dirty="0"/>
          </a:p>
          <a:p>
            <a:pPr lvl="1"/>
            <a:r>
              <a:rPr lang="en-US" altLang="zh-CN" dirty="0"/>
              <a:t>Implement</a:t>
            </a:r>
            <a:r>
              <a:rPr lang="zh-CN" altLang="en-US" dirty="0"/>
              <a:t> </a:t>
            </a:r>
            <a:r>
              <a:rPr lang="en-US" altLang="zh-CN" dirty="0"/>
              <a:t>device</a:t>
            </a:r>
            <a:r>
              <a:rPr lang="zh-CN" altLang="en-US" dirty="0"/>
              <a:t> </a:t>
            </a:r>
            <a:r>
              <a:rPr lang="en-US" altLang="zh-CN" dirty="0"/>
              <a:t>logic</a:t>
            </a:r>
            <a:r>
              <a:rPr lang="zh-CN" altLang="en-US" dirty="0"/>
              <a:t> </a:t>
            </a:r>
            <a:r>
              <a:rPr lang="en-US" altLang="zh-CN" dirty="0"/>
              <a:t>in</a:t>
            </a:r>
            <a:r>
              <a:rPr lang="zh-CN" altLang="en-US" dirty="0"/>
              <a:t> </a:t>
            </a:r>
            <a:r>
              <a:rPr lang="en-US" altLang="zh-CN" dirty="0"/>
              <a:t>pure</a:t>
            </a:r>
            <a:r>
              <a:rPr lang="zh-CN" altLang="en-US" dirty="0"/>
              <a:t> </a:t>
            </a:r>
            <a:r>
              <a:rPr lang="en-US" altLang="zh-CN" dirty="0"/>
              <a:t>software</a:t>
            </a:r>
            <a:endParaRPr lang="en-US" dirty="0"/>
          </a:p>
          <a:p>
            <a:pPr lvl="1"/>
            <a:r>
              <a:rPr lang="en-US" altLang="zh-CN" dirty="0"/>
              <a:t>Can</a:t>
            </a:r>
            <a:r>
              <a:rPr lang="zh-CN" altLang="en-US" dirty="0"/>
              <a:t> </a:t>
            </a:r>
            <a:r>
              <a:rPr lang="en-US" altLang="zh-CN" dirty="0"/>
              <a:t>even</a:t>
            </a:r>
            <a:r>
              <a:rPr lang="zh-CN" altLang="en-US" dirty="0"/>
              <a:t> </a:t>
            </a:r>
            <a:r>
              <a:rPr lang="en-US" altLang="zh-CN" dirty="0"/>
              <a:t>emulate</a:t>
            </a:r>
            <a:r>
              <a:rPr lang="zh-CN" altLang="en-US" dirty="0"/>
              <a:t> </a:t>
            </a:r>
            <a:r>
              <a:rPr lang="en-US" altLang="zh-CN" dirty="0"/>
              <a:t>non-existing</a:t>
            </a:r>
            <a:r>
              <a:rPr lang="zh-CN" altLang="en-US" dirty="0"/>
              <a:t> </a:t>
            </a:r>
            <a:r>
              <a:rPr lang="en-US" altLang="zh-CN" dirty="0"/>
              <a:t>devices</a:t>
            </a:r>
            <a:endParaRPr lang="en-US" dirty="0"/>
          </a:p>
          <a:p>
            <a:r>
              <a:rPr lang="en-US" altLang="zh-CN" dirty="0"/>
              <a:t>For</a:t>
            </a:r>
            <a:r>
              <a:rPr lang="zh-CN" altLang="en-US" dirty="0"/>
              <a:t> </a:t>
            </a:r>
            <a:r>
              <a:rPr lang="en-US" altLang="zh-CN" dirty="0"/>
              <a:t>example</a:t>
            </a:r>
            <a:endParaRPr lang="zh-CN" altLang="en-US" dirty="0"/>
          </a:p>
          <a:p>
            <a:pPr lvl="1"/>
            <a:r>
              <a:rPr lang="en-US" altLang="zh-CN" dirty="0"/>
              <a:t>VMware</a:t>
            </a:r>
            <a:r>
              <a:rPr lang="zh-CN" altLang="en-US" dirty="0"/>
              <a:t> </a:t>
            </a:r>
            <a:r>
              <a:rPr lang="en-US" altLang="zh-CN" dirty="0"/>
              <a:t>emulates</a:t>
            </a:r>
            <a:r>
              <a:rPr lang="zh-CN" altLang="en-US" dirty="0"/>
              <a:t> </a:t>
            </a:r>
            <a:r>
              <a:rPr lang="en-US" altLang="zh-CN" dirty="0"/>
              <a:t>a</a:t>
            </a:r>
            <a:r>
              <a:rPr lang="zh-CN" altLang="en-US" dirty="0"/>
              <a:t> </a:t>
            </a:r>
            <a:r>
              <a:rPr lang="en-US" altLang="zh-CN" dirty="0"/>
              <a:t>8139</a:t>
            </a:r>
            <a:r>
              <a:rPr lang="zh-CN" altLang="en-US" dirty="0"/>
              <a:t> </a:t>
            </a:r>
            <a:r>
              <a:rPr lang="en-US" altLang="zh-CN" dirty="0"/>
              <a:t>network</a:t>
            </a:r>
            <a:r>
              <a:rPr lang="zh-CN" altLang="en-US" dirty="0"/>
              <a:t> </a:t>
            </a:r>
            <a:r>
              <a:rPr lang="en-US" altLang="zh-CN" dirty="0"/>
              <a:t>card</a:t>
            </a:r>
            <a:r>
              <a:rPr lang="zh-CN" altLang="en-US" dirty="0"/>
              <a:t> </a:t>
            </a:r>
            <a:r>
              <a:rPr lang="en-US" altLang="zh-CN" dirty="0"/>
              <a:t>for</a:t>
            </a:r>
            <a:r>
              <a:rPr lang="zh-CN" altLang="en-US" dirty="0"/>
              <a:t> </a:t>
            </a:r>
            <a:r>
              <a:rPr lang="en-US" altLang="zh-CN" dirty="0"/>
              <a:t>VMs</a:t>
            </a:r>
            <a:endParaRPr lang="zh-CN" altLang="en-US" dirty="0"/>
          </a:p>
          <a:p>
            <a:pPr lvl="1"/>
            <a:r>
              <a:rPr lang="en-US" altLang="zh-CN" dirty="0"/>
              <a:t>Since</a:t>
            </a:r>
            <a:r>
              <a:rPr lang="zh-CN" altLang="en-US" dirty="0"/>
              <a:t> </a:t>
            </a:r>
            <a:r>
              <a:rPr lang="en-US" altLang="zh-CN" dirty="0"/>
              <a:t>8139</a:t>
            </a:r>
            <a:r>
              <a:rPr lang="zh-CN" altLang="en-US" dirty="0"/>
              <a:t> </a:t>
            </a:r>
            <a:r>
              <a:rPr lang="en-US" altLang="zh-CN" dirty="0"/>
              <a:t>is</a:t>
            </a:r>
            <a:r>
              <a:rPr lang="zh-CN" altLang="en-US" dirty="0"/>
              <a:t> </a:t>
            </a:r>
            <a:r>
              <a:rPr lang="en-US" altLang="zh-CN" dirty="0"/>
              <a:t>widely</a:t>
            </a:r>
            <a:r>
              <a:rPr lang="zh-CN" altLang="en-US" dirty="0"/>
              <a:t> </a:t>
            </a:r>
            <a:r>
              <a:rPr lang="en-US" altLang="zh-CN" dirty="0"/>
              <a:t>used,</a:t>
            </a:r>
            <a:r>
              <a:rPr lang="zh-CN" altLang="en-US" dirty="0"/>
              <a:t> </a:t>
            </a:r>
            <a:r>
              <a:rPr lang="en-US" altLang="zh-CN" dirty="0"/>
              <a:t>almost</a:t>
            </a:r>
            <a:r>
              <a:rPr lang="zh-CN" altLang="en-US" dirty="0"/>
              <a:t> </a:t>
            </a:r>
            <a:r>
              <a:rPr lang="en-US" altLang="zh-CN" dirty="0"/>
              <a:t>every</a:t>
            </a:r>
            <a:r>
              <a:rPr lang="zh-CN" altLang="en-US" dirty="0"/>
              <a:t> </a:t>
            </a:r>
            <a:r>
              <a:rPr lang="en-US" altLang="zh-CN" dirty="0"/>
              <a:t>OS</a:t>
            </a:r>
            <a:r>
              <a:rPr lang="zh-CN" altLang="en-US" dirty="0"/>
              <a:t> </a:t>
            </a:r>
            <a:r>
              <a:rPr lang="en-US" altLang="zh-CN" dirty="0"/>
              <a:t>has</a:t>
            </a:r>
            <a:r>
              <a:rPr lang="zh-CN" altLang="en-US" dirty="0"/>
              <a:t> </a:t>
            </a:r>
            <a:r>
              <a:rPr lang="en-US" altLang="zh-CN" dirty="0"/>
              <a:t>its</a:t>
            </a:r>
            <a:r>
              <a:rPr lang="zh-CN" altLang="en-US" dirty="0"/>
              <a:t> </a:t>
            </a:r>
            <a:r>
              <a:rPr lang="en-US" altLang="zh-CN" dirty="0"/>
              <a:t>driver</a:t>
            </a:r>
            <a:endParaRPr lang="zh-CN" altLang="en-US" dirty="0"/>
          </a:p>
          <a:p>
            <a:pPr lvl="1"/>
            <a:r>
              <a:rPr lang="en-US" altLang="zh-CN" dirty="0"/>
              <a:t>So</a:t>
            </a:r>
            <a:r>
              <a:rPr lang="zh-CN" altLang="en-US" dirty="0"/>
              <a:t> </a:t>
            </a:r>
            <a:r>
              <a:rPr lang="en-US" altLang="zh-CN" dirty="0"/>
              <a:t>no</a:t>
            </a:r>
            <a:r>
              <a:rPr lang="zh-CN" altLang="en-US" dirty="0"/>
              <a:t> </a:t>
            </a:r>
            <a:r>
              <a:rPr lang="en-US" altLang="zh-CN" dirty="0"/>
              <a:t>need</a:t>
            </a:r>
            <a:r>
              <a:rPr lang="zh-CN" altLang="en-US" dirty="0"/>
              <a:t> </a:t>
            </a:r>
            <a:r>
              <a:rPr lang="en-US" altLang="zh-CN" dirty="0"/>
              <a:t>to</a:t>
            </a:r>
            <a:r>
              <a:rPr lang="zh-CN" altLang="en-US" dirty="0"/>
              <a:t> </a:t>
            </a:r>
            <a:r>
              <a:rPr lang="en-US" altLang="zh-CN" dirty="0"/>
              <a:t>write</a:t>
            </a:r>
            <a:r>
              <a:rPr lang="zh-CN" altLang="en-US" dirty="0"/>
              <a:t> </a:t>
            </a:r>
            <a:r>
              <a:rPr lang="en-US" altLang="zh-CN" dirty="0"/>
              <a:t>a</a:t>
            </a:r>
            <a:r>
              <a:rPr lang="zh-CN" altLang="en-US" dirty="0"/>
              <a:t> </a:t>
            </a:r>
            <a:r>
              <a:rPr lang="en-US" altLang="zh-CN" dirty="0"/>
              <a:t>new</a:t>
            </a:r>
            <a:r>
              <a:rPr lang="zh-CN" altLang="en-US" dirty="0"/>
              <a:t> </a:t>
            </a:r>
            <a:r>
              <a:rPr lang="en-US" altLang="zh-CN" dirty="0"/>
              <a:t>driver</a:t>
            </a:r>
            <a:endParaRPr lang="zh-CN" altLang="en-US" dirty="0"/>
          </a:p>
        </p:txBody>
      </p:sp>
    </p:spTree>
    <p:extLst>
      <p:ext uri="{BB962C8B-B14F-4D97-AF65-F5344CB8AC3E}">
        <p14:creationId xmlns:p14="http://schemas.microsoft.com/office/powerpoint/2010/main" val="27862746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651000" y="3045296"/>
            <a:ext cx="6032500" cy="1524000"/>
          </a:xfrm>
          <a:prstGeom prst="rect">
            <a:avLst/>
          </a:prstGeom>
          <a:solidFill>
            <a:schemeClr val="bg2"/>
          </a:solidFill>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t"/>
          <a:lstStyle/>
          <a:p>
            <a:r>
              <a:rPr lang="en-US" sz="1500" dirty="0"/>
              <a:t>Host OS</a:t>
            </a:r>
          </a:p>
        </p:txBody>
      </p:sp>
      <p:sp>
        <p:nvSpPr>
          <p:cNvPr id="2" name="Title 1"/>
          <p:cNvSpPr>
            <a:spLocks noGrp="1"/>
          </p:cNvSpPr>
          <p:nvPr>
            <p:ph type="title"/>
          </p:nvPr>
        </p:nvSpPr>
        <p:spPr/>
        <p:txBody>
          <a:bodyPr/>
          <a:lstStyle/>
          <a:p>
            <a:r>
              <a:rPr lang="en-US" altLang="zh-CN" dirty="0"/>
              <a:t>Example:</a:t>
            </a:r>
            <a:r>
              <a:rPr lang="zh-CN" altLang="en-US" dirty="0"/>
              <a:t> </a:t>
            </a:r>
            <a:r>
              <a:rPr lang="en-US" altLang="zh-CN" dirty="0"/>
              <a:t>Emulating</a:t>
            </a:r>
            <a:r>
              <a:rPr lang="zh-CN" altLang="en-US" dirty="0"/>
              <a:t> </a:t>
            </a:r>
            <a:r>
              <a:rPr lang="en-US" dirty="0"/>
              <a:t>Serial Por</a:t>
            </a:r>
            <a:r>
              <a:rPr lang="en-US" altLang="zh-CN" dirty="0"/>
              <a:t>t</a:t>
            </a:r>
            <a:endParaRPr lang="en-US" dirty="0"/>
          </a:p>
        </p:txBody>
      </p:sp>
      <p:sp>
        <p:nvSpPr>
          <p:cNvPr id="4" name="Rectangle 3"/>
          <p:cNvSpPr/>
          <p:nvPr/>
        </p:nvSpPr>
        <p:spPr>
          <a:xfrm>
            <a:off x="5461000" y="3505572"/>
            <a:ext cx="1994777" cy="762039"/>
          </a:xfrm>
          <a:prstGeom prst="rect">
            <a:avLst/>
          </a:prstGeom>
          <a:solidFill>
            <a:schemeClr val="bg2">
              <a:lumMod val="75000"/>
            </a:schemeClr>
          </a:solidFill>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b"/>
          <a:lstStyle/>
          <a:p>
            <a:pPr algn="ctr"/>
            <a:r>
              <a:rPr lang="en-US" sz="1500" dirty="0"/>
              <a:t>Monitor</a:t>
            </a:r>
          </a:p>
        </p:txBody>
      </p:sp>
      <p:sp>
        <p:nvSpPr>
          <p:cNvPr id="6" name="Rectangle 5"/>
          <p:cNvSpPr/>
          <p:nvPr/>
        </p:nvSpPr>
        <p:spPr>
          <a:xfrm>
            <a:off x="1524000" y="4886796"/>
            <a:ext cx="635000" cy="635000"/>
          </a:xfrm>
          <a:prstGeom prst="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1167" b="1" dirty="0"/>
              <a:t>Serial Chip XYZ</a:t>
            </a:r>
          </a:p>
        </p:txBody>
      </p:sp>
      <p:sp>
        <p:nvSpPr>
          <p:cNvPr id="9" name="Can 8"/>
          <p:cNvSpPr/>
          <p:nvPr/>
        </p:nvSpPr>
        <p:spPr>
          <a:xfrm>
            <a:off x="3429000" y="4886796"/>
            <a:ext cx="444500" cy="444500"/>
          </a:xfrm>
          <a:prstGeom prst="can">
            <a:avLst/>
          </a:prstGeom>
          <a:solidFill>
            <a:schemeClr val="bg1"/>
          </a:solidFill>
          <a:ln w="127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333" b="1">
              <a:solidFill>
                <a:schemeClr val="tx1"/>
              </a:solidFill>
            </a:endParaRPr>
          </a:p>
        </p:txBody>
      </p:sp>
      <p:sp>
        <p:nvSpPr>
          <p:cNvPr id="11" name="Cloud 10"/>
          <p:cNvSpPr/>
          <p:nvPr/>
        </p:nvSpPr>
        <p:spPr>
          <a:xfrm>
            <a:off x="2413000" y="4886796"/>
            <a:ext cx="698500" cy="444500"/>
          </a:xfrm>
          <a:prstGeom prst="cloud">
            <a:avLst/>
          </a:prstGeom>
          <a:solidFill>
            <a:schemeClr val="bg1"/>
          </a:solidFill>
          <a:ln w="12700">
            <a:solidFill>
              <a:schemeClr val="tx1"/>
            </a:solidFill>
            <a:prstDash val="sysDot"/>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167" b="1" dirty="0">
                <a:solidFill>
                  <a:schemeClr val="tx1"/>
                </a:solidFill>
              </a:rPr>
              <a:t>LAN</a:t>
            </a:r>
          </a:p>
        </p:txBody>
      </p:sp>
      <p:grpSp>
        <p:nvGrpSpPr>
          <p:cNvPr id="17" name="Group 16"/>
          <p:cNvGrpSpPr/>
          <p:nvPr/>
        </p:nvGrpSpPr>
        <p:grpSpPr>
          <a:xfrm>
            <a:off x="4254500" y="4886796"/>
            <a:ext cx="571500" cy="415637"/>
            <a:chOff x="5791200" y="1981200"/>
            <a:chExt cx="1066800" cy="685800"/>
          </a:xfrm>
        </p:grpSpPr>
        <p:sp>
          <p:nvSpPr>
            <p:cNvPr id="18" name="Rectangle 17"/>
            <p:cNvSpPr/>
            <p:nvPr/>
          </p:nvSpPr>
          <p:spPr>
            <a:xfrm>
              <a:off x="5791200" y="1981200"/>
              <a:ext cx="1066800" cy="685800"/>
            </a:xfrm>
            <a:prstGeom prst="rect">
              <a:avLst/>
            </a:prstGeom>
            <a:solidFill>
              <a:schemeClr val="bg1"/>
            </a:solidFill>
            <a:ln w="127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333" b="1">
                <a:solidFill>
                  <a:schemeClr val="tx1"/>
                </a:solidFill>
              </a:endParaRPr>
            </a:p>
          </p:txBody>
        </p:sp>
        <p:sp>
          <p:nvSpPr>
            <p:cNvPr id="19" name="Rounded Rectangle 18"/>
            <p:cNvSpPr/>
            <p:nvPr/>
          </p:nvSpPr>
          <p:spPr>
            <a:xfrm>
              <a:off x="5867400" y="2057400"/>
              <a:ext cx="914400" cy="533400"/>
            </a:xfrm>
            <a:prstGeom prst="roundRect">
              <a:avLst/>
            </a:prstGeom>
            <a:solidFill>
              <a:schemeClr val="bg1"/>
            </a:solidFill>
            <a:ln w="127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333" b="1">
                <a:solidFill>
                  <a:schemeClr val="tx1"/>
                </a:solidFill>
              </a:endParaRPr>
            </a:p>
          </p:txBody>
        </p:sp>
      </p:grpSp>
      <p:cxnSp>
        <p:nvCxnSpPr>
          <p:cNvPr id="21" name="Straight Arrow Connector 20"/>
          <p:cNvCxnSpPr/>
          <p:nvPr/>
        </p:nvCxnSpPr>
        <p:spPr>
          <a:xfrm rot="5400000">
            <a:off x="1683412" y="4727385"/>
            <a:ext cx="317500" cy="1323"/>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5400000">
            <a:off x="2572412" y="4727385"/>
            <a:ext cx="317500" cy="1323"/>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5400000">
            <a:off x="3461412" y="4727385"/>
            <a:ext cx="317500" cy="1323"/>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5400000">
            <a:off x="4350412" y="4727385"/>
            <a:ext cx="317500" cy="1323"/>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1651000" y="1267296"/>
            <a:ext cx="3641080" cy="1651000"/>
          </a:xfrm>
          <a:prstGeom prst="rect">
            <a:avLst/>
          </a:prstGeom>
          <a:solidFill>
            <a:schemeClr val="bg2">
              <a:lumMod val="75000"/>
            </a:schemeClr>
          </a:solidFill>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t"/>
          <a:lstStyle/>
          <a:p>
            <a:r>
              <a:rPr lang="en-US" altLang="zh-CN" sz="1500" dirty="0"/>
              <a:t>Device</a:t>
            </a:r>
            <a:r>
              <a:rPr lang="zh-CN" altLang="en-US" sz="1500" dirty="0"/>
              <a:t> </a:t>
            </a:r>
            <a:r>
              <a:rPr lang="en-US" altLang="zh-CN" sz="1500" dirty="0"/>
              <a:t>Emulator</a:t>
            </a:r>
            <a:endParaRPr lang="en-US" sz="1500" dirty="0"/>
          </a:p>
        </p:txBody>
      </p:sp>
      <p:sp>
        <p:nvSpPr>
          <p:cNvPr id="28" name="Rectangle 27"/>
          <p:cNvSpPr/>
          <p:nvPr/>
        </p:nvSpPr>
        <p:spPr>
          <a:xfrm>
            <a:off x="5461000" y="1273324"/>
            <a:ext cx="2222500" cy="1644972"/>
          </a:xfrm>
          <a:prstGeom prst="rect">
            <a:avLst/>
          </a:prstGeom>
          <a:solidFill>
            <a:schemeClr val="bg2"/>
          </a:solidFill>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t"/>
          <a:lstStyle/>
          <a:p>
            <a:pPr algn="ctr"/>
            <a:r>
              <a:rPr lang="en-US" sz="1500" dirty="0"/>
              <a:t>Guest</a:t>
            </a:r>
          </a:p>
        </p:txBody>
      </p:sp>
      <p:sp>
        <p:nvSpPr>
          <p:cNvPr id="29" name="Rectangle 28"/>
          <p:cNvSpPr/>
          <p:nvPr/>
        </p:nvSpPr>
        <p:spPr>
          <a:xfrm>
            <a:off x="5969000" y="2023492"/>
            <a:ext cx="825500" cy="762000"/>
          </a:xfrm>
          <a:prstGeom prst="rect">
            <a:avLst/>
          </a:prstGeom>
          <a:solidFill>
            <a:schemeClr val="bg1"/>
          </a:solidFill>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1167" b="1" dirty="0"/>
              <a:t>Serial Chip</a:t>
            </a:r>
          </a:p>
          <a:p>
            <a:pPr algn="ctr"/>
            <a:r>
              <a:rPr lang="en-US" sz="1167" b="1" dirty="0"/>
              <a:t>ABC</a:t>
            </a:r>
            <a:br>
              <a:rPr lang="en-US" sz="1167" b="1" dirty="0"/>
            </a:br>
            <a:r>
              <a:rPr lang="en-US" sz="1167" b="1" dirty="0"/>
              <a:t>Driver</a:t>
            </a:r>
          </a:p>
        </p:txBody>
      </p:sp>
      <p:sp>
        <p:nvSpPr>
          <p:cNvPr id="30" name="Rectangle 29"/>
          <p:cNvSpPr/>
          <p:nvPr/>
        </p:nvSpPr>
        <p:spPr>
          <a:xfrm>
            <a:off x="3429000" y="1584796"/>
            <a:ext cx="825500" cy="762000"/>
          </a:xfrm>
          <a:prstGeom prst="rect">
            <a:avLst/>
          </a:prstGeom>
          <a:solidFill>
            <a:schemeClr val="bg1"/>
          </a:solidFill>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1167" b="1" dirty="0"/>
              <a:t>Serial Chip</a:t>
            </a:r>
          </a:p>
          <a:p>
            <a:pPr algn="ctr"/>
            <a:r>
              <a:rPr lang="en-US" sz="1167" b="1" dirty="0"/>
              <a:t>ABC</a:t>
            </a:r>
          </a:p>
          <a:p>
            <a:pPr algn="ctr"/>
            <a:r>
              <a:rPr lang="en-US" sz="1167" b="1" dirty="0"/>
              <a:t>Emulation</a:t>
            </a:r>
          </a:p>
        </p:txBody>
      </p:sp>
      <p:sp>
        <p:nvSpPr>
          <p:cNvPr id="31" name="Rectangle 30"/>
          <p:cNvSpPr/>
          <p:nvPr/>
        </p:nvSpPr>
        <p:spPr>
          <a:xfrm>
            <a:off x="2730500" y="2410296"/>
            <a:ext cx="1524000" cy="444500"/>
          </a:xfrm>
          <a:prstGeom prst="rect">
            <a:avLst/>
          </a:prstGeom>
          <a:solidFill>
            <a:schemeClr val="bg1"/>
          </a:solidFill>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1167" b="1" dirty="0"/>
              <a:t>Generic Serial Layer</a:t>
            </a:r>
          </a:p>
        </p:txBody>
      </p:sp>
      <p:sp>
        <p:nvSpPr>
          <p:cNvPr id="32" name="Rectangle 31"/>
          <p:cNvSpPr/>
          <p:nvPr/>
        </p:nvSpPr>
        <p:spPr>
          <a:xfrm>
            <a:off x="4381500" y="3489796"/>
            <a:ext cx="444500" cy="571500"/>
          </a:xfrm>
          <a:prstGeom prst="rect">
            <a:avLst/>
          </a:prstGeom>
          <a:solidFill>
            <a:schemeClr val="bg2">
              <a:lumMod val="75000"/>
            </a:schemeClr>
          </a:solidFill>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00"/>
          </a:p>
        </p:txBody>
      </p:sp>
      <p:cxnSp>
        <p:nvCxnSpPr>
          <p:cNvPr id="34" name="Elbow Connector 33"/>
          <p:cNvCxnSpPr/>
          <p:nvPr/>
        </p:nvCxnSpPr>
        <p:spPr>
          <a:xfrm rot="5400000">
            <a:off x="1524000" y="3172296"/>
            <a:ext cx="1714500" cy="1079500"/>
          </a:xfrm>
          <a:prstGeom prst="bentConnector3">
            <a:avLst>
              <a:gd name="adj1" fmla="val 60728"/>
            </a:avLst>
          </a:prstGeom>
          <a:ln w="57150">
            <a:solidFill>
              <a:schemeClr val="accent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Elbow Connector 35"/>
          <p:cNvCxnSpPr/>
          <p:nvPr/>
        </p:nvCxnSpPr>
        <p:spPr>
          <a:xfrm rot="5400000">
            <a:off x="2127250" y="3458046"/>
            <a:ext cx="1714500" cy="508000"/>
          </a:xfrm>
          <a:prstGeom prst="bentConnector3">
            <a:avLst>
              <a:gd name="adj1" fmla="val 79119"/>
            </a:avLst>
          </a:prstGeom>
          <a:ln w="57150">
            <a:solidFill>
              <a:schemeClr val="accent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Elbow Connector 39"/>
          <p:cNvCxnSpPr/>
          <p:nvPr/>
        </p:nvCxnSpPr>
        <p:spPr>
          <a:xfrm rot="16200000" flipH="1">
            <a:off x="3397250" y="3458046"/>
            <a:ext cx="1714500" cy="508000"/>
          </a:xfrm>
          <a:prstGeom prst="bentConnector3">
            <a:avLst>
              <a:gd name="adj1" fmla="val 79885"/>
            </a:avLst>
          </a:prstGeom>
          <a:ln w="57150">
            <a:solidFill>
              <a:schemeClr val="accent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Elbow Connector 48"/>
          <p:cNvCxnSpPr/>
          <p:nvPr/>
        </p:nvCxnSpPr>
        <p:spPr>
          <a:xfrm rot="5400000">
            <a:off x="2762912" y="3712046"/>
            <a:ext cx="1713838" cy="662"/>
          </a:xfrm>
          <a:prstGeom prst="bentConnector3">
            <a:avLst>
              <a:gd name="adj1" fmla="val 50000"/>
            </a:avLst>
          </a:prstGeom>
          <a:ln w="57150">
            <a:solidFill>
              <a:schemeClr val="accent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Elbow Connector 39"/>
          <p:cNvCxnSpPr>
            <a:stCxn id="29" idx="2"/>
            <a:endCxn id="30" idx="3"/>
          </p:cNvCxnSpPr>
          <p:nvPr/>
        </p:nvCxnSpPr>
        <p:spPr>
          <a:xfrm rot="5400000" flipH="1">
            <a:off x="4908277" y="1312019"/>
            <a:ext cx="819696" cy="2127250"/>
          </a:xfrm>
          <a:prstGeom prst="bentConnector4">
            <a:avLst>
              <a:gd name="adj1" fmla="val -127958"/>
              <a:gd name="adj2" fmla="val 66654"/>
            </a:avLst>
          </a:prstGeom>
          <a:ln w="57150">
            <a:solidFill>
              <a:schemeClr val="accent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83062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Emulated Devices</a:t>
            </a:r>
            <a:endParaRPr kumimoji="1" lang="zh-CN" altLang="en-US" dirty="0"/>
          </a:p>
        </p:txBody>
      </p:sp>
      <p:sp>
        <p:nvSpPr>
          <p:cNvPr id="3" name="内容占位符 2"/>
          <p:cNvSpPr>
            <a:spLocks noGrp="1"/>
          </p:cNvSpPr>
          <p:nvPr>
            <p:ph idx="1"/>
          </p:nvPr>
        </p:nvSpPr>
        <p:spPr/>
        <p:txBody>
          <a:bodyPr>
            <a:normAutofit/>
          </a:bodyPr>
          <a:lstStyle/>
          <a:p>
            <a:r>
              <a:rPr kumimoji="1" lang="en-US" altLang="zh-CN" dirty="0"/>
              <a:t>Positives</a:t>
            </a:r>
          </a:p>
          <a:p>
            <a:pPr lvl="1"/>
            <a:r>
              <a:rPr kumimoji="1" lang="en-US" altLang="zh-CN" dirty="0"/>
              <a:t>Platform stability</a:t>
            </a:r>
            <a:r>
              <a:rPr kumimoji="1" lang="zh-CN" altLang="en-US" dirty="0"/>
              <a:t> </a:t>
            </a:r>
            <a:r>
              <a:rPr kumimoji="1" lang="en-US" altLang="zh-CN" dirty="0"/>
              <a:t>(good</a:t>
            </a:r>
            <a:r>
              <a:rPr kumimoji="1" lang="zh-CN" altLang="en-US" dirty="0"/>
              <a:t> </a:t>
            </a:r>
            <a:r>
              <a:rPr kumimoji="1" lang="en-US" altLang="zh-CN" dirty="0"/>
              <a:t>for</a:t>
            </a:r>
            <a:r>
              <a:rPr kumimoji="1" lang="zh-CN" altLang="en-US" dirty="0"/>
              <a:t> </a:t>
            </a:r>
            <a:r>
              <a:rPr kumimoji="1" lang="en-US" altLang="zh-CN" dirty="0"/>
              <a:t>migration)</a:t>
            </a:r>
          </a:p>
          <a:p>
            <a:pPr lvl="1"/>
            <a:r>
              <a:rPr kumimoji="1" lang="en-US" altLang="zh-CN" dirty="0"/>
              <a:t>Allows interposition</a:t>
            </a:r>
          </a:p>
          <a:p>
            <a:pPr lvl="1"/>
            <a:r>
              <a:rPr kumimoji="1" lang="en-US" altLang="zh-CN" dirty="0"/>
              <a:t>No special hardware support is</a:t>
            </a:r>
            <a:r>
              <a:rPr kumimoji="1" lang="zh-CN" altLang="en-US" dirty="0"/>
              <a:t> </a:t>
            </a:r>
            <a:r>
              <a:rPr kumimoji="1" lang="en-US" altLang="zh-CN" dirty="0"/>
              <a:t>needed</a:t>
            </a:r>
          </a:p>
          <a:p>
            <a:r>
              <a:rPr kumimoji="1" lang="en-US" altLang="zh-CN" dirty="0"/>
              <a:t>Negatives</a:t>
            </a:r>
          </a:p>
          <a:p>
            <a:pPr lvl="1"/>
            <a:r>
              <a:rPr kumimoji="1" lang="en-US" altLang="zh-CN" dirty="0"/>
              <a:t>Can be slow</a:t>
            </a:r>
            <a:r>
              <a:rPr kumimoji="1" lang="zh-CN" altLang="en-US" dirty="0"/>
              <a:t> </a:t>
            </a:r>
            <a:r>
              <a:rPr kumimoji="1" lang="en-US" altLang="zh-CN" dirty="0"/>
              <a:t>(it’s</a:t>
            </a:r>
            <a:r>
              <a:rPr kumimoji="1" lang="zh-CN" altLang="en-US" dirty="0"/>
              <a:t> </a:t>
            </a:r>
            <a:r>
              <a:rPr kumimoji="1" lang="en-US" altLang="zh-CN" dirty="0"/>
              <a:t>software</a:t>
            </a:r>
            <a:r>
              <a:rPr kumimoji="1" lang="zh-CN" altLang="en-US" dirty="0"/>
              <a:t> </a:t>
            </a:r>
            <a:r>
              <a:rPr kumimoji="1" lang="en-US" altLang="zh-CN" dirty="0"/>
              <a:t>emulated)</a:t>
            </a:r>
          </a:p>
        </p:txBody>
      </p:sp>
    </p:spTree>
    <p:extLst>
      <p:ext uri="{BB962C8B-B14F-4D97-AF65-F5344CB8AC3E}">
        <p14:creationId xmlns:p14="http://schemas.microsoft.com/office/powerpoint/2010/main" val="3293060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Sol-3:</a:t>
            </a:r>
            <a:r>
              <a:rPr lang="zh-CN" altLang="en-US" dirty="0"/>
              <a:t> </a:t>
            </a:r>
            <a:r>
              <a:rPr lang="en-US" altLang="zh-CN" dirty="0"/>
              <a:t>Para-Virtualized Devices</a:t>
            </a:r>
            <a:endParaRPr kumimoji="1" lang="zh-CN" altLang="en-US" dirty="0"/>
          </a:p>
        </p:txBody>
      </p:sp>
      <p:sp>
        <p:nvSpPr>
          <p:cNvPr id="3" name="内容占位符 2"/>
          <p:cNvSpPr>
            <a:spLocks noGrp="1"/>
          </p:cNvSpPr>
          <p:nvPr>
            <p:ph idx="1"/>
          </p:nvPr>
        </p:nvSpPr>
        <p:spPr/>
        <p:txBody>
          <a:bodyPr>
            <a:normAutofit/>
          </a:bodyPr>
          <a:lstStyle/>
          <a:p>
            <a:r>
              <a:rPr kumimoji="1" lang="en-US" altLang="zh-CN" sz="2400" dirty="0"/>
              <a:t>VMM</a:t>
            </a:r>
            <a:r>
              <a:rPr kumimoji="1" lang="zh-CN" altLang="en-US" sz="2400" dirty="0"/>
              <a:t> </a:t>
            </a:r>
            <a:r>
              <a:rPr kumimoji="1" lang="en-US" altLang="zh-CN" sz="2400" dirty="0"/>
              <a:t>offers</a:t>
            </a:r>
            <a:r>
              <a:rPr kumimoji="1" lang="zh-CN" altLang="en-US" sz="2400" dirty="0"/>
              <a:t> </a:t>
            </a:r>
            <a:r>
              <a:rPr kumimoji="1" lang="en-US" altLang="zh-CN" sz="2400" dirty="0"/>
              <a:t>new</a:t>
            </a:r>
            <a:r>
              <a:rPr kumimoji="1" lang="zh-CN" altLang="en-US" sz="2400" dirty="0"/>
              <a:t> </a:t>
            </a:r>
            <a:r>
              <a:rPr kumimoji="1" lang="en-US" altLang="zh-CN" sz="2400" dirty="0"/>
              <a:t>types</a:t>
            </a:r>
            <a:r>
              <a:rPr kumimoji="1" lang="zh-CN" altLang="en-US" sz="2400" dirty="0"/>
              <a:t> </a:t>
            </a:r>
            <a:r>
              <a:rPr kumimoji="1" lang="en-US" altLang="zh-CN" sz="2400" dirty="0"/>
              <a:t>of</a:t>
            </a:r>
            <a:r>
              <a:rPr kumimoji="1" lang="zh-CN" altLang="en-US" sz="2400" dirty="0"/>
              <a:t> </a:t>
            </a:r>
            <a:r>
              <a:rPr kumimoji="1" lang="en-US" altLang="zh-CN" sz="2400" dirty="0"/>
              <a:t>device</a:t>
            </a:r>
            <a:endParaRPr kumimoji="1" lang="zh-CN" altLang="en-US" sz="2400" dirty="0"/>
          </a:p>
          <a:p>
            <a:pPr lvl="1"/>
            <a:r>
              <a:rPr kumimoji="1" lang="en-US" altLang="zh-CN" sz="2000" dirty="0"/>
              <a:t>The</a:t>
            </a:r>
            <a:r>
              <a:rPr kumimoji="1" lang="zh-CN" altLang="en-US" sz="2000" dirty="0"/>
              <a:t> </a:t>
            </a:r>
            <a:r>
              <a:rPr kumimoji="1" lang="en-US" altLang="zh-CN" sz="2000" dirty="0"/>
              <a:t>guest</a:t>
            </a:r>
            <a:r>
              <a:rPr kumimoji="1" lang="zh-CN" altLang="en-US" sz="2000" dirty="0"/>
              <a:t> </a:t>
            </a:r>
            <a:r>
              <a:rPr kumimoji="1" lang="en-US" altLang="zh-CN" sz="2000" dirty="0"/>
              <a:t>OS</a:t>
            </a:r>
            <a:r>
              <a:rPr kumimoji="1" lang="zh-CN" altLang="en-US" sz="2000" dirty="0"/>
              <a:t> </a:t>
            </a:r>
            <a:r>
              <a:rPr kumimoji="1" lang="en-US" altLang="zh-CN" sz="2000" dirty="0"/>
              <a:t>will</a:t>
            </a:r>
            <a:r>
              <a:rPr kumimoji="1" lang="zh-CN" altLang="en-US" sz="2000" dirty="0"/>
              <a:t> </a:t>
            </a:r>
            <a:r>
              <a:rPr kumimoji="1" lang="en-US" altLang="zh-CN" sz="2000" dirty="0"/>
              <a:t>run</a:t>
            </a:r>
            <a:r>
              <a:rPr kumimoji="1" lang="zh-CN" altLang="en-US" sz="2000" dirty="0"/>
              <a:t> </a:t>
            </a:r>
            <a:r>
              <a:rPr kumimoji="1" lang="en-US" altLang="zh-CN" sz="2000" dirty="0"/>
              <a:t>a</a:t>
            </a:r>
            <a:r>
              <a:rPr kumimoji="1" lang="zh-CN" altLang="en-US" sz="2000" dirty="0"/>
              <a:t> </a:t>
            </a:r>
            <a:r>
              <a:rPr kumimoji="1" lang="en-US" altLang="zh-CN" sz="2000" dirty="0"/>
              <a:t>new</a:t>
            </a:r>
            <a:r>
              <a:rPr kumimoji="1" lang="zh-CN" altLang="en-US" sz="2000" dirty="0"/>
              <a:t> </a:t>
            </a:r>
            <a:r>
              <a:rPr kumimoji="1" lang="en-US" altLang="zh-CN" sz="2000" dirty="0"/>
              <a:t>driver</a:t>
            </a:r>
            <a:r>
              <a:rPr kumimoji="1" lang="zh-CN" altLang="en-US" sz="2000" dirty="0"/>
              <a:t> </a:t>
            </a:r>
            <a:r>
              <a:rPr kumimoji="1" lang="en-US" altLang="zh-CN" sz="2000" dirty="0"/>
              <a:t>(front-end</a:t>
            </a:r>
            <a:r>
              <a:rPr kumimoji="1" lang="zh-CN" altLang="en-US" sz="2000" dirty="0"/>
              <a:t> </a:t>
            </a:r>
            <a:r>
              <a:rPr kumimoji="1" lang="en-US" altLang="zh-CN" sz="2000" dirty="0"/>
              <a:t>driver)</a:t>
            </a:r>
            <a:endParaRPr kumimoji="1" lang="zh-CN" altLang="en-US" sz="2000" dirty="0"/>
          </a:p>
          <a:p>
            <a:pPr lvl="1"/>
            <a:r>
              <a:rPr kumimoji="1" lang="en-US" altLang="zh-CN" sz="2000" dirty="0"/>
              <a:t>The</a:t>
            </a:r>
            <a:r>
              <a:rPr kumimoji="1" lang="zh-CN" altLang="en-US" sz="2000" dirty="0"/>
              <a:t> </a:t>
            </a:r>
            <a:r>
              <a:rPr kumimoji="1" lang="en-US" altLang="zh-CN" sz="2000" dirty="0"/>
              <a:t>VMM</a:t>
            </a:r>
            <a:r>
              <a:rPr kumimoji="1" lang="zh-CN" altLang="en-US" sz="2000" dirty="0"/>
              <a:t> </a:t>
            </a:r>
            <a:r>
              <a:rPr kumimoji="1" lang="en-US" altLang="zh-CN" sz="2000" dirty="0"/>
              <a:t>will</a:t>
            </a:r>
            <a:r>
              <a:rPr kumimoji="1" lang="zh-CN" altLang="en-US" sz="2000" dirty="0"/>
              <a:t> </a:t>
            </a:r>
            <a:r>
              <a:rPr kumimoji="1" lang="en-US" altLang="zh-CN" sz="2000" dirty="0"/>
              <a:t>run</a:t>
            </a:r>
            <a:r>
              <a:rPr kumimoji="1" lang="zh-CN" altLang="en-US" sz="2000" dirty="0"/>
              <a:t> </a:t>
            </a:r>
            <a:r>
              <a:rPr kumimoji="1" lang="en-US" altLang="zh-CN" sz="2000" dirty="0"/>
              <a:t>a</a:t>
            </a:r>
            <a:r>
              <a:rPr kumimoji="1" lang="zh-CN" altLang="en-US" sz="2000" dirty="0"/>
              <a:t> </a:t>
            </a:r>
            <a:r>
              <a:rPr kumimoji="1" lang="en-US" altLang="zh-CN" sz="2000" dirty="0"/>
              <a:t>back-end</a:t>
            </a:r>
            <a:r>
              <a:rPr kumimoji="1" lang="zh-CN" altLang="en-US" sz="2000" dirty="0"/>
              <a:t> </a:t>
            </a:r>
            <a:r>
              <a:rPr kumimoji="1" lang="en-US" altLang="zh-CN" sz="2000" dirty="0"/>
              <a:t>driver</a:t>
            </a:r>
            <a:r>
              <a:rPr kumimoji="1" lang="zh-CN" altLang="en-US" sz="2000" dirty="0"/>
              <a:t> </a:t>
            </a:r>
            <a:r>
              <a:rPr kumimoji="1" lang="en-US" altLang="zh-CN" sz="2000" dirty="0"/>
              <a:t>for</a:t>
            </a:r>
            <a:r>
              <a:rPr kumimoji="1" lang="zh-CN" altLang="en-US" sz="2000" dirty="0"/>
              <a:t> </a:t>
            </a:r>
            <a:r>
              <a:rPr kumimoji="1" lang="en-US" altLang="zh-CN" sz="2000" dirty="0"/>
              <a:t>each</a:t>
            </a:r>
            <a:r>
              <a:rPr kumimoji="1" lang="zh-CN" altLang="en-US" sz="2000" dirty="0"/>
              <a:t> </a:t>
            </a:r>
            <a:r>
              <a:rPr kumimoji="1" lang="en-US" altLang="zh-CN" sz="2000" dirty="0"/>
              <a:t>front-end</a:t>
            </a:r>
            <a:endParaRPr kumimoji="1" lang="zh-CN" altLang="en-US" sz="2000" dirty="0"/>
          </a:p>
          <a:p>
            <a:pPr lvl="1"/>
            <a:r>
              <a:rPr kumimoji="1" lang="en-US" altLang="zh-CN" sz="2000" dirty="0"/>
              <a:t>The</a:t>
            </a:r>
            <a:r>
              <a:rPr kumimoji="1" lang="zh-CN" altLang="en-US" sz="2000" dirty="0"/>
              <a:t> </a:t>
            </a:r>
            <a:r>
              <a:rPr kumimoji="1" lang="en-US" altLang="zh-CN" sz="2000" dirty="0"/>
              <a:t>VMM</a:t>
            </a:r>
            <a:r>
              <a:rPr kumimoji="1" lang="zh-CN" altLang="en-US" sz="2000" dirty="0"/>
              <a:t> </a:t>
            </a:r>
            <a:r>
              <a:rPr kumimoji="1" lang="en-US" altLang="zh-CN" sz="2000" dirty="0"/>
              <a:t>will</a:t>
            </a:r>
            <a:r>
              <a:rPr kumimoji="1" lang="zh-CN" altLang="en-US" sz="2000" dirty="0"/>
              <a:t> </a:t>
            </a:r>
            <a:r>
              <a:rPr kumimoji="1" lang="en-US" altLang="zh-CN" sz="2000" dirty="0"/>
              <a:t>finally</a:t>
            </a:r>
            <a:r>
              <a:rPr kumimoji="1" lang="zh-CN" altLang="en-US" sz="2000" dirty="0"/>
              <a:t> </a:t>
            </a:r>
            <a:r>
              <a:rPr kumimoji="1" lang="en-US" altLang="zh-CN" sz="2000" dirty="0"/>
              <a:t>run</a:t>
            </a:r>
            <a:r>
              <a:rPr kumimoji="1" lang="zh-CN" altLang="en-US" sz="2000" dirty="0"/>
              <a:t> </a:t>
            </a:r>
            <a:r>
              <a:rPr kumimoji="1" lang="en-US" altLang="zh-CN" sz="2000" dirty="0"/>
              <a:t>device</a:t>
            </a:r>
            <a:r>
              <a:rPr kumimoji="1" lang="zh-CN" altLang="en-US" sz="2000" dirty="0"/>
              <a:t> </a:t>
            </a:r>
            <a:r>
              <a:rPr kumimoji="1" lang="en-US" altLang="zh-CN" sz="2000" dirty="0"/>
              <a:t>driver</a:t>
            </a:r>
            <a:r>
              <a:rPr kumimoji="1" lang="zh-CN" altLang="en-US" sz="2000" dirty="0"/>
              <a:t> </a:t>
            </a:r>
            <a:r>
              <a:rPr kumimoji="1" lang="en-US" altLang="zh-CN" sz="2000" dirty="0"/>
              <a:t>to</a:t>
            </a:r>
            <a:r>
              <a:rPr kumimoji="1" lang="zh-CN" altLang="en-US" sz="2000" dirty="0"/>
              <a:t> </a:t>
            </a:r>
            <a:r>
              <a:rPr kumimoji="1" lang="en-US" altLang="zh-CN" sz="2000" dirty="0"/>
              <a:t>drive</a:t>
            </a:r>
            <a:r>
              <a:rPr kumimoji="1" lang="zh-CN" altLang="en-US" sz="2000" dirty="0"/>
              <a:t> </a:t>
            </a:r>
            <a:r>
              <a:rPr kumimoji="1" lang="en-US" altLang="zh-CN" sz="2000" dirty="0"/>
              <a:t>the</a:t>
            </a:r>
            <a:r>
              <a:rPr kumimoji="1" lang="zh-CN" altLang="en-US" sz="2000" dirty="0"/>
              <a:t> </a:t>
            </a:r>
            <a:r>
              <a:rPr kumimoji="1" lang="en-US" altLang="zh-CN" sz="2000" dirty="0"/>
              <a:t>device</a:t>
            </a:r>
            <a:endParaRPr kumimoji="1" lang="zh-CN" altLang="en-US" sz="2000" dirty="0"/>
          </a:p>
        </p:txBody>
      </p:sp>
      <p:pic>
        <p:nvPicPr>
          <p:cNvPr id="4" name="图片 3"/>
          <p:cNvPicPr>
            <a:picLocks noChangeAspect="1"/>
          </p:cNvPicPr>
          <p:nvPr/>
        </p:nvPicPr>
        <p:blipFill rotWithShape="1">
          <a:blip r:embed="rId3"/>
          <a:srcRect b="23563"/>
          <a:stretch/>
        </p:blipFill>
        <p:spPr>
          <a:xfrm>
            <a:off x="1331640" y="3421716"/>
            <a:ext cx="6192172" cy="1871381"/>
          </a:xfrm>
          <a:prstGeom prst="rect">
            <a:avLst/>
          </a:prstGeom>
        </p:spPr>
      </p:pic>
      <p:sp>
        <p:nvSpPr>
          <p:cNvPr id="5" name="文本框 4"/>
          <p:cNvSpPr txBox="1"/>
          <p:nvPr/>
        </p:nvSpPr>
        <p:spPr>
          <a:xfrm>
            <a:off x="2339752" y="5233764"/>
            <a:ext cx="4247956" cy="338554"/>
          </a:xfrm>
          <a:prstGeom prst="rect">
            <a:avLst/>
          </a:prstGeom>
          <a:noFill/>
        </p:spPr>
        <p:txBody>
          <a:bodyPr wrap="square" rtlCol="0">
            <a:spAutoFit/>
          </a:bodyPr>
          <a:lstStyle/>
          <a:p>
            <a:pPr algn="ctr"/>
            <a:r>
              <a:rPr kumimoji="1" lang="en-US" altLang="zh-CN" sz="1600" b="1" dirty="0" err="1">
                <a:solidFill>
                  <a:schemeClr val="accent2"/>
                </a:solidFill>
                <a:latin typeface="DengXian" charset="0"/>
                <a:ea typeface="DengXian" charset="0"/>
                <a:cs typeface="DengXian" charset="0"/>
              </a:rPr>
              <a:t>VirtIO</a:t>
            </a:r>
            <a:r>
              <a:rPr kumimoji="1" lang="zh-CN" altLang="en-US" sz="1600" b="1" dirty="0">
                <a:solidFill>
                  <a:schemeClr val="accent2"/>
                </a:solidFill>
                <a:latin typeface="DengXian" charset="0"/>
                <a:ea typeface="DengXian" charset="0"/>
                <a:cs typeface="DengXian" charset="0"/>
              </a:rPr>
              <a:t> </a:t>
            </a:r>
            <a:r>
              <a:rPr kumimoji="1" lang="en-US" altLang="zh-CN" sz="1600" b="1" dirty="0">
                <a:solidFill>
                  <a:schemeClr val="accent2"/>
                </a:solidFill>
                <a:latin typeface="DengXian" charset="0"/>
                <a:ea typeface="DengXian" charset="0"/>
                <a:cs typeface="DengXian" charset="0"/>
              </a:rPr>
              <a:t>Architecture</a:t>
            </a:r>
            <a:r>
              <a:rPr kumimoji="1" lang="zh-CN" altLang="en-US" sz="1600" b="1" dirty="0">
                <a:solidFill>
                  <a:schemeClr val="accent2"/>
                </a:solidFill>
                <a:latin typeface="DengXian" charset="0"/>
                <a:ea typeface="DengXian" charset="0"/>
                <a:cs typeface="DengXian" charset="0"/>
              </a:rPr>
              <a:t> </a:t>
            </a:r>
            <a:r>
              <a:rPr kumimoji="1" lang="en-US" altLang="zh-CN" sz="1600" b="1" dirty="0">
                <a:solidFill>
                  <a:schemeClr val="accent2"/>
                </a:solidFill>
                <a:latin typeface="DengXian" charset="0"/>
                <a:ea typeface="DengXian" charset="0"/>
                <a:cs typeface="DengXian" charset="0"/>
              </a:rPr>
              <a:t>by</a:t>
            </a:r>
            <a:r>
              <a:rPr kumimoji="1" lang="zh-CN" altLang="en-US" sz="1600" b="1" dirty="0">
                <a:solidFill>
                  <a:schemeClr val="accent2"/>
                </a:solidFill>
                <a:latin typeface="DengXian" charset="0"/>
                <a:ea typeface="DengXian" charset="0"/>
                <a:cs typeface="DengXian" charset="0"/>
              </a:rPr>
              <a:t> </a:t>
            </a:r>
            <a:r>
              <a:rPr kumimoji="1" lang="en-US" altLang="zh-CN" sz="1600" b="1" dirty="0">
                <a:solidFill>
                  <a:schemeClr val="accent2"/>
                </a:solidFill>
                <a:latin typeface="DengXian" charset="0"/>
                <a:ea typeface="DengXian" charset="0"/>
                <a:cs typeface="DengXian" charset="0"/>
              </a:rPr>
              <a:t>KVM</a:t>
            </a:r>
            <a:endParaRPr kumimoji="1" lang="zh-CN" altLang="en-US" sz="1600" b="1" dirty="0">
              <a:solidFill>
                <a:schemeClr val="accent2"/>
              </a:solidFill>
              <a:latin typeface="DengXian" charset="0"/>
              <a:ea typeface="DengXian" charset="0"/>
              <a:cs typeface="DengXian" charset="0"/>
            </a:endParaRPr>
          </a:p>
        </p:txBody>
      </p:sp>
    </p:spTree>
    <p:extLst>
      <p:ext uri="{BB962C8B-B14F-4D97-AF65-F5344CB8AC3E}">
        <p14:creationId xmlns:p14="http://schemas.microsoft.com/office/powerpoint/2010/main" val="37124217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800" dirty="0"/>
              <a:t>Sol-4:</a:t>
            </a:r>
            <a:r>
              <a:rPr lang="zh-CN" altLang="en-US" sz="2800" dirty="0"/>
              <a:t> </a:t>
            </a:r>
            <a:r>
              <a:rPr kumimoji="1" lang="en-US" altLang="zh-CN" sz="2800" dirty="0"/>
              <a:t>Hardware Support for I/O Virtualization</a:t>
            </a:r>
            <a:endParaRPr kumimoji="1" lang="zh-CN" altLang="en-US" sz="2800" dirty="0"/>
          </a:p>
        </p:txBody>
      </p:sp>
      <p:sp>
        <p:nvSpPr>
          <p:cNvPr id="3" name="内容占位符 2"/>
          <p:cNvSpPr>
            <a:spLocks noGrp="1"/>
          </p:cNvSpPr>
          <p:nvPr>
            <p:ph idx="1"/>
          </p:nvPr>
        </p:nvSpPr>
        <p:spPr>
          <a:xfrm>
            <a:off x="457200" y="1333501"/>
            <a:ext cx="8219256" cy="3771636"/>
          </a:xfrm>
        </p:spPr>
        <p:txBody>
          <a:bodyPr>
            <a:normAutofit fontScale="92500"/>
          </a:bodyPr>
          <a:lstStyle/>
          <a:p>
            <a:r>
              <a:rPr kumimoji="1" lang="en-US" altLang="zh-CN" dirty="0"/>
              <a:t>VMM</a:t>
            </a:r>
          </a:p>
          <a:p>
            <a:pPr lvl="1"/>
            <a:r>
              <a:rPr kumimoji="1" lang="en-US" altLang="zh-CN" dirty="0"/>
              <a:t>An SR-IOV-capable device</a:t>
            </a:r>
            <a:r>
              <a:rPr kumimoji="1" lang="zh-CN" altLang="en-US" dirty="0"/>
              <a:t> </a:t>
            </a:r>
            <a:r>
              <a:rPr kumimoji="1" lang="en-US" altLang="zh-CN" dirty="0"/>
              <a:t>can be configured to appear</a:t>
            </a:r>
            <a:r>
              <a:rPr kumimoji="1" lang="zh-CN" altLang="en-US" dirty="0"/>
              <a:t> </a:t>
            </a:r>
            <a:r>
              <a:rPr kumimoji="1" lang="en-US" altLang="zh-CN" dirty="0"/>
              <a:t>in the PCI configuration</a:t>
            </a:r>
            <a:r>
              <a:rPr kumimoji="1" lang="zh-CN" altLang="en-US" dirty="0"/>
              <a:t> </a:t>
            </a:r>
            <a:r>
              <a:rPr kumimoji="1" lang="en-US" altLang="zh-CN" dirty="0"/>
              <a:t>space as multiple functions</a:t>
            </a:r>
          </a:p>
          <a:p>
            <a:r>
              <a:rPr kumimoji="1" lang="en-US" altLang="zh-CN" dirty="0"/>
              <a:t>VM</a:t>
            </a:r>
          </a:p>
          <a:p>
            <a:pPr lvl="1"/>
            <a:r>
              <a:rPr kumimoji="1" lang="en-US" altLang="zh-CN" dirty="0"/>
              <a:t>The VMM assigns one or</a:t>
            </a:r>
            <a:r>
              <a:rPr kumimoji="1" lang="zh-CN" altLang="en-US" dirty="0"/>
              <a:t> </a:t>
            </a:r>
            <a:r>
              <a:rPr kumimoji="1" lang="en-US" altLang="zh-CN" dirty="0"/>
              <a:t>more VFs to a VM by</a:t>
            </a:r>
            <a:r>
              <a:rPr kumimoji="1" lang="zh-CN" altLang="en-US" dirty="0"/>
              <a:t> </a:t>
            </a:r>
            <a:r>
              <a:rPr kumimoji="1" lang="en-US" altLang="zh-CN" dirty="0"/>
              <a:t>mapping the actual</a:t>
            </a:r>
            <a:r>
              <a:rPr kumimoji="1" lang="zh-CN" altLang="en-US" dirty="0"/>
              <a:t> </a:t>
            </a:r>
            <a:r>
              <a:rPr kumimoji="1" lang="en-US" altLang="zh-CN" dirty="0"/>
              <a:t>configuration space of the VFs</a:t>
            </a:r>
            <a:r>
              <a:rPr kumimoji="1" lang="zh-CN" altLang="en-US" dirty="0"/>
              <a:t> </a:t>
            </a:r>
            <a:r>
              <a:rPr kumimoji="1" lang="en-US" altLang="zh-CN" dirty="0"/>
              <a:t>to the configuration space</a:t>
            </a:r>
            <a:r>
              <a:rPr kumimoji="1" lang="zh-CN" altLang="en-US" dirty="0"/>
              <a:t> </a:t>
            </a:r>
            <a:r>
              <a:rPr kumimoji="1" lang="en-US" altLang="zh-CN" dirty="0"/>
              <a:t>presented to the virtual</a:t>
            </a:r>
            <a:r>
              <a:rPr kumimoji="1" lang="zh-CN" altLang="en-US" dirty="0"/>
              <a:t> </a:t>
            </a:r>
            <a:r>
              <a:rPr kumimoji="1" lang="en-US" altLang="zh-CN" dirty="0"/>
              <a:t>machine by the VMM</a:t>
            </a:r>
          </a:p>
          <a:p>
            <a:endParaRPr kumimoji="1" lang="en-US" altLang="zh-CN" dirty="0"/>
          </a:p>
          <a:p>
            <a:endParaRPr kumimoji="1" lang="en-US" altLang="zh-CN" dirty="0"/>
          </a:p>
        </p:txBody>
      </p:sp>
    </p:spTree>
    <p:extLst>
      <p:ext uri="{BB962C8B-B14F-4D97-AF65-F5344CB8AC3E}">
        <p14:creationId xmlns:p14="http://schemas.microsoft.com/office/powerpoint/2010/main" val="2273600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3607" y="956529"/>
            <a:ext cx="2149780" cy="54697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a:solidFill>
                  <a:schemeClr val="tx1"/>
                </a:solidFill>
                <a:latin typeface="等线" panose="02010600030101010101" pitchFamily="2" charset="-122"/>
                <a:ea typeface="等线" panose="02010600030101010101" pitchFamily="2" charset="-122"/>
              </a:rPr>
              <a:t>Application</a:t>
            </a:r>
            <a:endParaRPr kumimoji="1" lang="zh-CN" altLang="en-US" dirty="0">
              <a:solidFill>
                <a:schemeClr val="tx1"/>
              </a:solidFill>
              <a:latin typeface="等线" panose="02010600030101010101" pitchFamily="2" charset="-122"/>
              <a:ea typeface="等线" panose="02010600030101010101" pitchFamily="2" charset="-122"/>
            </a:endParaRPr>
          </a:p>
        </p:txBody>
      </p:sp>
      <p:sp>
        <p:nvSpPr>
          <p:cNvPr id="5" name="矩形 4"/>
          <p:cNvSpPr/>
          <p:nvPr/>
        </p:nvSpPr>
        <p:spPr>
          <a:xfrm>
            <a:off x="753608" y="1785084"/>
            <a:ext cx="2149780" cy="54697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a:solidFill>
                  <a:schemeClr val="tx1"/>
                </a:solidFill>
                <a:latin typeface="等线" panose="02010600030101010101" pitchFamily="2" charset="-122"/>
                <a:ea typeface="等线" panose="02010600030101010101" pitchFamily="2" charset="-122"/>
              </a:rPr>
              <a:t>TCP/IP Stack</a:t>
            </a:r>
            <a:endParaRPr kumimoji="1" lang="zh-CN" altLang="en-US" dirty="0">
              <a:solidFill>
                <a:schemeClr val="tx1"/>
              </a:solidFill>
              <a:latin typeface="等线" panose="02010600030101010101" pitchFamily="2" charset="-122"/>
              <a:ea typeface="等线" panose="02010600030101010101" pitchFamily="2" charset="-122"/>
            </a:endParaRPr>
          </a:p>
        </p:txBody>
      </p:sp>
      <p:sp>
        <p:nvSpPr>
          <p:cNvPr id="6" name="矩形 5"/>
          <p:cNvSpPr/>
          <p:nvPr/>
        </p:nvSpPr>
        <p:spPr>
          <a:xfrm>
            <a:off x="753607" y="2637421"/>
            <a:ext cx="2149780" cy="546975"/>
          </a:xfrm>
          <a:prstGeom prst="rect">
            <a:avLst/>
          </a:prstGeom>
          <a:solidFill>
            <a:srgbClr val="D9D9D9"/>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a:solidFill>
                  <a:schemeClr val="tx1"/>
                </a:solidFill>
                <a:latin typeface="等线" panose="02010600030101010101" pitchFamily="2" charset="-122"/>
                <a:ea typeface="等线" panose="02010600030101010101" pitchFamily="2" charset="-122"/>
              </a:rPr>
              <a:t>Device Driver (VF)</a:t>
            </a:r>
            <a:endParaRPr kumimoji="1" lang="zh-CN" altLang="en-US" dirty="0">
              <a:solidFill>
                <a:schemeClr val="tx1"/>
              </a:solidFill>
              <a:latin typeface="等线" panose="02010600030101010101" pitchFamily="2" charset="-122"/>
              <a:ea typeface="等线" panose="02010600030101010101" pitchFamily="2" charset="-122"/>
            </a:endParaRPr>
          </a:p>
        </p:txBody>
      </p:sp>
      <p:sp>
        <p:nvSpPr>
          <p:cNvPr id="9" name="矩形 8"/>
          <p:cNvSpPr/>
          <p:nvPr/>
        </p:nvSpPr>
        <p:spPr>
          <a:xfrm>
            <a:off x="6286426" y="2674582"/>
            <a:ext cx="2149780" cy="54697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a:solidFill>
                  <a:schemeClr val="tx1"/>
                </a:solidFill>
                <a:latin typeface="等线" panose="02010600030101010101" pitchFamily="2" charset="-122"/>
                <a:ea typeface="等线" panose="02010600030101010101" pitchFamily="2" charset="-122"/>
              </a:rPr>
              <a:t>Device Driver (PF)</a:t>
            </a:r>
            <a:endParaRPr kumimoji="1" lang="zh-CN" altLang="en-US" dirty="0">
              <a:solidFill>
                <a:schemeClr val="tx1"/>
              </a:solidFill>
              <a:latin typeface="等线" panose="02010600030101010101" pitchFamily="2" charset="-122"/>
              <a:ea typeface="等线" panose="02010600030101010101" pitchFamily="2" charset="-122"/>
            </a:endParaRPr>
          </a:p>
        </p:txBody>
      </p:sp>
      <p:sp>
        <p:nvSpPr>
          <p:cNvPr id="12" name="矩形 11"/>
          <p:cNvSpPr/>
          <p:nvPr/>
        </p:nvSpPr>
        <p:spPr>
          <a:xfrm>
            <a:off x="539552" y="385773"/>
            <a:ext cx="2540198" cy="3044035"/>
          </a:xfrm>
          <a:prstGeom prst="rect">
            <a:avLst/>
          </a:prstGeom>
          <a:no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schemeClr val="tx1"/>
              </a:solidFill>
              <a:latin typeface="等线" panose="02010600030101010101" pitchFamily="2" charset="-122"/>
              <a:ea typeface="等线" panose="02010600030101010101" pitchFamily="2" charset="-122"/>
            </a:endParaRPr>
          </a:p>
        </p:txBody>
      </p:sp>
      <p:sp>
        <p:nvSpPr>
          <p:cNvPr id="13" name="矩形 12"/>
          <p:cNvSpPr/>
          <p:nvPr/>
        </p:nvSpPr>
        <p:spPr>
          <a:xfrm>
            <a:off x="6012160" y="390051"/>
            <a:ext cx="2722538" cy="3044529"/>
          </a:xfrm>
          <a:prstGeom prst="rect">
            <a:avLst/>
          </a:prstGeom>
          <a:no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schemeClr val="tx1"/>
              </a:solidFill>
              <a:latin typeface="等线" panose="02010600030101010101" pitchFamily="2" charset="-122"/>
              <a:ea typeface="等线" panose="02010600030101010101" pitchFamily="2" charset="-122"/>
            </a:endParaRPr>
          </a:p>
        </p:txBody>
      </p:sp>
      <p:sp>
        <p:nvSpPr>
          <p:cNvPr id="14" name="矩形 13"/>
          <p:cNvSpPr/>
          <p:nvPr/>
        </p:nvSpPr>
        <p:spPr>
          <a:xfrm>
            <a:off x="539552" y="3536826"/>
            <a:ext cx="8208912" cy="832353"/>
          </a:xfrm>
          <a:prstGeom prst="rect">
            <a:avLst/>
          </a:prstGeom>
          <a:no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schemeClr val="tx1"/>
              </a:solidFill>
              <a:latin typeface="等线" panose="02010600030101010101" pitchFamily="2" charset="-122"/>
              <a:ea typeface="等线" panose="02010600030101010101" pitchFamily="2" charset="-122"/>
            </a:endParaRPr>
          </a:p>
        </p:txBody>
      </p:sp>
      <p:sp>
        <p:nvSpPr>
          <p:cNvPr id="15" name="矩形 14"/>
          <p:cNvSpPr/>
          <p:nvPr/>
        </p:nvSpPr>
        <p:spPr>
          <a:xfrm>
            <a:off x="539552" y="4477680"/>
            <a:ext cx="8208912" cy="832353"/>
          </a:xfrm>
          <a:prstGeom prst="rect">
            <a:avLst/>
          </a:prstGeom>
          <a:no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schemeClr val="tx1"/>
              </a:solidFill>
              <a:latin typeface="等线" panose="02010600030101010101" pitchFamily="2" charset="-122"/>
              <a:ea typeface="等线" panose="02010600030101010101" pitchFamily="2" charset="-122"/>
            </a:endParaRPr>
          </a:p>
        </p:txBody>
      </p:sp>
      <p:cxnSp>
        <p:nvCxnSpPr>
          <p:cNvPr id="17" name="肘形连接符 16"/>
          <p:cNvCxnSpPr>
            <a:stCxn id="4" idx="2"/>
            <a:endCxn id="5" idx="0"/>
          </p:cNvCxnSpPr>
          <p:nvPr/>
        </p:nvCxnSpPr>
        <p:spPr>
          <a:xfrm rot="16200000" flipH="1">
            <a:off x="1687707" y="1644294"/>
            <a:ext cx="281580" cy="1"/>
          </a:xfrm>
          <a:prstGeom prst="bentConnector3">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2" name="肘形连接符 21"/>
          <p:cNvCxnSpPr>
            <a:stCxn id="5" idx="2"/>
            <a:endCxn id="6" idx="0"/>
          </p:cNvCxnSpPr>
          <p:nvPr/>
        </p:nvCxnSpPr>
        <p:spPr>
          <a:xfrm rot="5400000">
            <a:off x="1675817" y="2484740"/>
            <a:ext cx="305362" cy="1"/>
          </a:xfrm>
          <a:prstGeom prst="bentConnector3">
            <a:avLst>
              <a:gd name="adj1" fmla="val 50000"/>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59" name="矩形 58"/>
          <p:cNvSpPr/>
          <p:nvPr/>
        </p:nvSpPr>
        <p:spPr>
          <a:xfrm>
            <a:off x="581978" y="390065"/>
            <a:ext cx="1595309" cy="369332"/>
          </a:xfrm>
          <a:prstGeom prst="rect">
            <a:avLst/>
          </a:prstGeom>
        </p:spPr>
        <p:txBody>
          <a:bodyPr wrap="none">
            <a:spAutoFit/>
          </a:bodyPr>
          <a:lstStyle/>
          <a:p>
            <a:r>
              <a:rPr kumimoji="1" lang="en-US" altLang="zh-CN" dirty="0">
                <a:solidFill>
                  <a:schemeClr val="tx1"/>
                </a:solidFill>
                <a:latin typeface="等线" panose="02010600030101010101" pitchFamily="2" charset="-122"/>
                <a:ea typeface="等线" panose="02010600030101010101" pitchFamily="2" charset="-122"/>
              </a:rPr>
              <a:t>Guest Domain</a:t>
            </a:r>
            <a:endParaRPr lang="zh-CN" altLang="en-US" dirty="0">
              <a:latin typeface="等线" panose="02010600030101010101" pitchFamily="2" charset="-122"/>
              <a:ea typeface="等线" panose="02010600030101010101" pitchFamily="2" charset="-122"/>
            </a:endParaRPr>
          </a:p>
        </p:txBody>
      </p:sp>
      <p:sp>
        <p:nvSpPr>
          <p:cNvPr id="60" name="矩形 59"/>
          <p:cNvSpPr/>
          <p:nvPr/>
        </p:nvSpPr>
        <p:spPr>
          <a:xfrm>
            <a:off x="5969735" y="393453"/>
            <a:ext cx="1200970" cy="369332"/>
          </a:xfrm>
          <a:prstGeom prst="rect">
            <a:avLst/>
          </a:prstGeom>
        </p:spPr>
        <p:txBody>
          <a:bodyPr wrap="none">
            <a:spAutoFit/>
          </a:bodyPr>
          <a:lstStyle/>
          <a:p>
            <a:r>
              <a:rPr kumimoji="1" lang="en-US" altLang="zh-CN" dirty="0">
                <a:solidFill>
                  <a:schemeClr val="tx1"/>
                </a:solidFill>
                <a:latin typeface="等线" panose="02010600030101010101" pitchFamily="2" charset="-122"/>
                <a:ea typeface="等线" panose="02010600030101010101" pitchFamily="2" charset="-122"/>
              </a:rPr>
              <a:t>Domain-0</a:t>
            </a:r>
            <a:endParaRPr lang="zh-CN" altLang="en-US" dirty="0">
              <a:latin typeface="等线" panose="02010600030101010101" pitchFamily="2" charset="-122"/>
              <a:ea typeface="等线" panose="02010600030101010101" pitchFamily="2" charset="-122"/>
            </a:endParaRPr>
          </a:p>
        </p:txBody>
      </p:sp>
      <p:sp>
        <p:nvSpPr>
          <p:cNvPr id="61" name="矩形 60"/>
          <p:cNvSpPr/>
          <p:nvPr/>
        </p:nvSpPr>
        <p:spPr>
          <a:xfrm>
            <a:off x="669032" y="3546938"/>
            <a:ext cx="562975" cy="369332"/>
          </a:xfrm>
          <a:prstGeom prst="rect">
            <a:avLst/>
          </a:prstGeom>
        </p:spPr>
        <p:txBody>
          <a:bodyPr wrap="none">
            <a:spAutoFit/>
          </a:bodyPr>
          <a:lstStyle/>
          <a:p>
            <a:r>
              <a:rPr kumimoji="1" lang="en-US" altLang="zh-CN" dirty="0" err="1">
                <a:solidFill>
                  <a:schemeClr val="tx1"/>
                </a:solidFill>
                <a:latin typeface="等线" panose="02010600030101010101" pitchFamily="2" charset="-122"/>
                <a:ea typeface="等线" panose="02010600030101010101" pitchFamily="2" charset="-122"/>
              </a:rPr>
              <a:t>Xen</a:t>
            </a:r>
            <a:endParaRPr lang="zh-CN" altLang="en-US" dirty="0">
              <a:latin typeface="等线" panose="02010600030101010101" pitchFamily="2" charset="-122"/>
              <a:ea typeface="等线" panose="02010600030101010101" pitchFamily="2" charset="-122"/>
            </a:endParaRPr>
          </a:p>
        </p:txBody>
      </p:sp>
      <p:sp>
        <p:nvSpPr>
          <p:cNvPr id="62" name="矩形 61"/>
          <p:cNvSpPr/>
          <p:nvPr/>
        </p:nvSpPr>
        <p:spPr>
          <a:xfrm>
            <a:off x="656995" y="4477680"/>
            <a:ext cx="1146468" cy="369332"/>
          </a:xfrm>
          <a:prstGeom prst="rect">
            <a:avLst/>
          </a:prstGeom>
        </p:spPr>
        <p:txBody>
          <a:bodyPr wrap="none">
            <a:spAutoFit/>
          </a:bodyPr>
          <a:lstStyle/>
          <a:p>
            <a:r>
              <a:rPr lang="en-US" altLang="zh-CN" dirty="0">
                <a:latin typeface="等线" panose="02010600030101010101" pitchFamily="2" charset="-122"/>
                <a:ea typeface="等线" panose="02010600030101010101" pitchFamily="2" charset="-122"/>
              </a:rPr>
              <a:t>Hardware</a:t>
            </a:r>
            <a:endParaRPr lang="zh-CN" altLang="en-US" dirty="0">
              <a:latin typeface="等线" panose="02010600030101010101" pitchFamily="2" charset="-122"/>
              <a:ea typeface="等线" panose="02010600030101010101" pitchFamily="2" charset="-122"/>
            </a:endParaRPr>
          </a:p>
        </p:txBody>
      </p:sp>
      <p:sp>
        <p:nvSpPr>
          <p:cNvPr id="26" name="矩形 25"/>
          <p:cNvSpPr/>
          <p:nvPr/>
        </p:nvSpPr>
        <p:spPr>
          <a:xfrm>
            <a:off x="6295583" y="965121"/>
            <a:ext cx="2149780" cy="54697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a:solidFill>
                  <a:schemeClr val="tx1"/>
                </a:solidFill>
                <a:latin typeface="等线" panose="02010600030101010101" pitchFamily="2" charset="-122"/>
                <a:ea typeface="等线" panose="02010600030101010101" pitchFamily="2" charset="-122"/>
              </a:rPr>
              <a:t>User-level </a:t>
            </a:r>
            <a:r>
              <a:rPr kumimoji="1" lang="en-US" altLang="zh-CN" dirty="0" err="1">
                <a:solidFill>
                  <a:schemeClr val="tx1"/>
                </a:solidFill>
                <a:latin typeface="等线" panose="02010600030101010101" pitchFamily="2" charset="-122"/>
                <a:ea typeface="等线" panose="02010600030101010101" pitchFamily="2" charset="-122"/>
              </a:rPr>
              <a:t>Config</a:t>
            </a:r>
            <a:endParaRPr kumimoji="1" lang="zh-CN" altLang="en-US" dirty="0">
              <a:solidFill>
                <a:schemeClr val="tx1"/>
              </a:solidFill>
              <a:latin typeface="等线" panose="02010600030101010101" pitchFamily="2" charset="-122"/>
              <a:ea typeface="等线" panose="02010600030101010101" pitchFamily="2" charset="-122"/>
            </a:endParaRPr>
          </a:p>
        </p:txBody>
      </p:sp>
      <p:cxnSp>
        <p:nvCxnSpPr>
          <p:cNvPr id="28" name="直线箭头连接符 27"/>
          <p:cNvCxnSpPr>
            <a:stCxn id="26" idx="2"/>
            <a:endCxn id="9" idx="0"/>
          </p:cNvCxnSpPr>
          <p:nvPr/>
        </p:nvCxnSpPr>
        <p:spPr>
          <a:xfrm flipH="1">
            <a:off x="7361317" y="1512096"/>
            <a:ext cx="9157" cy="1162486"/>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24" name="矩形 23"/>
          <p:cNvSpPr/>
          <p:nvPr/>
        </p:nvSpPr>
        <p:spPr>
          <a:xfrm>
            <a:off x="2267744" y="4590518"/>
            <a:ext cx="720080" cy="300033"/>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a:solidFill>
                  <a:schemeClr val="tx1"/>
                </a:solidFill>
                <a:latin typeface="等线" panose="02010600030101010101" pitchFamily="2" charset="-122"/>
                <a:ea typeface="等线" panose="02010600030101010101" pitchFamily="2" charset="-122"/>
              </a:rPr>
              <a:t>VF</a:t>
            </a:r>
            <a:endParaRPr kumimoji="1" lang="zh-CN" altLang="en-US" dirty="0">
              <a:solidFill>
                <a:schemeClr val="tx1"/>
              </a:solidFill>
              <a:latin typeface="等线" panose="02010600030101010101" pitchFamily="2" charset="-122"/>
              <a:ea typeface="等线" panose="02010600030101010101" pitchFamily="2" charset="-122"/>
            </a:endParaRPr>
          </a:p>
        </p:txBody>
      </p:sp>
      <p:sp>
        <p:nvSpPr>
          <p:cNvPr id="27" name="矩形 26"/>
          <p:cNvSpPr/>
          <p:nvPr/>
        </p:nvSpPr>
        <p:spPr>
          <a:xfrm>
            <a:off x="2987824" y="4590518"/>
            <a:ext cx="720080" cy="300033"/>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a:solidFill>
                  <a:schemeClr val="tx1"/>
                </a:solidFill>
                <a:latin typeface="等线" panose="02010600030101010101" pitchFamily="2" charset="-122"/>
                <a:ea typeface="等线" panose="02010600030101010101" pitchFamily="2" charset="-122"/>
              </a:rPr>
              <a:t>VF</a:t>
            </a:r>
            <a:endParaRPr kumimoji="1" lang="zh-CN" altLang="en-US" dirty="0">
              <a:solidFill>
                <a:schemeClr val="tx1"/>
              </a:solidFill>
              <a:latin typeface="等线" panose="02010600030101010101" pitchFamily="2" charset="-122"/>
              <a:ea typeface="等线" panose="02010600030101010101" pitchFamily="2" charset="-122"/>
            </a:endParaRPr>
          </a:p>
        </p:txBody>
      </p:sp>
      <p:sp>
        <p:nvSpPr>
          <p:cNvPr id="29" name="矩形 28"/>
          <p:cNvSpPr/>
          <p:nvPr/>
        </p:nvSpPr>
        <p:spPr>
          <a:xfrm>
            <a:off x="3707904" y="4590518"/>
            <a:ext cx="720080" cy="300033"/>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a:solidFill>
                  <a:schemeClr val="tx1"/>
                </a:solidFill>
                <a:latin typeface="等线" panose="02010600030101010101" pitchFamily="2" charset="-122"/>
                <a:ea typeface="等线" panose="02010600030101010101" pitchFamily="2" charset="-122"/>
              </a:rPr>
              <a:t>VF</a:t>
            </a:r>
            <a:endParaRPr kumimoji="1" lang="zh-CN" altLang="en-US" dirty="0">
              <a:solidFill>
                <a:schemeClr val="tx1"/>
              </a:solidFill>
              <a:latin typeface="等线" panose="02010600030101010101" pitchFamily="2" charset="-122"/>
              <a:ea typeface="等线" panose="02010600030101010101" pitchFamily="2" charset="-122"/>
            </a:endParaRPr>
          </a:p>
        </p:txBody>
      </p:sp>
      <p:sp>
        <p:nvSpPr>
          <p:cNvPr id="30" name="矩形 29"/>
          <p:cNvSpPr/>
          <p:nvPr/>
        </p:nvSpPr>
        <p:spPr>
          <a:xfrm>
            <a:off x="4427984" y="4590518"/>
            <a:ext cx="720080" cy="300033"/>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a:solidFill>
                  <a:schemeClr val="tx1"/>
                </a:solidFill>
                <a:latin typeface="等线" panose="02010600030101010101" pitchFamily="2" charset="-122"/>
                <a:ea typeface="等线" panose="02010600030101010101" pitchFamily="2" charset="-122"/>
              </a:rPr>
              <a:t>VF</a:t>
            </a:r>
            <a:endParaRPr kumimoji="1" lang="zh-CN" altLang="en-US" dirty="0">
              <a:solidFill>
                <a:schemeClr val="tx1"/>
              </a:solidFill>
              <a:latin typeface="等线" panose="02010600030101010101" pitchFamily="2" charset="-122"/>
              <a:ea typeface="等线" panose="02010600030101010101" pitchFamily="2" charset="-122"/>
            </a:endParaRPr>
          </a:p>
        </p:txBody>
      </p:sp>
      <p:sp>
        <p:nvSpPr>
          <p:cNvPr id="32" name="矩形 31"/>
          <p:cNvSpPr/>
          <p:nvPr/>
        </p:nvSpPr>
        <p:spPr>
          <a:xfrm>
            <a:off x="5148064" y="4590518"/>
            <a:ext cx="720080" cy="300033"/>
          </a:xfrm>
          <a:prstGeom prst="rect">
            <a:avLst/>
          </a:prstGeom>
          <a:solidFill>
            <a:schemeClr val="tx1">
              <a:lumMod val="65000"/>
              <a:lumOff val="35000"/>
            </a:schemeClr>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a:solidFill>
                  <a:schemeClr val="bg1"/>
                </a:solidFill>
                <a:latin typeface="等线" panose="02010600030101010101" pitchFamily="2" charset="-122"/>
                <a:ea typeface="等线" panose="02010600030101010101" pitchFamily="2" charset="-122"/>
              </a:rPr>
              <a:t>PF</a:t>
            </a:r>
            <a:endParaRPr kumimoji="1" lang="zh-CN" altLang="en-US" dirty="0">
              <a:solidFill>
                <a:schemeClr val="bg1"/>
              </a:solidFill>
              <a:latin typeface="等线" panose="02010600030101010101" pitchFamily="2" charset="-122"/>
              <a:ea typeface="等线" panose="02010600030101010101" pitchFamily="2" charset="-122"/>
            </a:endParaRPr>
          </a:p>
        </p:txBody>
      </p:sp>
      <p:sp>
        <p:nvSpPr>
          <p:cNvPr id="23" name="矩形 22"/>
          <p:cNvSpPr/>
          <p:nvPr/>
        </p:nvSpPr>
        <p:spPr>
          <a:xfrm>
            <a:off x="2267744" y="4890551"/>
            <a:ext cx="3600400" cy="300033"/>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a:solidFill>
                  <a:schemeClr val="tx1"/>
                </a:solidFill>
                <a:latin typeface="等线" panose="02010600030101010101" pitchFamily="2" charset="-122"/>
                <a:ea typeface="等线" panose="02010600030101010101" pitchFamily="2" charset="-122"/>
              </a:rPr>
              <a:t>Physical Device</a:t>
            </a:r>
            <a:endParaRPr kumimoji="1" lang="zh-CN" altLang="en-US" dirty="0">
              <a:solidFill>
                <a:schemeClr val="tx1"/>
              </a:solidFill>
              <a:latin typeface="等线" panose="02010600030101010101" pitchFamily="2" charset="-122"/>
              <a:ea typeface="等线" panose="02010600030101010101" pitchFamily="2" charset="-122"/>
            </a:endParaRPr>
          </a:p>
        </p:txBody>
      </p:sp>
      <p:cxnSp>
        <p:nvCxnSpPr>
          <p:cNvPr id="33" name="肘形连接符 32"/>
          <p:cNvCxnSpPr>
            <a:stCxn id="9" idx="2"/>
            <a:endCxn id="32" idx="0"/>
          </p:cNvCxnSpPr>
          <p:nvPr/>
        </p:nvCxnSpPr>
        <p:spPr>
          <a:xfrm rot="5400000">
            <a:off x="5750231" y="2979431"/>
            <a:ext cx="1368961" cy="1853212"/>
          </a:xfrm>
          <a:prstGeom prst="bentConnector3">
            <a:avLst>
              <a:gd name="adj1" fmla="val 50000"/>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4" name="肘形连接符 33"/>
          <p:cNvCxnSpPr>
            <a:stCxn id="6" idx="2"/>
            <a:endCxn id="24" idx="0"/>
          </p:cNvCxnSpPr>
          <p:nvPr/>
        </p:nvCxnSpPr>
        <p:spPr>
          <a:xfrm rot="16200000" flipH="1">
            <a:off x="1525079" y="3487813"/>
            <a:ext cx="1406122" cy="799287"/>
          </a:xfrm>
          <a:prstGeom prst="bentConnector3">
            <a:avLst>
              <a:gd name="adj1" fmla="val 50000"/>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36" name="矩形 35"/>
          <p:cNvSpPr/>
          <p:nvPr/>
        </p:nvSpPr>
        <p:spPr>
          <a:xfrm>
            <a:off x="3489911" y="960807"/>
            <a:ext cx="2149780" cy="54697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a:solidFill>
                  <a:schemeClr val="tx1"/>
                </a:solidFill>
                <a:latin typeface="等线" panose="02010600030101010101" pitchFamily="2" charset="-122"/>
                <a:ea typeface="等线" panose="02010600030101010101" pitchFamily="2" charset="-122"/>
              </a:rPr>
              <a:t>Application</a:t>
            </a:r>
            <a:endParaRPr kumimoji="1" lang="zh-CN" altLang="en-US" dirty="0">
              <a:solidFill>
                <a:schemeClr val="tx1"/>
              </a:solidFill>
              <a:latin typeface="等线" panose="02010600030101010101" pitchFamily="2" charset="-122"/>
              <a:ea typeface="等线" panose="02010600030101010101" pitchFamily="2" charset="-122"/>
            </a:endParaRPr>
          </a:p>
        </p:txBody>
      </p:sp>
      <p:sp>
        <p:nvSpPr>
          <p:cNvPr id="37" name="矩形 36"/>
          <p:cNvSpPr/>
          <p:nvPr/>
        </p:nvSpPr>
        <p:spPr>
          <a:xfrm>
            <a:off x="3489912" y="1789362"/>
            <a:ext cx="2149780" cy="54697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a:solidFill>
                  <a:schemeClr val="tx1"/>
                </a:solidFill>
                <a:latin typeface="等线" panose="02010600030101010101" pitchFamily="2" charset="-122"/>
                <a:ea typeface="等线" panose="02010600030101010101" pitchFamily="2" charset="-122"/>
              </a:rPr>
              <a:t>TCP/IP Stack</a:t>
            </a:r>
            <a:endParaRPr kumimoji="1" lang="zh-CN" altLang="en-US" dirty="0">
              <a:solidFill>
                <a:schemeClr val="tx1"/>
              </a:solidFill>
              <a:latin typeface="等线" panose="02010600030101010101" pitchFamily="2" charset="-122"/>
              <a:ea typeface="等线" panose="02010600030101010101" pitchFamily="2" charset="-122"/>
            </a:endParaRPr>
          </a:p>
        </p:txBody>
      </p:sp>
      <p:sp>
        <p:nvSpPr>
          <p:cNvPr id="38" name="矩形 37"/>
          <p:cNvSpPr/>
          <p:nvPr/>
        </p:nvSpPr>
        <p:spPr>
          <a:xfrm>
            <a:off x="3489911" y="2641698"/>
            <a:ext cx="2149780" cy="546975"/>
          </a:xfrm>
          <a:prstGeom prst="rect">
            <a:avLst/>
          </a:prstGeom>
          <a:solidFill>
            <a:srgbClr val="D9D9D9"/>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a:solidFill>
                  <a:schemeClr val="tx1"/>
                </a:solidFill>
                <a:latin typeface="等线" panose="02010600030101010101" pitchFamily="2" charset="-122"/>
                <a:ea typeface="等线" panose="02010600030101010101" pitchFamily="2" charset="-122"/>
              </a:rPr>
              <a:t>Device Driver (VF)</a:t>
            </a:r>
            <a:endParaRPr kumimoji="1" lang="zh-CN" altLang="en-US" dirty="0">
              <a:solidFill>
                <a:schemeClr val="tx1"/>
              </a:solidFill>
              <a:latin typeface="等线" panose="02010600030101010101" pitchFamily="2" charset="-122"/>
              <a:ea typeface="等线" panose="02010600030101010101" pitchFamily="2" charset="-122"/>
            </a:endParaRPr>
          </a:p>
        </p:txBody>
      </p:sp>
      <p:sp>
        <p:nvSpPr>
          <p:cNvPr id="39" name="矩形 38"/>
          <p:cNvSpPr/>
          <p:nvPr/>
        </p:nvSpPr>
        <p:spPr>
          <a:xfrm>
            <a:off x="3275856" y="390051"/>
            <a:ext cx="2540198" cy="3044035"/>
          </a:xfrm>
          <a:prstGeom prst="rect">
            <a:avLst/>
          </a:prstGeom>
          <a:no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schemeClr val="tx1"/>
              </a:solidFill>
              <a:latin typeface="等线" panose="02010600030101010101" pitchFamily="2" charset="-122"/>
              <a:ea typeface="等线" panose="02010600030101010101" pitchFamily="2" charset="-122"/>
            </a:endParaRPr>
          </a:p>
        </p:txBody>
      </p:sp>
      <p:cxnSp>
        <p:nvCxnSpPr>
          <p:cNvPr id="40" name="肘形连接符 39"/>
          <p:cNvCxnSpPr>
            <a:stCxn id="36" idx="2"/>
            <a:endCxn id="37" idx="0"/>
          </p:cNvCxnSpPr>
          <p:nvPr/>
        </p:nvCxnSpPr>
        <p:spPr>
          <a:xfrm rot="16200000" flipH="1">
            <a:off x="4424011" y="1648571"/>
            <a:ext cx="281580" cy="1"/>
          </a:xfrm>
          <a:prstGeom prst="bentConnector3">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41" name="肘形连接符 40"/>
          <p:cNvCxnSpPr>
            <a:stCxn id="37" idx="2"/>
            <a:endCxn id="38" idx="0"/>
          </p:cNvCxnSpPr>
          <p:nvPr/>
        </p:nvCxnSpPr>
        <p:spPr>
          <a:xfrm rot="5400000">
            <a:off x="4412121" y="2489018"/>
            <a:ext cx="305362" cy="1"/>
          </a:xfrm>
          <a:prstGeom prst="bentConnector3">
            <a:avLst>
              <a:gd name="adj1" fmla="val 50000"/>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42" name="矩形 41"/>
          <p:cNvSpPr/>
          <p:nvPr/>
        </p:nvSpPr>
        <p:spPr>
          <a:xfrm>
            <a:off x="3318282" y="394342"/>
            <a:ext cx="1595309" cy="369332"/>
          </a:xfrm>
          <a:prstGeom prst="rect">
            <a:avLst/>
          </a:prstGeom>
        </p:spPr>
        <p:txBody>
          <a:bodyPr wrap="none">
            <a:spAutoFit/>
          </a:bodyPr>
          <a:lstStyle/>
          <a:p>
            <a:r>
              <a:rPr kumimoji="1" lang="en-US" altLang="zh-CN" dirty="0">
                <a:solidFill>
                  <a:schemeClr val="tx1"/>
                </a:solidFill>
                <a:latin typeface="等线" panose="02010600030101010101" pitchFamily="2" charset="-122"/>
                <a:ea typeface="等线" panose="02010600030101010101" pitchFamily="2" charset="-122"/>
              </a:rPr>
              <a:t>Guest Domain</a:t>
            </a:r>
            <a:endParaRPr lang="zh-CN" altLang="en-US" dirty="0">
              <a:latin typeface="等线" panose="02010600030101010101" pitchFamily="2" charset="-122"/>
              <a:ea typeface="等线" panose="02010600030101010101" pitchFamily="2" charset="-122"/>
            </a:endParaRPr>
          </a:p>
        </p:txBody>
      </p:sp>
      <p:cxnSp>
        <p:nvCxnSpPr>
          <p:cNvPr id="44" name="肘形连接符 43"/>
          <p:cNvCxnSpPr>
            <a:stCxn id="38" idx="2"/>
            <a:endCxn id="27" idx="0"/>
          </p:cNvCxnSpPr>
          <p:nvPr/>
        </p:nvCxnSpPr>
        <p:spPr>
          <a:xfrm rot="5400000">
            <a:off x="3255412" y="3281127"/>
            <a:ext cx="1401844" cy="1216937"/>
          </a:xfrm>
          <a:prstGeom prst="bentConnector3">
            <a:avLst>
              <a:gd name="adj1" fmla="val 50000"/>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035464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Intel Virtualization Technology Evolution</a:t>
            </a:r>
            <a:endParaRPr lang="zh-CN" altLang="en-US" dirty="0"/>
          </a:p>
        </p:txBody>
      </p:sp>
      <p:grpSp>
        <p:nvGrpSpPr>
          <p:cNvPr id="4" name="Group 55"/>
          <p:cNvGrpSpPr>
            <a:grpSpLocks/>
          </p:cNvGrpSpPr>
          <p:nvPr/>
        </p:nvGrpSpPr>
        <p:grpSpPr bwMode="auto">
          <a:xfrm>
            <a:off x="4322539" y="2214285"/>
            <a:ext cx="3952876" cy="762000"/>
            <a:chOff x="2628" y="1488"/>
            <a:chExt cx="2988" cy="576"/>
          </a:xfrm>
        </p:grpSpPr>
        <p:sp>
          <p:nvSpPr>
            <p:cNvPr id="5" name="Line 31"/>
            <p:cNvSpPr>
              <a:spLocks noChangeShapeType="1"/>
            </p:cNvSpPr>
            <p:nvPr/>
          </p:nvSpPr>
          <p:spPr bwMode="auto">
            <a:xfrm>
              <a:off x="3072" y="1854"/>
              <a:ext cx="288" cy="162"/>
            </a:xfrm>
            <a:prstGeom prst="line">
              <a:avLst/>
            </a:prstGeom>
            <a:noFill/>
            <a:ln w="25400">
              <a:solidFill>
                <a:schemeClr val="tx1"/>
              </a:solidFill>
              <a:round/>
              <a:headEnd/>
              <a:tailEnd/>
            </a:ln>
            <a:effectLst/>
          </p:spPr>
          <p:txBody>
            <a:bodyPr/>
            <a:lstStyle/>
            <a:p>
              <a:pPr algn="ctr" defTabSz="761970" fontAlgn="base">
                <a:spcBef>
                  <a:spcPct val="0"/>
                </a:spcBef>
                <a:spcAft>
                  <a:spcPct val="0"/>
                </a:spcAft>
                <a:defRPr/>
              </a:pPr>
              <a:endParaRPr kumimoji="1" lang="zh-TW" altLang="en-US" sz="1500" b="1">
                <a:solidFill>
                  <a:schemeClr val="tx1">
                    <a:lumMod val="85000"/>
                    <a:lumOff val="15000"/>
                  </a:schemeClr>
                </a:solidFill>
                <a:effectLst>
                  <a:outerShdw blurRad="38100" dist="38100" dir="2700000" algn="tl">
                    <a:srgbClr val="000000">
                      <a:alpha val="43137"/>
                    </a:srgbClr>
                  </a:outerShdw>
                </a:effectLst>
                <a:latin typeface="Arial" charset="0"/>
                <a:ea typeface="新細明體" charset="0"/>
                <a:cs typeface="新細明體" charset="0"/>
              </a:endParaRPr>
            </a:p>
          </p:txBody>
        </p:sp>
        <p:sp>
          <p:nvSpPr>
            <p:cNvPr id="6" name="Rectangle 27"/>
            <p:cNvSpPr>
              <a:spLocks noChangeArrowheads="1"/>
            </p:cNvSpPr>
            <p:nvPr/>
          </p:nvSpPr>
          <p:spPr bwMode="auto">
            <a:xfrm>
              <a:off x="3312" y="1488"/>
              <a:ext cx="2304" cy="576"/>
            </a:xfrm>
            <a:prstGeom prst="rect">
              <a:avLst/>
            </a:prstGeom>
            <a:gradFill rotWithShape="1">
              <a:gsLst>
                <a:gs pos="0">
                  <a:srgbClr val="FFB601"/>
                </a:gs>
                <a:gs pos="50000">
                  <a:srgbClr val="FFD877"/>
                </a:gs>
                <a:gs pos="100000">
                  <a:srgbClr val="FFB601"/>
                </a:gs>
              </a:gsLst>
              <a:lin ang="2700000" scaled="1"/>
            </a:gradFill>
            <a:ln w="3175">
              <a:solidFill>
                <a:srgbClr val="FFFFFF"/>
              </a:solidFill>
              <a:miter lim="800000"/>
              <a:headEnd type="none" w="sm" len="sm"/>
              <a:tailEnd type="none" w="med" len="lg"/>
            </a:ln>
          </p:spPr>
          <p:txBody>
            <a:bodyPr wrap="none" anchor="ctr"/>
            <a:lstStyle/>
            <a:p>
              <a:pPr defTabSz="761970" fontAlgn="base">
                <a:spcBef>
                  <a:spcPct val="0"/>
                </a:spcBef>
                <a:spcAft>
                  <a:spcPct val="0"/>
                </a:spcAft>
              </a:pPr>
              <a:r>
                <a:rPr kumimoji="1" lang="en-US" altLang="zh-TW" sz="1000" b="1">
                  <a:solidFill>
                    <a:schemeClr val="tx1">
                      <a:lumMod val="85000"/>
                      <a:lumOff val="15000"/>
                    </a:schemeClr>
                  </a:solidFill>
                  <a:latin typeface="Arial" charset="0"/>
                  <a:ea typeface="新細明體" charset="0"/>
                  <a:cs typeface="新細明體" charset="0"/>
                </a:rPr>
                <a:t>Hardware support for IO-device virtualization</a:t>
              </a:r>
            </a:p>
            <a:p>
              <a:pPr defTabSz="761970" fontAlgn="base">
                <a:lnSpc>
                  <a:spcPct val="90000"/>
                </a:lnSpc>
                <a:spcBef>
                  <a:spcPct val="30000"/>
                </a:spcBef>
                <a:spcAft>
                  <a:spcPct val="0"/>
                </a:spcAft>
                <a:buClr>
                  <a:srgbClr val="F7AB3B"/>
                </a:buClr>
                <a:buSzPct val="95000"/>
                <a:buBlip>
                  <a:blip r:embed="rId2"/>
                </a:buBlip>
              </a:pPr>
              <a:r>
                <a:rPr kumimoji="1" lang="en-US" altLang="zh-TW" sz="1000" b="1">
                  <a:solidFill>
                    <a:schemeClr val="tx1">
                      <a:lumMod val="85000"/>
                      <a:lumOff val="15000"/>
                    </a:schemeClr>
                  </a:solidFill>
                  <a:latin typeface="Arial" charset="0"/>
                  <a:ea typeface="新細明體" charset="0"/>
                  <a:cs typeface="新細明體" charset="0"/>
                </a:rPr>
                <a:t> Device DMA remapping</a:t>
              </a:r>
            </a:p>
            <a:p>
              <a:pPr defTabSz="761970" fontAlgn="base">
                <a:lnSpc>
                  <a:spcPct val="90000"/>
                </a:lnSpc>
                <a:spcBef>
                  <a:spcPct val="30000"/>
                </a:spcBef>
                <a:spcAft>
                  <a:spcPct val="0"/>
                </a:spcAft>
                <a:buClr>
                  <a:srgbClr val="F7AB3B"/>
                </a:buClr>
                <a:buSzPct val="95000"/>
                <a:buBlip>
                  <a:blip r:embed="rId2"/>
                </a:buBlip>
              </a:pPr>
              <a:r>
                <a:rPr kumimoji="1" lang="en-US" altLang="zh-TW" sz="1000" b="1">
                  <a:solidFill>
                    <a:schemeClr val="tx1">
                      <a:lumMod val="85000"/>
                      <a:lumOff val="15000"/>
                    </a:schemeClr>
                  </a:solidFill>
                  <a:latin typeface="Arial" charset="0"/>
                  <a:ea typeface="新細明體" charset="0"/>
                  <a:cs typeface="新細明體" charset="0"/>
                </a:rPr>
                <a:t> Direct assignment of I/O devices to VMs</a:t>
              </a:r>
            </a:p>
            <a:p>
              <a:pPr defTabSz="761970" fontAlgn="base">
                <a:lnSpc>
                  <a:spcPct val="90000"/>
                </a:lnSpc>
                <a:spcBef>
                  <a:spcPct val="30000"/>
                </a:spcBef>
                <a:spcAft>
                  <a:spcPct val="0"/>
                </a:spcAft>
                <a:buClr>
                  <a:srgbClr val="F7AB3B"/>
                </a:buClr>
                <a:buSzPct val="95000"/>
                <a:buBlip>
                  <a:blip r:embed="rId2"/>
                </a:buBlip>
              </a:pPr>
              <a:r>
                <a:rPr kumimoji="1" lang="en-US" altLang="zh-TW" sz="1000" b="1">
                  <a:solidFill>
                    <a:schemeClr val="tx1">
                      <a:lumMod val="85000"/>
                      <a:lumOff val="15000"/>
                    </a:schemeClr>
                  </a:solidFill>
                  <a:latin typeface="Arial" charset="0"/>
                  <a:ea typeface="新細明體" charset="0"/>
                  <a:cs typeface="新細明體" charset="0"/>
                </a:rPr>
                <a:t> Interrupt Routing and Remapping</a:t>
              </a:r>
            </a:p>
          </p:txBody>
        </p:sp>
        <p:grpSp>
          <p:nvGrpSpPr>
            <p:cNvPr id="7" name="Group 28"/>
            <p:cNvGrpSpPr>
              <a:grpSpLocks/>
            </p:cNvGrpSpPr>
            <p:nvPr/>
          </p:nvGrpSpPr>
          <p:grpSpPr bwMode="auto">
            <a:xfrm>
              <a:off x="2628" y="1710"/>
              <a:ext cx="488" cy="264"/>
              <a:chOff x="309" y="3648"/>
              <a:chExt cx="488" cy="264"/>
            </a:xfrm>
          </p:grpSpPr>
          <p:sp>
            <p:nvSpPr>
              <p:cNvPr id="8" name="Oval 29"/>
              <p:cNvSpPr>
                <a:spLocks noChangeArrowheads="1"/>
              </p:cNvSpPr>
              <p:nvPr/>
            </p:nvSpPr>
            <p:spPr bwMode="auto">
              <a:xfrm>
                <a:off x="336" y="3653"/>
                <a:ext cx="432" cy="240"/>
              </a:xfrm>
              <a:prstGeom prst="ellipse">
                <a:avLst/>
              </a:prstGeom>
              <a:solidFill>
                <a:schemeClr val="tx1"/>
              </a:solidFill>
              <a:ln w="31750" algn="ctr">
                <a:solidFill>
                  <a:schemeClr val="tx1"/>
                </a:solidFill>
                <a:round/>
                <a:headEnd type="none" w="sm" len="sm"/>
                <a:tailEnd type="none" w="med" len="lg"/>
              </a:ln>
              <a:effectLst/>
            </p:spPr>
            <p:txBody>
              <a:bodyPr wrap="none" anchor="ctr"/>
              <a:lstStyle/>
              <a:p>
                <a:pPr algn="ctr" defTabSz="761970" fontAlgn="base">
                  <a:spcBef>
                    <a:spcPct val="0"/>
                  </a:spcBef>
                  <a:spcAft>
                    <a:spcPct val="0"/>
                  </a:spcAft>
                </a:pPr>
                <a:endParaRPr kumimoji="1" lang="zh-TW" altLang="en-US" sz="1500" b="1">
                  <a:solidFill>
                    <a:schemeClr val="tx1">
                      <a:lumMod val="85000"/>
                      <a:lumOff val="15000"/>
                    </a:schemeClr>
                  </a:solidFill>
                  <a:effectLst>
                    <a:outerShdw blurRad="38100" dist="38100" dir="2700000" algn="tl">
                      <a:srgbClr val="DDDDDD"/>
                    </a:outerShdw>
                  </a:effectLst>
                  <a:latin typeface="Arial" charset="0"/>
                  <a:ea typeface="新細明體" charset="0"/>
                  <a:cs typeface="新細明體" charset="0"/>
                </a:endParaRPr>
              </a:p>
            </p:txBody>
          </p:sp>
          <p:sp>
            <p:nvSpPr>
              <p:cNvPr id="9" name="Text Box 30"/>
              <p:cNvSpPr txBox="1">
                <a:spLocks noChangeArrowheads="1"/>
              </p:cNvSpPr>
              <p:nvPr/>
            </p:nvSpPr>
            <p:spPr bwMode="auto">
              <a:xfrm>
                <a:off x="309" y="3648"/>
                <a:ext cx="488" cy="264"/>
              </a:xfrm>
              <a:prstGeom prst="rect">
                <a:avLst/>
              </a:prstGeom>
              <a:noFill/>
              <a:ln>
                <a:noFill/>
              </a:ln>
              <a:extLst>
                <a:ext uri="{91240B29-F687-4f45-9708-019B960494DF}">
                  <a14:hiddenLine xmlns:a14="http://schemas.microsoft.com/office/drawing/2010/main" xmlns=""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algn="ctr" defTabSz="761970" fontAlgn="base">
                  <a:spcBef>
                    <a:spcPct val="0"/>
                  </a:spcBef>
                  <a:spcAft>
                    <a:spcPct val="0"/>
                  </a:spcAft>
                </a:pPr>
                <a:r>
                  <a:rPr lang="en-US" altLang="zh-TW" sz="1667" b="1" dirty="0">
                    <a:solidFill>
                      <a:schemeClr val="bg1"/>
                    </a:solidFill>
                  </a:rPr>
                  <a:t>VT-d</a:t>
                </a:r>
              </a:p>
            </p:txBody>
          </p:sp>
        </p:grpSp>
      </p:grpSp>
      <p:sp>
        <p:nvSpPr>
          <p:cNvPr id="10" name="Text Box 3"/>
          <p:cNvSpPr txBox="1">
            <a:spLocks noChangeArrowheads="1"/>
          </p:cNvSpPr>
          <p:nvPr/>
        </p:nvSpPr>
        <p:spPr bwMode="auto">
          <a:xfrm>
            <a:off x="663779" y="3992286"/>
            <a:ext cx="1064715" cy="8619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defTabSz="761970" fontAlgn="base">
              <a:spcBef>
                <a:spcPct val="0"/>
              </a:spcBef>
              <a:spcAft>
                <a:spcPct val="0"/>
              </a:spcAft>
            </a:pPr>
            <a:r>
              <a:rPr lang="en-US" altLang="zh-TW" sz="1667">
                <a:solidFill>
                  <a:schemeClr val="tx1">
                    <a:lumMod val="85000"/>
                    <a:lumOff val="15000"/>
                  </a:schemeClr>
                </a:solidFill>
              </a:rPr>
              <a:t>VMM</a:t>
            </a:r>
            <a:br>
              <a:rPr lang="en-US" altLang="zh-TW" sz="1667">
                <a:solidFill>
                  <a:schemeClr val="tx1">
                    <a:lumMod val="85000"/>
                    <a:lumOff val="15000"/>
                  </a:schemeClr>
                </a:solidFill>
              </a:rPr>
            </a:br>
            <a:r>
              <a:rPr lang="en-US" altLang="zh-TW" sz="1667">
                <a:solidFill>
                  <a:schemeClr val="tx1">
                    <a:lumMod val="85000"/>
                    <a:lumOff val="15000"/>
                  </a:schemeClr>
                </a:solidFill>
              </a:rPr>
              <a:t>Software</a:t>
            </a:r>
          </a:p>
          <a:p>
            <a:pPr defTabSz="761970" fontAlgn="base">
              <a:spcBef>
                <a:spcPct val="0"/>
              </a:spcBef>
              <a:spcAft>
                <a:spcPct val="0"/>
              </a:spcAft>
            </a:pPr>
            <a:r>
              <a:rPr lang="en-US" altLang="zh-TW" sz="1667">
                <a:solidFill>
                  <a:schemeClr val="tx1">
                    <a:lumMod val="85000"/>
                    <a:lumOff val="15000"/>
                  </a:schemeClr>
                </a:solidFill>
              </a:rPr>
              <a:t>Evolution</a:t>
            </a:r>
          </a:p>
        </p:txBody>
      </p:sp>
      <p:sp>
        <p:nvSpPr>
          <p:cNvPr id="11" name="Text Box 4"/>
          <p:cNvSpPr txBox="1">
            <a:spLocks noChangeArrowheads="1"/>
          </p:cNvSpPr>
          <p:nvPr/>
        </p:nvSpPr>
        <p:spPr bwMode="auto">
          <a:xfrm>
            <a:off x="2329137" y="4817786"/>
            <a:ext cx="1064715" cy="7080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algn="r" defTabSz="761970" fontAlgn="base">
              <a:spcBef>
                <a:spcPct val="0"/>
              </a:spcBef>
              <a:spcAft>
                <a:spcPct val="0"/>
              </a:spcAft>
            </a:pPr>
            <a:r>
              <a:rPr lang="en-US" altLang="zh-TW" sz="1667" dirty="0">
                <a:solidFill>
                  <a:schemeClr val="tx1">
                    <a:lumMod val="85000"/>
                    <a:lumOff val="15000"/>
                  </a:schemeClr>
                </a:solidFill>
              </a:rPr>
              <a:t>Past</a:t>
            </a:r>
            <a:br>
              <a:rPr lang="en-US" altLang="zh-TW" sz="1667" dirty="0">
                <a:solidFill>
                  <a:schemeClr val="tx1">
                    <a:lumMod val="85000"/>
                    <a:lumOff val="15000"/>
                  </a:schemeClr>
                </a:solidFill>
              </a:rPr>
            </a:br>
            <a:r>
              <a:rPr lang="en-US" altLang="zh-TW" sz="1167" dirty="0">
                <a:solidFill>
                  <a:schemeClr val="tx1">
                    <a:lumMod val="85000"/>
                    <a:lumOff val="15000"/>
                  </a:schemeClr>
                </a:solidFill>
              </a:rPr>
              <a:t>No Hardware</a:t>
            </a:r>
            <a:br>
              <a:rPr lang="en-US" altLang="zh-TW" sz="1167" dirty="0">
                <a:solidFill>
                  <a:schemeClr val="tx1">
                    <a:lumMod val="85000"/>
                    <a:lumOff val="15000"/>
                  </a:schemeClr>
                </a:solidFill>
              </a:rPr>
            </a:br>
            <a:r>
              <a:rPr lang="en-US" altLang="zh-TW" sz="1167" dirty="0">
                <a:solidFill>
                  <a:schemeClr val="tx1">
                    <a:lumMod val="85000"/>
                    <a:lumOff val="15000"/>
                  </a:schemeClr>
                </a:solidFill>
              </a:rPr>
              <a:t>Support</a:t>
            </a:r>
          </a:p>
        </p:txBody>
      </p:sp>
      <p:sp>
        <p:nvSpPr>
          <p:cNvPr id="12" name="Text Box 5"/>
          <p:cNvSpPr txBox="1">
            <a:spLocks noChangeArrowheads="1"/>
          </p:cNvSpPr>
          <p:nvPr/>
        </p:nvSpPr>
        <p:spPr bwMode="auto">
          <a:xfrm>
            <a:off x="4644008" y="5017740"/>
            <a:ext cx="3175000" cy="6054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1750">
                <a:solidFill>
                  <a:srgbClr val="000000"/>
                </a:solidFill>
                <a:miter lim="800000"/>
                <a:headEnd type="none" w="sm" len="sm"/>
                <a:tailEnd type="none" w="med" len="lg"/>
              </a14:hiddenLine>
            </a:ext>
          </a:extLst>
        </p:spPr>
        <p:txBody>
          <a:bodyPr>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algn="ctr" defTabSz="761970" fontAlgn="base">
              <a:spcBef>
                <a:spcPct val="0"/>
              </a:spcBef>
              <a:spcAft>
                <a:spcPct val="0"/>
              </a:spcAft>
            </a:pPr>
            <a:r>
              <a:rPr lang="en-US" altLang="zh-TW" sz="1600" dirty="0">
                <a:solidFill>
                  <a:schemeClr val="tx1">
                    <a:lumMod val="85000"/>
                    <a:lumOff val="15000"/>
                  </a:schemeClr>
                </a:solidFill>
              </a:rPr>
              <a:t>VMM software evolution over time with hardware support</a:t>
            </a:r>
            <a:endParaRPr lang="en-US" altLang="zh-TW" sz="1100" dirty="0">
              <a:solidFill>
                <a:schemeClr val="tx1">
                  <a:lumMod val="85000"/>
                  <a:lumOff val="15000"/>
                </a:schemeClr>
              </a:solidFill>
            </a:endParaRPr>
          </a:p>
        </p:txBody>
      </p:sp>
      <p:sp>
        <p:nvSpPr>
          <p:cNvPr id="13" name="Rectangle 6"/>
          <p:cNvSpPr>
            <a:spLocks noChangeArrowheads="1"/>
          </p:cNvSpPr>
          <p:nvPr/>
        </p:nvSpPr>
        <p:spPr bwMode="auto">
          <a:xfrm>
            <a:off x="2052414" y="3992285"/>
            <a:ext cx="1460500" cy="762000"/>
          </a:xfrm>
          <a:prstGeom prst="rect">
            <a:avLst/>
          </a:prstGeom>
          <a:gradFill rotWithShape="1">
            <a:gsLst>
              <a:gs pos="0">
                <a:srgbClr val="66CC66"/>
              </a:gs>
              <a:gs pos="50000">
                <a:srgbClr val="ADE4AD"/>
              </a:gs>
              <a:gs pos="100000">
                <a:srgbClr val="66CC66"/>
              </a:gs>
            </a:gsLst>
            <a:lin ang="2700000" scaled="1"/>
          </a:gradFill>
          <a:ln w="3175">
            <a:solidFill>
              <a:srgbClr val="FFFFFF"/>
            </a:solidFill>
            <a:miter lim="800000"/>
            <a:headEnd type="none" w="sm" len="sm"/>
            <a:tailEnd type="none" w="med" len="lg"/>
          </a:ln>
        </p:spPr>
        <p:txBody>
          <a:bodyPr wrap="none" anchor="ctr"/>
          <a:lstStyle/>
          <a:p>
            <a:pPr defTabSz="761970" eaLnBrk="0" fontAlgn="base" hangingPunct="0">
              <a:spcBef>
                <a:spcPct val="0"/>
              </a:spcBef>
              <a:spcAft>
                <a:spcPct val="0"/>
              </a:spcAft>
            </a:pPr>
            <a:r>
              <a:rPr kumimoji="1" lang="en-US" altLang="zh-TW" sz="1000" b="1">
                <a:solidFill>
                  <a:schemeClr val="tx1">
                    <a:lumMod val="85000"/>
                    <a:lumOff val="15000"/>
                  </a:schemeClr>
                </a:solidFill>
                <a:latin typeface="Arial" charset="0"/>
                <a:ea typeface="新細明體" charset="0"/>
                <a:cs typeface="新細明體" charset="0"/>
              </a:rPr>
              <a:t>Software-only VMMs</a:t>
            </a:r>
          </a:p>
          <a:p>
            <a:pPr defTabSz="761970" fontAlgn="base">
              <a:lnSpc>
                <a:spcPct val="90000"/>
              </a:lnSpc>
              <a:spcBef>
                <a:spcPct val="30000"/>
              </a:spcBef>
              <a:spcAft>
                <a:spcPct val="0"/>
              </a:spcAft>
              <a:buClr>
                <a:srgbClr val="F7AB3B"/>
              </a:buClr>
              <a:buSzPct val="95000"/>
              <a:buBlip>
                <a:blip r:embed="rId2"/>
              </a:buBlip>
            </a:pPr>
            <a:r>
              <a:rPr kumimoji="1" lang="en-US" altLang="zh-TW" sz="1000" b="1">
                <a:solidFill>
                  <a:schemeClr val="tx1">
                    <a:lumMod val="85000"/>
                    <a:lumOff val="15000"/>
                  </a:schemeClr>
                </a:solidFill>
                <a:latin typeface="Arial" charset="0"/>
                <a:ea typeface="新細明體" charset="0"/>
                <a:cs typeface="新細明體" charset="0"/>
              </a:rPr>
              <a:t> Binary translation</a:t>
            </a:r>
          </a:p>
          <a:p>
            <a:pPr defTabSz="761970" fontAlgn="base">
              <a:lnSpc>
                <a:spcPct val="90000"/>
              </a:lnSpc>
              <a:spcBef>
                <a:spcPct val="30000"/>
              </a:spcBef>
              <a:spcAft>
                <a:spcPct val="0"/>
              </a:spcAft>
              <a:buClr>
                <a:srgbClr val="F7AB3B"/>
              </a:buClr>
              <a:buSzPct val="95000"/>
              <a:buBlip>
                <a:blip r:embed="rId2"/>
              </a:buBlip>
            </a:pPr>
            <a:r>
              <a:rPr kumimoji="1" lang="en-US" altLang="zh-TW" sz="1000" b="1">
                <a:solidFill>
                  <a:schemeClr val="tx1">
                    <a:lumMod val="85000"/>
                    <a:lumOff val="15000"/>
                  </a:schemeClr>
                </a:solidFill>
                <a:latin typeface="Arial" charset="0"/>
                <a:ea typeface="新細明體" charset="0"/>
                <a:cs typeface="新細明體" charset="0"/>
              </a:rPr>
              <a:t> Paravirtualization</a:t>
            </a:r>
          </a:p>
        </p:txBody>
      </p:sp>
      <p:sp>
        <p:nvSpPr>
          <p:cNvPr id="14" name="Rectangle 7"/>
          <p:cNvSpPr>
            <a:spLocks noChangeArrowheads="1"/>
          </p:cNvSpPr>
          <p:nvPr/>
        </p:nvSpPr>
        <p:spPr bwMode="auto">
          <a:xfrm>
            <a:off x="3639914" y="3992285"/>
            <a:ext cx="1460500" cy="762000"/>
          </a:xfrm>
          <a:prstGeom prst="rect">
            <a:avLst/>
          </a:prstGeom>
          <a:gradFill rotWithShape="1">
            <a:gsLst>
              <a:gs pos="0">
                <a:srgbClr val="66CC66"/>
              </a:gs>
              <a:gs pos="50000">
                <a:srgbClr val="ADE4AD"/>
              </a:gs>
              <a:gs pos="100000">
                <a:srgbClr val="66CC66"/>
              </a:gs>
            </a:gsLst>
            <a:lin ang="2700000" scaled="1"/>
          </a:gradFill>
          <a:ln w="3175">
            <a:solidFill>
              <a:srgbClr val="FFFFFF"/>
            </a:solidFill>
            <a:miter lim="800000"/>
            <a:headEnd type="none" w="sm" len="sm"/>
            <a:tailEnd type="none" w="med" len="lg"/>
          </a:ln>
        </p:spPr>
        <p:txBody>
          <a:bodyPr wrap="none" anchor="ctr"/>
          <a:lstStyle/>
          <a:p>
            <a:pPr algn="ctr" defTabSz="761970" eaLnBrk="0" fontAlgn="base" hangingPunct="0">
              <a:spcBef>
                <a:spcPct val="0"/>
              </a:spcBef>
              <a:spcAft>
                <a:spcPct val="0"/>
              </a:spcAft>
            </a:pPr>
            <a:r>
              <a:rPr kumimoji="1" lang="en-US" altLang="zh-TW" sz="1000" b="1">
                <a:solidFill>
                  <a:schemeClr val="tx1">
                    <a:lumMod val="85000"/>
                    <a:lumOff val="15000"/>
                  </a:schemeClr>
                </a:solidFill>
                <a:latin typeface="Arial" charset="0"/>
                <a:ea typeface="新細明體" charset="0"/>
                <a:cs typeface="新細明體" charset="0"/>
              </a:rPr>
              <a:t>Simpler </a:t>
            </a:r>
            <a:br>
              <a:rPr kumimoji="1" lang="en-US" altLang="zh-TW" sz="1000" b="1">
                <a:solidFill>
                  <a:schemeClr val="tx1">
                    <a:lumMod val="85000"/>
                    <a:lumOff val="15000"/>
                  </a:schemeClr>
                </a:solidFill>
                <a:latin typeface="Arial" charset="0"/>
                <a:ea typeface="新細明體" charset="0"/>
                <a:cs typeface="新細明體" charset="0"/>
              </a:rPr>
            </a:br>
            <a:r>
              <a:rPr kumimoji="1" lang="en-US" altLang="zh-TW" sz="1000" b="1">
                <a:solidFill>
                  <a:schemeClr val="tx1">
                    <a:lumMod val="85000"/>
                    <a:lumOff val="15000"/>
                  </a:schemeClr>
                </a:solidFill>
                <a:latin typeface="Arial" charset="0"/>
                <a:ea typeface="新細明體" charset="0"/>
                <a:cs typeface="新細明體" charset="0"/>
              </a:rPr>
              <a:t>and more Secure </a:t>
            </a:r>
            <a:br>
              <a:rPr kumimoji="1" lang="en-US" altLang="zh-TW" sz="1000" b="1">
                <a:solidFill>
                  <a:schemeClr val="tx1">
                    <a:lumMod val="85000"/>
                    <a:lumOff val="15000"/>
                  </a:schemeClr>
                </a:solidFill>
                <a:latin typeface="Arial" charset="0"/>
                <a:ea typeface="新細明體" charset="0"/>
                <a:cs typeface="新細明體" charset="0"/>
              </a:rPr>
            </a:br>
            <a:r>
              <a:rPr kumimoji="1" lang="en-US" altLang="zh-TW" sz="1000" b="1">
                <a:solidFill>
                  <a:schemeClr val="tx1">
                    <a:lumMod val="85000"/>
                    <a:lumOff val="15000"/>
                  </a:schemeClr>
                </a:solidFill>
                <a:latin typeface="Arial" charset="0"/>
                <a:ea typeface="新細明體" charset="0"/>
                <a:cs typeface="新細明體" charset="0"/>
              </a:rPr>
              <a:t>VMM through </a:t>
            </a:r>
            <a:br>
              <a:rPr kumimoji="1" lang="en-US" altLang="zh-TW" sz="1000" b="1">
                <a:solidFill>
                  <a:schemeClr val="tx1">
                    <a:lumMod val="85000"/>
                    <a:lumOff val="15000"/>
                  </a:schemeClr>
                </a:solidFill>
                <a:latin typeface="Arial" charset="0"/>
                <a:ea typeface="新細明體" charset="0"/>
                <a:cs typeface="新細明體" charset="0"/>
              </a:rPr>
            </a:br>
            <a:r>
              <a:rPr kumimoji="1" lang="en-US" altLang="zh-TW" sz="1000" b="1">
                <a:solidFill>
                  <a:schemeClr val="tx1">
                    <a:lumMod val="85000"/>
                    <a:lumOff val="15000"/>
                  </a:schemeClr>
                </a:solidFill>
                <a:latin typeface="Arial" charset="0"/>
                <a:ea typeface="新細明體" charset="0"/>
                <a:cs typeface="新細明體" charset="0"/>
              </a:rPr>
              <a:t>foundation </a:t>
            </a:r>
            <a:br>
              <a:rPr kumimoji="1" lang="en-US" altLang="zh-TW" sz="1000" b="1">
                <a:solidFill>
                  <a:schemeClr val="tx1">
                    <a:lumMod val="85000"/>
                    <a:lumOff val="15000"/>
                  </a:schemeClr>
                </a:solidFill>
                <a:latin typeface="Arial" charset="0"/>
                <a:ea typeface="新細明體" charset="0"/>
                <a:cs typeface="新細明體" charset="0"/>
              </a:rPr>
            </a:br>
            <a:r>
              <a:rPr kumimoji="1" lang="en-US" altLang="zh-TW" sz="1000" b="1">
                <a:solidFill>
                  <a:schemeClr val="tx1">
                    <a:lumMod val="85000"/>
                    <a:lumOff val="15000"/>
                  </a:schemeClr>
                </a:solidFill>
                <a:latin typeface="Arial" charset="0"/>
                <a:ea typeface="新細明體" charset="0"/>
                <a:cs typeface="新細明體" charset="0"/>
              </a:rPr>
              <a:t>of virtualizable ISAs</a:t>
            </a:r>
          </a:p>
        </p:txBody>
      </p:sp>
      <p:sp>
        <p:nvSpPr>
          <p:cNvPr id="15" name="Text Box 8"/>
          <p:cNvSpPr txBox="1">
            <a:spLocks noChangeArrowheads="1"/>
          </p:cNvSpPr>
          <p:nvPr/>
        </p:nvSpPr>
        <p:spPr bwMode="auto">
          <a:xfrm>
            <a:off x="662455" y="1452285"/>
            <a:ext cx="1111202" cy="6054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defTabSz="761970" fontAlgn="base">
              <a:spcBef>
                <a:spcPct val="0"/>
              </a:spcBef>
              <a:spcAft>
                <a:spcPct val="0"/>
              </a:spcAft>
            </a:pPr>
            <a:r>
              <a:rPr lang="en-US" altLang="zh-TW" sz="1667" dirty="0">
                <a:solidFill>
                  <a:schemeClr val="tx1">
                    <a:lumMod val="85000"/>
                    <a:lumOff val="15000"/>
                  </a:schemeClr>
                </a:solidFill>
              </a:rPr>
              <a:t>Vector 3:</a:t>
            </a:r>
            <a:br>
              <a:rPr lang="en-US" altLang="zh-TW" sz="1667" dirty="0">
                <a:solidFill>
                  <a:schemeClr val="tx1">
                    <a:lumMod val="85000"/>
                    <a:lumOff val="15000"/>
                  </a:schemeClr>
                </a:solidFill>
              </a:rPr>
            </a:br>
            <a:r>
              <a:rPr lang="en-US" altLang="zh-TW" sz="1667" dirty="0">
                <a:solidFill>
                  <a:schemeClr val="tx1">
                    <a:lumMod val="85000"/>
                    <a:lumOff val="15000"/>
                  </a:schemeClr>
                </a:solidFill>
              </a:rPr>
              <a:t>I/O Focus</a:t>
            </a:r>
          </a:p>
        </p:txBody>
      </p:sp>
      <p:grpSp>
        <p:nvGrpSpPr>
          <p:cNvPr id="16" name="Group 56"/>
          <p:cNvGrpSpPr>
            <a:grpSpLocks/>
          </p:cNvGrpSpPr>
          <p:nvPr/>
        </p:nvGrpSpPr>
        <p:grpSpPr bwMode="auto">
          <a:xfrm>
            <a:off x="4199509" y="1325285"/>
            <a:ext cx="4075906" cy="762000"/>
            <a:chOff x="2967" y="816"/>
            <a:chExt cx="2649" cy="576"/>
          </a:xfrm>
        </p:grpSpPr>
        <p:grpSp>
          <p:nvGrpSpPr>
            <p:cNvPr id="17" name="Group 54"/>
            <p:cNvGrpSpPr>
              <a:grpSpLocks/>
            </p:cNvGrpSpPr>
            <p:nvPr/>
          </p:nvGrpSpPr>
          <p:grpSpPr bwMode="auto">
            <a:xfrm>
              <a:off x="2967" y="966"/>
              <a:ext cx="963" cy="366"/>
              <a:chOff x="2967" y="966"/>
              <a:chExt cx="963" cy="366"/>
            </a:xfrm>
          </p:grpSpPr>
          <p:grpSp>
            <p:nvGrpSpPr>
              <p:cNvPr id="19" name="Group 53"/>
              <p:cNvGrpSpPr>
                <a:grpSpLocks/>
              </p:cNvGrpSpPr>
              <p:nvPr/>
            </p:nvGrpSpPr>
            <p:grpSpPr bwMode="auto">
              <a:xfrm>
                <a:off x="2967" y="966"/>
                <a:ext cx="853" cy="264"/>
                <a:chOff x="2445" y="566"/>
                <a:chExt cx="853" cy="264"/>
              </a:xfrm>
            </p:grpSpPr>
            <p:sp>
              <p:nvSpPr>
                <p:cNvPr id="21" name="Oval 50"/>
                <p:cNvSpPr>
                  <a:spLocks noChangeArrowheads="1"/>
                </p:cNvSpPr>
                <p:nvPr/>
              </p:nvSpPr>
              <p:spPr bwMode="auto">
                <a:xfrm>
                  <a:off x="2445" y="580"/>
                  <a:ext cx="853" cy="240"/>
                </a:xfrm>
                <a:prstGeom prst="ellipse">
                  <a:avLst/>
                </a:prstGeom>
                <a:solidFill>
                  <a:srgbClr val="4F81BD"/>
                </a:solidFill>
                <a:ln w="31750" algn="ctr">
                  <a:solidFill>
                    <a:schemeClr val="tx1"/>
                  </a:solidFill>
                  <a:round/>
                  <a:headEnd type="none" w="sm" len="sm"/>
                  <a:tailEnd type="none" w="med" len="lg"/>
                </a:ln>
                <a:effectLst/>
              </p:spPr>
              <p:txBody>
                <a:bodyPr wrap="none" anchor="ctr"/>
                <a:lstStyle/>
                <a:p>
                  <a:pPr algn="ctr" defTabSz="761970" fontAlgn="base">
                    <a:spcBef>
                      <a:spcPct val="0"/>
                    </a:spcBef>
                    <a:spcAft>
                      <a:spcPct val="0"/>
                    </a:spcAft>
                  </a:pPr>
                  <a:endParaRPr kumimoji="1" lang="zh-TW" altLang="en-US" sz="1500" b="1">
                    <a:solidFill>
                      <a:schemeClr val="tx1">
                        <a:lumMod val="85000"/>
                        <a:lumOff val="15000"/>
                      </a:schemeClr>
                    </a:solidFill>
                    <a:effectLst>
                      <a:outerShdw blurRad="38100" dist="38100" dir="2700000" algn="tl">
                        <a:srgbClr val="DDDDDD"/>
                      </a:outerShdw>
                    </a:effectLst>
                    <a:latin typeface="Arial" charset="0"/>
                    <a:ea typeface="新細明體" charset="0"/>
                    <a:cs typeface="新細明體" charset="0"/>
                  </a:endParaRPr>
                </a:p>
              </p:txBody>
            </p:sp>
            <p:sp>
              <p:nvSpPr>
                <p:cNvPr id="22" name="Text Box 51"/>
                <p:cNvSpPr txBox="1">
                  <a:spLocks noChangeArrowheads="1"/>
                </p:cNvSpPr>
                <p:nvPr/>
              </p:nvSpPr>
              <p:spPr bwMode="auto">
                <a:xfrm>
                  <a:off x="2569" y="566"/>
                  <a:ext cx="637" cy="2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algn="ctr" defTabSz="761970" fontAlgn="base">
                    <a:spcBef>
                      <a:spcPct val="0"/>
                    </a:spcBef>
                    <a:spcAft>
                      <a:spcPct val="0"/>
                    </a:spcAft>
                  </a:pPr>
                  <a:r>
                    <a:rPr lang="en-US" altLang="zh-TW" sz="1667" b="1" dirty="0">
                      <a:solidFill>
                        <a:schemeClr val="bg1"/>
                      </a:solidFill>
                    </a:rPr>
                    <a:t>PCI-SIG</a:t>
                  </a:r>
                </a:p>
              </p:txBody>
            </p:sp>
          </p:grpSp>
          <p:sp>
            <p:nvSpPr>
              <p:cNvPr id="20" name="Line 52"/>
              <p:cNvSpPr>
                <a:spLocks noChangeShapeType="1"/>
              </p:cNvSpPr>
              <p:nvPr/>
            </p:nvSpPr>
            <p:spPr bwMode="auto">
              <a:xfrm>
                <a:off x="3642" y="1170"/>
                <a:ext cx="288" cy="162"/>
              </a:xfrm>
              <a:prstGeom prst="line">
                <a:avLst/>
              </a:prstGeom>
              <a:noFill/>
              <a:ln w="25400">
                <a:solidFill>
                  <a:schemeClr val="tx1"/>
                </a:solidFill>
                <a:round/>
                <a:headEnd/>
                <a:tailEnd/>
              </a:ln>
              <a:effectLst/>
            </p:spPr>
            <p:txBody>
              <a:bodyPr/>
              <a:lstStyle/>
              <a:p>
                <a:pPr algn="ctr" defTabSz="761970" fontAlgn="base">
                  <a:spcBef>
                    <a:spcPct val="0"/>
                  </a:spcBef>
                  <a:spcAft>
                    <a:spcPct val="0"/>
                  </a:spcAft>
                  <a:defRPr/>
                </a:pPr>
                <a:endParaRPr kumimoji="1" lang="zh-TW" altLang="en-US" sz="1500" b="1">
                  <a:solidFill>
                    <a:schemeClr val="tx1">
                      <a:lumMod val="85000"/>
                      <a:lumOff val="15000"/>
                    </a:schemeClr>
                  </a:solidFill>
                  <a:effectLst>
                    <a:outerShdw blurRad="38100" dist="38100" dir="2700000" algn="tl">
                      <a:srgbClr val="000000">
                        <a:alpha val="43137"/>
                      </a:srgbClr>
                    </a:outerShdw>
                  </a:effectLst>
                  <a:latin typeface="Arial" charset="0"/>
                  <a:ea typeface="新細明體" charset="0"/>
                  <a:cs typeface="新細明體" charset="0"/>
                </a:endParaRPr>
              </a:p>
            </p:txBody>
          </p:sp>
        </p:grpSp>
        <p:sp>
          <p:nvSpPr>
            <p:cNvPr id="18" name="Rectangle 9"/>
            <p:cNvSpPr>
              <a:spLocks noChangeArrowheads="1"/>
            </p:cNvSpPr>
            <p:nvPr/>
          </p:nvSpPr>
          <p:spPr bwMode="auto">
            <a:xfrm>
              <a:off x="3888" y="816"/>
              <a:ext cx="1728" cy="576"/>
            </a:xfrm>
            <a:prstGeom prst="rect">
              <a:avLst/>
            </a:prstGeom>
            <a:gradFill rotWithShape="1">
              <a:gsLst>
                <a:gs pos="0">
                  <a:srgbClr val="F67E3C"/>
                </a:gs>
                <a:gs pos="50000">
                  <a:srgbClr val="FABA96"/>
                </a:gs>
                <a:gs pos="100000">
                  <a:srgbClr val="F67E3C"/>
                </a:gs>
              </a:gsLst>
              <a:lin ang="2700000" scaled="1"/>
            </a:gradFill>
            <a:ln w="3175">
              <a:solidFill>
                <a:srgbClr val="FFFFFF"/>
              </a:solidFill>
              <a:miter lim="800000"/>
              <a:headEnd type="none" w="sm" len="sm"/>
              <a:tailEnd type="none" w="med" len="lg"/>
            </a:ln>
          </p:spPr>
          <p:txBody>
            <a:bodyPr wrap="none" anchor="ctr"/>
            <a:lstStyle/>
            <a:p>
              <a:pPr defTabSz="761970" fontAlgn="base">
                <a:lnSpc>
                  <a:spcPct val="90000"/>
                </a:lnSpc>
                <a:spcBef>
                  <a:spcPct val="30000"/>
                </a:spcBef>
                <a:spcAft>
                  <a:spcPct val="0"/>
                </a:spcAft>
                <a:buClr>
                  <a:srgbClr val="F7AB3B"/>
                </a:buClr>
                <a:buSzPct val="95000"/>
              </a:pPr>
              <a:r>
                <a:rPr kumimoji="1" lang="en-US" altLang="zh-TW" sz="1000" b="1">
                  <a:solidFill>
                    <a:schemeClr val="tx1">
                      <a:lumMod val="85000"/>
                      <a:lumOff val="15000"/>
                    </a:schemeClr>
                  </a:solidFill>
                  <a:latin typeface="Arial" charset="0"/>
                  <a:ea typeface="新細明體" charset="0"/>
                  <a:cs typeface="新細明體" charset="0"/>
                </a:rPr>
                <a:t>Standards for IO-device sharing:</a:t>
              </a:r>
            </a:p>
            <a:p>
              <a:pPr defTabSz="761970" fontAlgn="base">
                <a:lnSpc>
                  <a:spcPct val="90000"/>
                </a:lnSpc>
                <a:spcBef>
                  <a:spcPct val="30000"/>
                </a:spcBef>
                <a:spcAft>
                  <a:spcPct val="0"/>
                </a:spcAft>
                <a:buClr>
                  <a:srgbClr val="F7AB3B"/>
                </a:buClr>
                <a:buSzPct val="95000"/>
                <a:buFont typeface="Wingdings" charset="0"/>
                <a:buChar char="l"/>
              </a:pPr>
              <a:r>
                <a:rPr kumimoji="1" lang="en-US" altLang="zh-TW" sz="1000" b="1">
                  <a:solidFill>
                    <a:schemeClr val="tx1">
                      <a:lumMod val="85000"/>
                      <a:lumOff val="15000"/>
                    </a:schemeClr>
                  </a:solidFill>
                  <a:latin typeface="Arial" charset="0"/>
                  <a:ea typeface="新細明體" charset="0"/>
                  <a:cs typeface="新細明體" charset="0"/>
                </a:rPr>
                <a:t> Multi-Context I/O Devices</a:t>
              </a:r>
            </a:p>
            <a:p>
              <a:pPr defTabSz="761970" fontAlgn="base">
                <a:lnSpc>
                  <a:spcPct val="90000"/>
                </a:lnSpc>
                <a:spcBef>
                  <a:spcPct val="30000"/>
                </a:spcBef>
                <a:spcAft>
                  <a:spcPct val="0"/>
                </a:spcAft>
                <a:buClr>
                  <a:srgbClr val="F7AB3B"/>
                </a:buClr>
                <a:buSzPct val="95000"/>
                <a:buFont typeface="Wingdings" charset="0"/>
                <a:buChar char="l"/>
              </a:pPr>
              <a:r>
                <a:rPr kumimoji="1" lang="en-US" altLang="zh-TW" sz="1000" b="1">
                  <a:solidFill>
                    <a:schemeClr val="tx1">
                      <a:lumMod val="85000"/>
                      <a:lumOff val="15000"/>
                    </a:schemeClr>
                  </a:solidFill>
                  <a:latin typeface="Arial" charset="0"/>
                  <a:ea typeface="新細明體" charset="0"/>
                  <a:cs typeface="新細明體" charset="0"/>
                </a:rPr>
                <a:t> Endpoint Address Translation Caching</a:t>
              </a:r>
            </a:p>
            <a:p>
              <a:pPr defTabSz="761970" fontAlgn="base">
                <a:lnSpc>
                  <a:spcPct val="90000"/>
                </a:lnSpc>
                <a:spcBef>
                  <a:spcPct val="30000"/>
                </a:spcBef>
                <a:spcAft>
                  <a:spcPct val="0"/>
                </a:spcAft>
                <a:buClr>
                  <a:srgbClr val="F7AB3B"/>
                </a:buClr>
                <a:buSzPct val="95000"/>
                <a:buFont typeface="Wingdings" charset="0"/>
                <a:buChar char="l"/>
              </a:pPr>
              <a:r>
                <a:rPr kumimoji="1" lang="en-US" altLang="zh-TW" sz="1000" b="1">
                  <a:solidFill>
                    <a:schemeClr val="tx1">
                      <a:lumMod val="85000"/>
                      <a:lumOff val="15000"/>
                    </a:schemeClr>
                  </a:solidFill>
                  <a:latin typeface="Arial" charset="0"/>
                  <a:ea typeface="新細明體" charset="0"/>
                  <a:cs typeface="新細明體" charset="0"/>
                </a:rPr>
                <a:t> Under definition in the PCI-SIG* IOVWG </a:t>
              </a:r>
            </a:p>
          </p:txBody>
        </p:sp>
      </p:grpSp>
      <p:sp>
        <p:nvSpPr>
          <p:cNvPr id="23" name="Line 10"/>
          <p:cNvSpPr>
            <a:spLocks noChangeShapeType="1"/>
          </p:cNvSpPr>
          <p:nvPr/>
        </p:nvSpPr>
        <p:spPr bwMode="auto">
          <a:xfrm>
            <a:off x="4655914" y="5008285"/>
            <a:ext cx="3556000" cy="0"/>
          </a:xfrm>
          <a:prstGeom prst="line">
            <a:avLst/>
          </a:prstGeom>
          <a:noFill/>
          <a:ln w="31750">
            <a:solidFill>
              <a:schemeClr val="tx1"/>
            </a:solidFill>
            <a:round/>
            <a:headEnd type="none" w="sm" len="sm"/>
            <a:tailEnd type="stealth" w="med" len="lg"/>
          </a:ln>
          <a:effectLst/>
        </p:spPr>
        <p:txBody>
          <a:bodyPr wrap="none"/>
          <a:lstStyle/>
          <a:p>
            <a:pPr algn="ctr" defTabSz="761970" fontAlgn="base">
              <a:spcBef>
                <a:spcPct val="0"/>
              </a:spcBef>
              <a:spcAft>
                <a:spcPct val="0"/>
              </a:spcAft>
              <a:defRPr/>
            </a:pPr>
            <a:endParaRPr kumimoji="1" lang="zh-TW" altLang="en-US" sz="1500" b="1">
              <a:solidFill>
                <a:schemeClr val="tx1">
                  <a:lumMod val="85000"/>
                  <a:lumOff val="15000"/>
                </a:schemeClr>
              </a:solidFill>
              <a:effectLst>
                <a:outerShdw blurRad="38100" dist="38100" dir="2700000" algn="tl">
                  <a:srgbClr val="000000">
                    <a:alpha val="43137"/>
                  </a:srgbClr>
                </a:outerShdw>
              </a:effectLst>
              <a:latin typeface="Arial" charset="0"/>
              <a:ea typeface="新細明體" charset="0"/>
              <a:cs typeface="新細明體" charset="0"/>
            </a:endParaRPr>
          </a:p>
        </p:txBody>
      </p:sp>
      <p:sp>
        <p:nvSpPr>
          <p:cNvPr id="24" name="Text Box 11"/>
          <p:cNvSpPr txBox="1">
            <a:spLocks noChangeArrowheads="1"/>
          </p:cNvSpPr>
          <p:nvPr/>
        </p:nvSpPr>
        <p:spPr bwMode="auto">
          <a:xfrm>
            <a:off x="635997" y="3166785"/>
            <a:ext cx="1787669" cy="6054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defTabSz="761970" fontAlgn="base">
              <a:spcBef>
                <a:spcPct val="0"/>
              </a:spcBef>
              <a:spcAft>
                <a:spcPct val="0"/>
              </a:spcAft>
            </a:pPr>
            <a:r>
              <a:rPr lang="en-US" altLang="zh-TW" sz="1667" dirty="0">
                <a:solidFill>
                  <a:schemeClr val="tx1">
                    <a:lumMod val="85000"/>
                    <a:lumOff val="15000"/>
                  </a:schemeClr>
                </a:solidFill>
              </a:rPr>
              <a:t>Vector 1:</a:t>
            </a:r>
            <a:br>
              <a:rPr lang="en-US" altLang="zh-TW" sz="1667" dirty="0">
                <a:solidFill>
                  <a:schemeClr val="tx1">
                    <a:lumMod val="85000"/>
                    <a:lumOff val="15000"/>
                  </a:schemeClr>
                </a:solidFill>
              </a:rPr>
            </a:br>
            <a:r>
              <a:rPr lang="en-US" altLang="zh-TW" sz="1667" dirty="0">
                <a:solidFill>
                  <a:schemeClr val="tx1">
                    <a:lumMod val="85000"/>
                    <a:lumOff val="15000"/>
                  </a:schemeClr>
                </a:solidFill>
              </a:rPr>
              <a:t>Processor Focus</a:t>
            </a:r>
          </a:p>
        </p:txBody>
      </p:sp>
      <p:sp>
        <p:nvSpPr>
          <p:cNvPr id="25" name="Text Box 12"/>
          <p:cNvSpPr txBox="1">
            <a:spLocks noChangeArrowheads="1"/>
          </p:cNvSpPr>
          <p:nvPr/>
        </p:nvSpPr>
        <p:spPr bwMode="auto">
          <a:xfrm>
            <a:off x="662455" y="2328056"/>
            <a:ext cx="1620957" cy="6054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defTabSz="761970" fontAlgn="base">
              <a:spcBef>
                <a:spcPct val="0"/>
              </a:spcBef>
              <a:spcAft>
                <a:spcPct val="0"/>
              </a:spcAft>
            </a:pPr>
            <a:r>
              <a:rPr lang="en-US" altLang="zh-TW" sz="1667" dirty="0">
                <a:solidFill>
                  <a:schemeClr val="tx1">
                    <a:lumMod val="85000"/>
                    <a:lumOff val="15000"/>
                  </a:schemeClr>
                </a:solidFill>
              </a:rPr>
              <a:t>Vector 2:</a:t>
            </a:r>
            <a:br>
              <a:rPr lang="en-US" altLang="zh-TW" sz="1667" dirty="0">
                <a:solidFill>
                  <a:schemeClr val="tx1">
                    <a:lumMod val="85000"/>
                    <a:lumOff val="15000"/>
                  </a:schemeClr>
                </a:solidFill>
              </a:rPr>
            </a:br>
            <a:r>
              <a:rPr lang="en-US" altLang="zh-TW" sz="1667" dirty="0">
                <a:solidFill>
                  <a:schemeClr val="tx1">
                    <a:lumMod val="85000"/>
                    <a:lumOff val="15000"/>
                  </a:schemeClr>
                </a:solidFill>
              </a:rPr>
              <a:t>Platform Focus</a:t>
            </a:r>
          </a:p>
        </p:txBody>
      </p:sp>
      <p:grpSp>
        <p:nvGrpSpPr>
          <p:cNvPr id="26" name="Group 13"/>
          <p:cNvGrpSpPr>
            <a:grpSpLocks/>
          </p:cNvGrpSpPr>
          <p:nvPr/>
        </p:nvGrpSpPr>
        <p:grpSpPr bwMode="auto">
          <a:xfrm>
            <a:off x="2790602" y="2993483"/>
            <a:ext cx="2309813" cy="871803"/>
            <a:chOff x="1470" y="2077"/>
            <a:chExt cx="1746" cy="659"/>
          </a:xfrm>
        </p:grpSpPr>
        <p:sp>
          <p:nvSpPr>
            <p:cNvPr id="27" name="Line 14"/>
            <p:cNvSpPr>
              <a:spLocks noChangeShapeType="1"/>
            </p:cNvSpPr>
            <p:nvPr/>
          </p:nvSpPr>
          <p:spPr bwMode="auto">
            <a:xfrm>
              <a:off x="1881" y="2231"/>
              <a:ext cx="284" cy="146"/>
            </a:xfrm>
            <a:prstGeom prst="line">
              <a:avLst/>
            </a:prstGeom>
            <a:noFill/>
            <a:ln w="25400">
              <a:solidFill>
                <a:schemeClr val="tx1"/>
              </a:solidFill>
              <a:round/>
              <a:headEnd/>
              <a:tailEnd/>
            </a:ln>
            <a:effectLst/>
          </p:spPr>
          <p:txBody>
            <a:bodyPr/>
            <a:lstStyle/>
            <a:p>
              <a:pPr algn="ctr" defTabSz="761970" fontAlgn="base">
                <a:spcBef>
                  <a:spcPct val="0"/>
                </a:spcBef>
                <a:spcAft>
                  <a:spcPct val="0"/>
                </a:spcAft>
                <a:defRPr/>
              </a:pPr>
              <a:endParaRPr kumimoji="1" lang="zh-TW" altLang="en-US" sz="1500" b="1">
                <a:solidFill>
                  <a:schemeClr val="tx1">
                    <a:lumMod val="85000"/>
                    <a:lumOff val="15000"/>
                  </a:schemeClr>
                </a:solidFill>
                <a:effectLst>
                  <a:outerShdw blurRad="38100" dist="38100" dir="2700000" algn="tl">
                    <a:srgbClr val="000000">
                      <a:alpha val="43137"/>
                    </a:srgbClr>
                  </a:outerShdw>
                </a:effectLst>
                <a:latin typeface="Arial" charset="0"/>
                <a:ea typeface="新細明體" charset="0"/>
                <a:cs typeface="新細明體" charset="0"/>
              </a:endParaRPr>
            </a:p>
          </p:txBody>
        </p:sp>
        <p:sp>
          <p:nvSpPr>
            <p:cNvPr id="28" name="Line 15"/>
            <p:cNvSpPr>
              <a:spLocks noChangeShapeType="1"/>
            </p:cNvSpPr>
            <p:nvPr/>
          </p:nvSpPr>
          <p:spPr bwMode="auto">
            <a:xfrm flipV="1">
              <a:off x="1880" y="2473"/>
              <a:ext cx="269" cy="87"/>
            </a:xfrm>
            <a:prstGeom prst="line">
              <a:avLst/>
            </a:prstGeom>
            <a:noFill/>
            <a:ln w="25400">
              <a:solidFill>
                <a:schemeClr val="tx1"/>
              </a:solidFill>
              <a:round/>
              <a:headEnd/>
              <a:tailEnd/>
            </a:ln>
            <a:effectLst/>
          </p:spPr>
          <p:txBody>
            <a:bodyPr/>
            <a:lstStyle/>
            <a:p>
              <a:pPr algn="ctr" defTabSz="761970" fontAlgn="base">
                <a:spcBef>
                  <a:spcPct val="0"/>
                </a:spcBef>
                <a:spcAft>
                  <a:spcPct val="0"/>
                </a:spcAft>
                <a:defRPr/>
              </a:pPr>
              <a:endParaRPr kumimoji="1" lang="zh-TW" altLang="en-US" sz="1500" b="1">
                <a:solidFill>
                  <a:schemeClr val="tx1">
                    <a:lumMod val="85000"/>
                    <a:lumOff val="15000"/>
                  </a:schemeClr>
                </a:solidFill>
                <a:effectLst>
                  <a:outerShdw blurRad="38100" dist="38100" dir="2700000" algn="tl">
                    <a:srgbClr val="000000">
                      <a:alpha val="43137"/>
                    </a:srgbClr>
                  </a:outerShdw>
                </a:effectLst>
                <a:latin typeface="Arial" charset="0"/>
                <a:ea typeface="新細明體" charset="0"/>
                <a:cs typeface="新細明體" charset="0"/>
              </a:endParaRPr>
            </a:p>
          </p:txBody>
        </p:sp>
        <p:sp>
          <p:nvSpPr>
            <p:cNvPr id="29" name="Rectangle 16"/>
            <p:cNvSpPr>
              <a:spLocks noChangeArrowheads="1"/>
            </p:cNvSpPr>
            <p:nvPr/>
          </p:nvSpPr>
          <p:spPr bwMode="auto">
            <a:xfrm>
              <a:off x="2112" y="2160"/>
              <a:ext cx="1104" cy="576"/>
            </a:xfrm>
            <a:prstGeom prst="rect">
              <a:avLst/>
            </a:prstGeom>
            <a:gradFill rotWithShape="1">
              <a:gsLst>
                <a:gs pos="0">
                  <a:srgbClr val="5E91E4"/>
                </a:gs>
                <a:gs pos="50000">
                  <a:srgbClr val="A9C4F0"/>
                </a:gs>
                <a:gs pos="100000">
                  <a:srgbClr val="5E91E4"/>
                </a:gs>
              </a:gsLst>
              <a:lin ang="2700000" scaled="1"/>
            </a:gradFill>
            <a:ln w="3175">
              <a:solidFill>
                <a:srgbClr val="FFFFFF"/>
              </a:solidFill>
              <a:miter lim="800000"/>
              <a:headEnd type="none" w="sm" len="sm"/>
              <a:tailEnd type="none" w="med" len="lg"/>
            </a:ln>
          </p:spPr>
          <p:txBody>
            <a:bodyPr wrap="none" anchor="ctr"/>
            <a:lstStyle/>
            <a:p>
              <a:pPr algn="ctr" defTabSz="761970" fontAlgn="base">
                <a:spcBef>
                  <a:spcPct val="0"/>
                </a:spcBef>
                <a:spcAft>
                  <a:spcPct val="0"/>
                </a:spcAft>
              </a:pPr>
              <a:r>
                <a:rPr kumimoji="1" lang="en-US" altLang="zh-TW" sz="1000" b="1">
                  <a:solidFill>
                    <a:schemeClr val="tx1">
                      <a:lumMod val="85000"/>
                      <a:lumOff val="15000"/>
                    </a:schemeClr>
                  </a:solidFill>
                  <a:latin typeface="Arial" charset="0"/>
                  <a:ea typeface="新細明體" charset="0"/>
                  <a:cs typeface="新細明體" charset="0"/>
                </a:rPr>
                <a:t>Establish foundation</a:t>
              </a:r>
              <a:br>
                <a:rPr kumimoji="1" lang="en-US" altLang="zh-TW" sz="1000" b="1">
                  <a:solidFill>
                    <a:schemeClr val="tx1">
                      <a:lumMod val="85000"/>
                      <a:lumOff val="15000"/>
                    </a:schemeClr>
                  </a:solidFill>
                  <a:latin typeface="Arial" charset="0"/>
                  <a:ea typeface="新細明體" charset="0"/>
                  <a:cs typeface="新細明體" charset="0"/>
                </a:rPr>
              </a:br>
              <a:r>
                <a:rPr kumimoji="1" lang="en-US" altLang="zh-TW" sz="1000" b="1">
                  <a:solidFill>
                    <a:schemeClr val="tx1">
                      <a:lumMod val="85000"/>
                      <a:lumOff val="15000"/>
                    </a:schemeClr>
                  </a:solidFill>
                  <a:latin typeface="Arial" charset="0"/>
                  <a:ea typeface="新細明體" charset="0"/>
                  <a:cs typeface="新細明體" charset="0"/>
                </a:rPr>
                <a:t> for virtualization in the</a:t>
              </a:r>
              <a:br>
                <a:rPr kumimoji="1" lang="en-US" altLang="zh-TW" sz="1000" b="1">
                  <a:solidFill>
                    <a:schemeClr val="tx1">
                      <a:lumMod val="85000"/>
                      <a:lumOff val="15000"/>
                    </a:schemeClr>
                  </a:solidFill>
                  <a:latin typeface="Arial" charset="0"/>
                  <a:ea typeface="新細明體" charset="0"/>
                  <a:cs typeface="新細明體" charset="0"/>
                </a:rPr>
              </a:br>
              <a:r>
                <a:rPr kumimoji="1" lang="en-US" altLang="zh-TW" sz="1000" b="1">
                  <a:solidFill>
                    <a:schemeClr val="tx1">
                      <a:lumMod val="85000"/>
                      <a:lumOff val="15000"/>
                    </a:schemeClr>
                  </a:solidFill>
                  <a:latin typeface="Arial" charset="0"/>
                  <a:ea typeface="新細明體" charset="0"/>
                  <a:cs typeface="新細明體" charset="0"/>
                </a:rPr>
                <a:t> IA-32 and </a:t>
              </a:r>
              <a:br>
                <a:rPr kumimoji="1" lang="en-US" altLang="zh-TW" sz="1000" b="1">
                  <a:solidFill>
                    <a:schemeClr val="tx1">
                      <a:lumMod val="85000"/>
                      <a:lumOff val="15000"/>
                    </a:schemeClr>
                  </a:solidFill>
                  <a:latin typeface="Arial" charset="0"/>
                  <a:ea typeface="新細明體" charset="0"/>
                  <a:cs typeface="新細明體" charset="0"/>
                </a:rPr>
              </a:br>
              <a:r>
                <a:rPr kumimoji="1" lang="en-US" altLang="zh-TW" sz="1000" b="1">
                  <a:solidFill>
                    <a:schemeClr val="tx1">
                      <a:lumMod val="85000"/>
                      <a:lumOff val="15000"/>
                    </a:schemeClr>
                  </a:solidFill>
                  <a:latin typeface="Arial" charset="0"/>
                  <a:ea typeface="新細明體" charset="0"/>
                  <a:cs typeface="新細明體" charset="0"/>
                </a:rPr>
                <a:t>Itanium architectures…</a:t>
              </a:r>
            </a:p>
          </p:txBody>
        </p:sp>
        <p:grpSp>
          <p:nvGrpSpPr>
            <p:cNvPr id="30" name="Group 17"/>
            <p:cNvGrpSpPr>
              <a:grpSpLocks/>
            </p:cNvGrpSpPr>
            <p:nvPr/>
          </p:nvGrpSpPr>
          <p:grpSpPr bwMode="auto">
            <a:xfrm>
              <a:off x="1470" y="2077"/>
              <a:ext cx="471" cy="264"/>
              <a:chOff x="317" y="3648"/>
              <a:chExt cx="471" cy="264"/>
            </a:xfrm>
          </p:grpSpPr>
          <p:sp>
            <p:nvSpPr>
              <p:cNvPr id="34" name="Oval 18"/>
              <p:cNvSpPr>
                <a:spLocks noChangeArrowheads="1"/>
              </p:cNvSpPr>
              <p:nvPr/>
            </p:nvSpPr>
            <p:spPr bwMode="auto">
              <a:xfrm>
                <a:off x="336" y="3653"/>
                <a:ext cx="432" cy="240"/>
              </a:xfrm>
              <a:prstGeom prst="ellipse">
                <a:avLst/>
              </a:prstGeom>
              <a:solidFill>
                <a:schemeClr val="tx1"/>
              </a:solidFill>
              <a:ln w="31750" algn="ctr">
                <a:solidFill>
                  <a:schemeClr val="tx1"/>
                </a:solidFill>
                <a:round/>
                <a:headEnd type="none" w="sm" len="sm"/>
                <a:tailEnd type="none" w="med" len="lg"/>
              </a:ln>
              <a:effectLst/>
            </p:spPr>
            <p:txBody>
              <a:bodyPr wrap="none" anchor="ctr"/>
              <a:lstStyle/>
              <a:p>
                <a:pPr algn="ctr" defTabSz="761970" fontAlgn="base">
                  <a:spcBef>
                    <a:spcPct val="0"/>
                  </a:spcBef>
                  <a:spcAft>
                    <a:spcPct val="0"/>
                  </a:spcAft>
                </a:pPr>
                <a:endParaRPr kumimoji="1" lang="zh-TW" altLang="en-US" sz="1500" b="1">
                  <a:solidFill>
                    <a:schemeClr val="tx1">
                      <a:lumMod val="85000"/>
                      <a:lumOff val="15000"/>
                    </a:schemeClr>
                  </a:solidFill>
                  <a:effectLst>
                    <a:outerShdw blurRad="38100" dist="38100" dir="2700000" algn="tl">
                      <a:srgbClr val="DDDDDD"/>
                    </a:outerShdw>
                  </a:effectLst>
                  <a:latin typeface="Arial" charset="0"/>
                  <a:ea typeface="新細明體" charset="0"/>
                  <a:cs typeface="新細明體" charset="0"/>
                </a:endParaRPr>
              </a:p>
            </p:txBody>
          </p:sp>
          <p:sp>
            <p:nvSpPr>
              <p:cNvPr id="35" name="Text Box 19"/>
              <p:cNvSpPr txBox="1">
                <a:spLocks noChangeArrowheads="1"/>
              </p:cNvSpPr>
              <p:nvPr/>
            </p:nvSpPr>
            <p:spPr bwMode="auto">
              <a:xfrm>
                <a:off x="317" y="3648"/>
                <a:ext cx="471" cy="264"/>
              </a:xfrm>
              <a:prstGeom prst="rect">
                <a:avLst/>
              </a:prstGeom>
              <a:noFill/>
              <a:ln>
                <a:noFill/>
              </a:ln>
              <a:extLst>
                <a:ext uri="{91240B29-F687-4f45-9708-019B960494DF}">
                  <a14:hiddenLine xmlns:a14="http://schemas.microsoft.com/office/drawing/2010/main" xmlns=""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algn="ctr" defTabSz="761970" fontAlgn="base">
                  <a:spcBef>
                    <a:spcPct val="0"/>
                  </a:spcBef>
                  <a:spcAft>
                    <a:spcPct val="0"/>
                  </a:spcAft>
                </a:pPr>
                <a:r>
                  <a:rPr lang="en-US" altLang="zh-TW" sz="1667" dirty="0">
                    <a:solidFill>
                      <a:schemeClr val="bg1"/>
                    </a:solidFill>
                  </a:rPr>
                  <a:t>VT-x</a:t>
                </a:r>
              </a:p>
            </p:txBody>
          </p:sp>
        </p:grpSp>
        <p:grpSp>
          <p:nvGrpSpPr>
            <p:cNvPr id="31" name="Group 20"/>
            <p:cNvGrpSpPr>
              <a:grpSpLocks/>
            </p:cNvGrpSpPr>
            <p:nvPr/>
          </p:nvGrpSpPr>
          <p:grpSpPr bwMode="auto">
            <a:xfrm>
              <a:off x="1500" y="2413"/>
              <a:ext cx="432" cy="264"/>
              <a:chOff x="1392" y="3840"/>
              <a:chExt cx="432" cy="264"/>
            </a:xfrm>
          </p:grpSpPr>
          <p:sp>
            <p:nvSpPr>
              <p:cNvPr id="32" name="Oval 21"/>
              <p:cNvSpPr>
                <a:spLocks noChangeArrowheads="1"/>
              </p:cNvSpPr>
              <p:nvPr/>
            </p:nvSpPr>
            <p:spPr bwMode="auto">
              <a:xfrm>
                <a:off x="1392" y="3845"/>
                <a:ext cx="432" cy="240"/>
              </a:xfrm>
              <a:prstGeom prst="ellipse">
                <a:avLst/>
              </a:prstGeom>
              <a:noFill/>
              <a:ln w="31750" algn="ctr">
                <a:solidFill>
                  <a:schemeClr val="tx1"/>
                </a:solidFill>
                <a:round/>
                <a:headEnd type="none" w="sm" len="sm"/>
                <a:tailEnd type="none" w="med" len="lg"/>
              </a:ln>
              <a:effectLst/>
            </p:spPr>
            <p:txBody>
              <a:bodyPr wrap="none" anchor="ctr"/>
              <a:lstStyle/>
              <a:p>
                <a:pPr algn="ctr" defTabSz="761970" fontAlgn="base">
                  <a:spcBef>
                    <a:spcPct val="0"/>
                  </a:spcBef>
                  <a:spcAft>
                    <a:spcPct val="0"/>
                  </a:spcAft>
                </a:pPr>
                <a:endParaRPr kumimoji="1" lang="zh-TW" altLang="en-US" sz="1500" b="1">
                  <a:solidFill>
                    <a:schemeClr val="tx1">
                      <a:lumMod val="85000"/>
                      <a:lumOff val="15000"/>
                    </a:schemeClr>
                  </a:solidFill>
                  <a:effectLst>
                    <a:outerShdw blurRad="38100" dist="38100" dir="2700000" algn="tl">
                      <a:srgbClr val="DDDDDD"/>
                    </a:outerShdw>
                  </a:effectLst>
                  <a:latin typeface="Arial" charset="0"/>
                  <a:ea typeface="新細明體" charset="0"/>
                  <a:cs typeface="新細明體" charset="0"/>
                </a:endParaRPr>
              </a:p>
            </p:txBody>
          </p:sp>
          <p:sp>
            <p:nvSpPr>
              <p:cNvPr id="33" name="Text Box 22"/>
              <p:cNvSpPr txBox="1">
                <a:spLocks noChangeArrowheads="1"/>
              </p:cNvSpPr>
              <p:nvPr/>
            </p:nvSpPr>
            <p:spPr bwMode="auto">
              <a:xfrm>
                <a:off x="1392" y="3840"/>
                <a:ext cx="427" cy="264"/>
              </a:xfrm>
              <a:prstGeom prst="rect">
                <a:avLst/>
              </a:prstGeom>
              <a:noFill/>
              <a:ln>
                <a:noFill/>
              </a:ln>
              <a:extLst>
                <a:ext uri="{91240B29-F687-4f45-9708-019B960494DF}">
                  <a14:hiddenLine xmlns:a14="http://schemas.microsoft.com/office/drawing/2010/main" xmlns="" w="31750">
                    <a:solidFill>
                      <a:srgbClr val="000000"/>
                    </a:solidFill>
                    <a:miter lim="800000"/>
                    <a:headEnd type="none" w="sm" len="sm"/>
                    <a:tailEnd type="none" w="med" len="lg"/>
                  </a14:hiddenLine>
                </a:ext>
              </a:extLst>
            </p:spPr>
            <p:txBody>
              <a:bodyPr wrap="squar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algn="ctr" defTabSz="761970" fontAlgn="base">
                  <a:spcBef>
                    <a:spcPct val="0"/>
                  </a:spcBef>
                  <a:spcAft>
                    <a:spcPct val="0"/>
                  </a:spcAft>
                </a:pPr>
                <a:r>
                  <a:rPr lang="en-US" altLang="zh-TW" sz="1667" dirty="0">
                    <a:solidFill>
                      <a:schemeClr val="tx1">
                        <a:lumMod val="85000"/>
                        <a:lumOff val="15000"/>
                      </a:schemeClr>
                    </a:solidFill>
                  </a:rPr>
                  <a:t>VT-</a:t>
                </a:r>
                <a:r>
                  <a:rPr lang="en-US" altLang="zh-TW" sz="1667" dirty="0" err="1">
                    <a:solidFill>
                      <a:schemeClr val="tx1">
                        <a:lumMod val="85000"/>
                        <a:lumOff val="15000"/>
                      </a:schemeClr>
                    </a:solidFill>
                  </a:rPr>
                  <a:t>i</a:t>
                </a:r>
                <a:endParaRPr lang="en-US" altLang="zh-TW" sz="1667" dirty="0">
                  <a:solidFill>
                    <a:schemeClr val="tx1">
                      <a:lumMod val="85000"/>
                      <a:lumOff val="15000"/>
                    </a:schemeClr>
                  </a:solidFill>
                </a:endParaRPr>
              </a:p>
            </p:txBody>
          </p:sp>
        </p:grpSp>
      </p:grpSp>
      <p:grpSp>
        <p:nvGrpSpPr>
          <p:cNvPr id="36" name="Group 58"/>
          <p:cNvGrpSpPr>
            <a:grpSpLocks/>
          </p:cNvGrpSpPr>
          <p:nvPr/>
        </p:nvGrpSpPr>
        <p:grpSpPr bwMode="auto">
          <a:xfrm>
            <a:off x="5100414" y="3103285"/>
            <a:ext cx="3175000" cy="762000"/>
            <a:chOff x="3216" y="2160"/>
            <a:chExt cx="2400" cy="576"/>
          </a:xfrm>
        </p:grpSpPr>
        <p:sp>
          <p:nvSpPr>
            <p:cNvPr id="37" name="Rectangle 24"/>
            <p:cNvSpPr>
              <a:spLocks noChangeArrowheads="1"/>
            </p:cNvSpPr>
            <p:nvPr/>
          </p:nvSpPr>
          <p:spPr bwMode="auto">
            <a:xfrm>
              <a:off x="3216" y="2160"/>
              <a:ext cx="2400" cy="576"/>
            </a:xfrm>
            <a:prstGeom prst="rect">
              <a:avLst/>
            </a:prstGeom>
            <a:gradFill rotWithShape="1">
              <a:gsLst>
                <a:gs pos="0">
                  <a:srgbClr val="5E91E4"/>
                </a:gs>
                <a:gs pos="50000">
                  <a:srgbClr val="A9C4F0"/>
                </a:gs>
                <a:gs pos="100000">
                  <a:srgbClr val="5E91E4"/>
                </a:gs>
              </a:gsLst>
              <a:lin ang="2700000" scaled="1"/>
            </a:gradFill>
            <a:ln w="3175">
              <a:solidFill>
                <a:srgbClr val="FFFFFF"/>
              </a:solidFill>
              <a:miter lim="800000"/>
              <a:headEnd type="none" w="sm" len="sm"/>
              <a:tailEnd type="none" w="med" len="lg"/>
            </a:ln>
          </p:spPr>
          <p:txBody>
            <a:bodyPr wrap="none" anchor="ctr"/>
            <a:lstStyle/>
            <a:p>
              <a:pPr algn="ctr" defTabSz="761970" fontAlgn="base">
                <a:spcBef>
                  <a:spcPct val="0"/>
                </a:spcBef>
                <a:spcAft>
                  <a:spcPct val="0"/>
                </a:spcAft>
              </a:pPr>
              <a:r>
                <a:rPr kumimoji="1" lang="en-US" altLang="zh-TW" sz="1000" b="1">
                  <a:solidFill>
                    <a:schemeClr val="tx1">
                      <a:lumMod val="85000"/>
                      <a:lumOff val="15000"/>
                    </a:schemeClr>
                  </a:solidFill>
                  <a:latin typeface="Arial" charset="0"/>
                  <a:ea typeface="新細明體" charset="0"/>
                  <a:cs typeface="新細明體" charset="0"/>
                </a:rPr>
                <a:t>… followed by on-going evolution of support:</a:t>
              </a:r>
            </a:p>
            <a:p>
              <a:pPr algn="ctr" defTabSz="761970" fontAlgn="base">
                <a:spcBef>
                  <a:spcPct val="0"/>
                </a:spcBef>
                <a:spcAft>
                  <a:spcPct val="0"/>
                </a:spcAft>
              </a:pPr>
              <a:r>
                <a:rPr kumimoji="1" lang="en-US" altLang="zh-TW" sz="1000" b="1">
                  <a:solidFill>
                    <a:schemeClr val="tx1">
                      <a:lumMod val="85000"/>
                      <a:lumOff val="15000"/>
                    </a:schemeClr>
                  </a:solidFill>
                  <a:latin typeface="Arial" charset="0"/>
                  <a:ea typeface="新細明體" charset="0"/>
                  <a:cs typeface="新細明體" charset="0"/>
                </a:rPr>
                <a:t> Micro-architectural (e.g., lower VM switch times)</a:t>
              </a:r>
            </a:p>
            <a:p>
              <a:pPr algn="ctr" defTabSz="761970" fontAlgn="base">
                <a:spcBef>
                  <a:spcPct val="0"/>
                </a:spcBef>
                <a:spcAft>
                  <a:spcPct val="0"/>
                </a:spcAft>
              </a:pPr>
              <a:r>
                <a:rPr kumimoji="1" lang="en-US" altLang="zh-TW" sz="1000" b="1">
                  <a:solidFill>
                    <a:schemeClr val="tx1">
                      <a:lumMod val="85000"/>
                      <a:lumOff val="15000"/>
                    </a:schemeClr>
                  </a:solidFill>
                  <a:latin typeface="Arial" charset="0"/>
                  <a:ea typeface="新細明體" charset="0"/>
                  <a:cs typeface="新細明體" charset="0"/>
                </a:rPr>
                <a:t> Architectural (e.g., Extended Page Tables)</a:t>
              </a:r>
            </a:p>
          </p:txBody>
        </p:sp>
        <p:sp>
          <p:nvSpPr>
            <p:cNvPr id="38" name="AutoShape 25"/>
            <p:cNvSpPr>
              <a:spLocks noChangeArrowheads="1"/>
            </p:cNvSpPr>
            <p:nvPr/>
          </p:nvSpPr>
          <p:spPr bwMode="auto">
            <a:xfrm>
              <a:off x="3552" y="2624"/>
              <a:ext cx="666" cy="101"/>
            </a:xfrm>
            <a:prstGeom prst="rightArrow">
              <a:avLst>
                <a:gd name="adj1" fmla="val 50000"/>
                <a:gd name="adj2" fmla="val 164851"/>
              </a:avLst>
            </a:prstGeom>
            <a:gradFill rotWithShape="1">
              <a:gsLst>
                <a:gs pos="0">
                  <a:srgbClr val="5E91E4"/>
                </a:gs>
                <a:gs pos="50000">
                  <a:srgbClr val="5E91E4">
                    <a:gamma/>
                    <a:tint val="53725"/>
                    <a:invGamma/>
                  </a:srgbClr>
                </a:gs>
                <a:gs pos="100000">
                  <a:srgbClr val="5E91E4"/>
                </a:gs>
              </a:gsLst>
              <a:lin ang="2700000" scaled="1"/>
            </a:gradFill>
            <a:ln w="3175" algn="ctr">
              <a:solidFill>
                <a:srgbClr val="FFFFFF"/>
              </a:solidFill>
              <a:miter lim="800000"/>
              <a:headEnd/>
              <a:tailEnd/>
            </a:ln>
            <a:effectLst/>
          </p:spPr>
          <p:txBody>
            <a:bodyPr wrap="none" anchor="ctr"/>
            <a:lstStyle/>
            <a:p>
              <a:pPr algn="ctr" defTabSz="761970" fontAlgn="base">
                <a:spcBef>
                  <a:spcPct val="0"/>
                </a:spcBef>
                <a:spcAft>
                  <a:spcPct val="0"/>
                </a:spcAft>
              </a:pPr>
              <a:endParaRPr kumimoji="1" lang="zh-TW" altLang="en-US" sz="1000" b="1">
                <a:solidFill>
                  <a:schemeClr val="tx1">
                    <a:lumMod val="85000"/>
                    <a:lumOff val="15000"/>
                  </a:schemeClr>
                </a:solidFill>
                <a:latin typeface="Arial" charset="0"/>
                <a:ea typeface="新細明體" charset="0"/>
                <a:cs typeface="新細明體" charset="0"/>
              </a:endParaRPr>
            </a:p>
          </p:txBody>
        </p:sp>
      </p:grpSp>
      <p:grpSp>
        <p:nvGrpSpPr>
          <p:cNvPr id="39" name="Group 57"/>
          <p:cNvGrpSpPr>
            <a:grpSpLocks/>
          </p:cNvGrpSpPr>
          <p:nvPr/>
        </p:nvGrpSpPr>
        <p:grpSpPr bwMode="auto">
          <a:xfrm>
            <a:off x="5227414" y="3992285"/>
            <a:ext cx="3048000" cy="762000"/>
            <a:chOff x="3312" y="2832"/>
            <a:chExt cx="2304" cy="576"/>
          </a:xfrm>
        </p:grpSpPr>
        <p:sp>
          <p:nvSpPr>
            <p:cNvPr id="40" name="Rectangle 33"/>
            <p:cNvSpPr>
              <a:spLocks noChangeArrowheads="1"/>
            </p:cNvSpPr>
            <p:nvPr/>
          </p:nvSpPr>
          <p:spPr bwMode="auto">
            <a:xfrm>
              <a:off x="3312" y="2832"/>
              <a:ext cx="2304" cy="576"/>
            </a:xfrm>
            <a:prstGeom prst="rect">
              <a:avLst/>
            </a:prstGeom>
            <a:gradFill rotWithShape="1">
              <a:gsLst>
                <a:gs pos="0">
                  <a:srgbClr val="66CC66"/>
                </a:gs>
                <a:gs pos="50000">
                  <a:srgbClr val="ADE4AD"/>
                </a:gs>
                <a:gs pos="100000">
                  <a:srgbClr val="66CC66"/>
                </a:gs>
              </a:gsLst>
              <a:lin ang="2700000" scaled="1"/>
            </a:gradFill>
            <a:ln w="3175">
              <a:solidFill>
                <a:srgbClr val="FFFFFF"/>
              </a:solidFill>
              <a:miter lim="800000"/>
              <a:headEnd type="none" w="sm" len="sm"/>
              <a:tailEnd type="none" w="med" len="lg"/>
            </a:ln>
          </p:spPr>
          <p:txBody>
            <a:bodyPr wrap="none" anchor="ctr"/>
            <a:lstStyle/>
            <a:p>
              <a:pPr algn="ctr" defTabSz="761970" eaLnBrk="0" fontAlgn="base" hangingPunct="0">
                <a:spcBef>
                  <a:spcPct val="0"/>
                </a:spcBef>
                <a:spcAft>
                  <a:spcPct val="0"/>
                </a:spcAft>
              </a:pPr>
              <a:r>
                <a:rPr kumimoji="1" lang="en-US" altLang="zh-TW" sz="1000" b="1">
                  <a:solidFill>
                    <a:schemeClr val="tx1">
                      <a:lumMod val="85000"/>
                      <a:lumOff val="15000"/>
                    </a:schemeClr>
                  </a:solidFill>
                  <a:latin typeface="Arial" charset="0"/>
                  <a:ea typeface="新細明體" charset="0"/>
                  <a:cs typeface="新細明體" charset="0"/>
                </a:rPr>
                <a:t>Increasingly better CPU and I/O virtualization </a:t>
              </a:r>
              <a:br>
                <a:rPr kumimoji="1" lang="en-US" altLang="zh-TW" sz="1000" b="1">
                  <a:solidFill>
                    <a:schemeClr val="tx1">
                      <a:lumMod val="85000"/>
                      <a:lumOff val="15000"/>
                    </a:schemeClr>
                  </a:solidFill>
                  <a:latin typeface="Arial" charset="0"/>
                  <a:ea typeface="新細明體" charset="0"/>
                  <a:cs typeface="新細明體" charset="0"/>
                </a:rPr>
              </a:br>
              <a:r>
                <a:rPr kumimoji="1" lang="en-US" altLang="zh-TW" sz="1000" b="1">
                  <a:solidFill>
                    <a:schemeClr val="tx1">
                      <a:lumMod val="85000"/>
                      <a:lumOff val="15000"/>
                    </a:schemeClr>
                  </a:solidFill>
                  <a:latin typeface="Arial" charset="0"/>
                  <a:ea typeface="新細明體" charset="0"/>
                  <a:cs typeface="新細明體" charset="0"/>
                </a:rPr>
                <a:t>performance and functionality as I/O devices </a:t>
              </a:r>
              <a:br>
                <a:rPr kumimoji="1" lang="en-US" altLang="zh-TW" sz="1000" b="1">
                  <a:solidFill>
                    <a:schemeClr val="tx1">
                      <a:lumMod val="85000"/>
                      <a:lumOff val="15000"/>
                    </a:schemeClr>
                  </a:solidFill>
                  <a:latin typeface="Arial" charset="0"/>
                  <a:ea typeface="新細明體" charset="0"/>
                  <a:cs typeface="新細明體" charset="0"/>
                </a:rPr>
              </a:br>
              <a:r>
                <a:rPr kumimoji="1" lang="en-US" altLang="zh-TW" sz="1000" b="1">
                  <a:solidFill>
                    <a:schemeClr val="tx1">
                      <a:lumMod val="85000"/>
                      <a:lumOff val="15000"/>
                    </a:schemeClr>
                  </a:solidFill>
                  <a:latin typeface="Arial" charset="0"/>
                  <a:ea typeface="新細明體" charset="0"/>
                  <a:cs typeface="新細明體" charset="0"/>
                </a:rPr>
                <a:t>and VMMs exploit infrastructure provided </a:t>
              </a:r>
              <a:br>
                <a:rPr kumimoji="1" lang="en-US" altLang="zh-TW" sz="1000" b="1">
                  <a:solidFill>
                    <a:schemeClr val="tx1">
                      <a:lumMod val="85000"/>
                      <a:lumOff val="15000"/>
                    </a:schemeClr>
                  </a:solidFill>
                  <a:latin typeface="Arial" charset="0"/>
                  <a:ea typeface="新細明體" charset="0"/>
                  <a:cs typeface="新細明體" charset="0"/>
                </a:rPr>
              </a:br>
              <a:r>
                <a:rPr kumimoji="1" lang="en-US" altLang="zh-TW" sz="1000" b="1">
                  <a:solidFill>
                    <a:schemeClr val="tx1">
                      <a:lumMod val="85000"/>
                      <a:lumOff val="15000"/>
                    </a:schemeClr>
                  </a:solidFill>
                  <a:latin typeface="Arial" charset="0"/>
                  <a:ea typeface="新細明體" charset="0"/>
                  <a:cs typeface="新細明體" charset="0"/>
                </a:rPr>
                <a:t>by VT-x, VT-i, VT-d</a:t>
              </a:r>
            </a:p>
          </p:txBody>
        </p:sp>
        <p:sp>
          <p:nvSpPr>
            <p:cNvPr id="41" name="AutoShape 34"/>
            <p:cNvSpPr>
              <a:spLocks noChangeArrowheads="1"/>
            </p:cNvSpPr>
            <p:nvPr/>
          </p:nvSpPr>
          <p:spPr bwMode="auto">
            <a:xfrm>
              <a:off x="3320" y="3238"/>
              <a:ext cx="661" cy="112"/>
            </a:xfrm>
            <a:prstGeom prst="rightArrow">
              <a:avLst>
                <a:gd name="adj1" fmla="val 50000"/>
                <a:gd name="adj2" fmla="val 147545"/>
              </a:avLst>
            </a:prstGeom>
            <a:gradFill rotWithShape="1">
              <a:gsLst>
                <a:gs pos="0">
                  <a:srgbClr val="66CC66"/>
                </a:gs>
                <a:gs pos="50000">
                  <a:srgbClr val="66CC66">
                    <a:gamma/>
                    <a:tint val="53725"/>
                    <a:invGamma/>
                  </a:srgbClr>
                </a:gs>
                <a:gs pos="100000">
                  <a:srgbClr val="66CC66"/>
                </a:gs>
              </a:gsLst>
              <a:lin ang="2700000" scaled="1"/>
            </a:gradFill>
            <a:ln w="3175" algn="ctr">
              <a:solidFill>
                <a:srgbClr val="FFFFFF"/>
              </a:solidFill>
              <a:miter lim="800000"/>
              <a:headEnd/>
              <a:tailEnd/>
            </a:ln>
            <a:effectLst/>
          </p:spPr>
          <p:txBody>
            <a:bodyPr wrap="none" anchor="ctr"/>
            <a:lstStyle/>
            <a:p>
              <a:pPr algn="ctr" defTabSz="761970" fontAlgn="base">
                <a:spcBef>
                  <a:spcPct val="0"/>
                </a:spcBef>
                <a:spcAft>
                  <a:spcPct val="0"/>
                </a:spcAft>
              </a:pPr>
              <a:endParaRPr kumimoji="1" lang="zh-TW" altLang="en-US" sz="1500" b="1">
                <a:solidFill>
                  <a:schemeClr val="tx1">
                    <a:lumMod val="85000"/>
                    <a:lumOff val="15000"/>
                  </a:schemeClr>
                </a:solidFill>
                <a:latin typeface="Arial" charset="0"/>
                <a:ea typeface="新細明體" charset="0"/>
                <a:cs typeface="新細明體" charset="0"/>
              </a:endParaRPr>
            </a:p>
          </p:txBody>
        </p:sp>
      </p:grpSp>
      <p:sp>
        <p:nvSpPr>
          <p:cNvPr id="42" name="Text Box 46"/>
          <p:cNvSpPr txBox="1">
            <a:spLocks noChangeArrowheads="1"/>
          </p:cNvSpPr>
          <p:nvPr/>
        </p:nvSpPr>
        <p:spPr bwMode="auto">
          <a:xfrm>
            <a:off x="3838170" y="4817785"/>
            <a:ext cx="754245" cy="3488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algn="r" defTabSz="761970" fontAlgn="base">
              <a:spcBef>
                <a:spcPct val="0"/>
              </a:spcBef>
              <a:spcAft>
                <a:spcPct val="0"/>
              </a:spcAft>
            </a:pPr>
            <a:r>
              <a:rPr lang="en-US" altLang="zh-TW" sz="1667">
                <a:solidFill>
                  <a:schemeClr val="tx1">
                    <a:lumMod val="85000"/>
                    <a:lumOff val="15000"/>
                  </a:schemeClr>
                </a:solidFill>
              </a:rPr>
              <a:t>Today</a:t>
            </a:r>
            <a:endParaRPr lang="en-US" altLang="zh-TW" sz="1167">
              <a:solidFill>
                <a:schemeClr val="tx1">
                  <a:lumMod val="85000"/>
                  <a:lumOff val="15000"/>
                </a:schemeClr>
              </a:solidFill>
            </a:endParaRPr>
          </a:p>
        </p:txBody>
      </p:sp>
    </p:spTree>
    <p:extLst>
      <p:ext uri="{BB962C8B-B14F-4D97-AF65-F5344CB8AC3E}">
        <p14:creationId xmlns:p14="http://schemas.microsoft.com/office/powerpoint/2010/main" val="3137668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linds(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blinds(horizontal)">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Virtualization</a:t>
            </a:r>
            <a:r>
              <a:rPr kumimoji="1" lang="zh-CN" altLang="en-US" dirty="0"/>
              <a:t> </a:t>
            </a:r>
            <a:r>
              <a:rPr kumimoji="1" lang="en-US" altLang="zh-CN" dirty="0"/>
              <a:t>Technologies</a:t>
            </a:r>
            <a:endParaRPr kumimoji="1" lang="zh-CN" altLang="en-US" dirty="0"/>
          </a:p>
        </p:txBody>
      </p:sp>
      <p:graphicFrame>
        <p:nvGraphicFramePr>
          <p:cNvPr id="4" name="内容占位符 3"/>
          <p:cNvGraphicFramePr>
            <a:graphicFrameLocks noGrp="1"/>
          </p:cNvGraphicFramePr>
          <p:nvPr>
            <p:ph idx="1"/>
          </p:nvPr>
        </p:nvGraphicFramePr>
        <p:xfrm>
          <a:off x="611560" y="1273324"/>
          <a:ext cx="7920879" cy="3880107"/>
        </p:xfrm>
        <a:graphic>
          <a:graphicData uri="http://schemas.openxmlformats.org/drawingml/2006/table">
            <a:tbl>
              <a:tblPr firstRow="1" bandRow="1">
                <a:tableStyleId>{F5AB1C69-6EDB-4FF4-983F-18BD219EF322}</a:tableStyleId>
              </a:tblPr>
              <a:tblGrid>
                <a:gridCol w="1406782">
                  <a:extLst>
                    <a:ext uri="{9D8B030D-6E8A-4147-A177-3AD203B41FA5}">
                      <a16:colId xmlns:a16="http://schemas.microsoft.com/office/drawing/2014/main" val="20000"/>
                    </a:ext>
                  </a:extLst>
                </a:gridCol>
                <a:gridCol w="3508216">
                  <a:extLst>
                    <a:ext uri="{9D8B030D-6E8A-4147-A177-3AD203B41FA5}">
                      <a16:colId xmlns:a16="http://schemas.microsoft.com/office/drawing/2014/main" val="20001"/>
                    </a:ext>
                  </a:extLst>
                </a:gridCol>
                <a:gridCol w="3005881">
                  <a:extLst>
                    <a:ext uri="{9D8B030D-6E8A-4147-A177-3AD203B41FA5}">
                      <a16:colId xmlns:a16="http://schemas.microsoft.com/office/drawing/2014/main" val="20002"/>
                    </a:ext>
                  </a:extLst>
                </a:gridCol>
              </a:tblGrid>
              <a:tr h="406603">
                <a:tc>
                  <a:txBody>
                    <a:bodyPr/>
                    <a:lstStyle/>
                    <a:p>
                      <a:pPr>
                        <a:lnSpc>
                          <a:spcPct val="120000"/>
                        </a:lnSpc>
                      </a:pPr>
                      <a:r>
                        <a:rPr lang="en-US" altLang="zh-CN" sz="1500" dirty="0">
                          <a:latin typeface="DengXian" charset="0"/>
                          <a:ea typeface="DengXian" charset="0"/>
                          <a:cs typeface="DengXian" charset="0"/>
                        </a:rPr>
                        <a:t>Virtualization</a:t>
                      </a:r>
                      <a:endParaRPr lang="zh-CN" altLang="en-US" sz="1500" dirty="0">
                        <a:solidFill>
                          <a:srgbClr val="00935D"/>
                        </a:solidFill>
                        <a:latin typeface="DengXian" charset="0"/>
                        <a:ea typeface="DengXian" charset="0"/>
                        <a:cs typeface="DengXian" charset="0"/>
                      </a:endParaRPr>
                    </a:p>
                  </a:txBody>
                  <a:tcPr marL="76200" marR="76200" marT="38100" marB="38100">
                    <a:solidFill>
                      <a:schemeClr val="accent2"/>
                    </a:solidFill>
                  </a:tcPr>
                </a:tc>
                <a:tc>
                  <a:txBody>
                    <a:bodyPr/>
                    <a:lstStyle/>
                    <a:p>
                      <a:pPr>
                        <a:lnSpc>
                          <a:spcPct val="120000"/>
                        </a:lnSpc>
                      </a:pPr>
                      <a:r>
                        <a:rPr lang="en-US" altLang="zh-CN" sz="1500" dirty="0">
                          <a:latin typeface="DengXian" charset="0"/>
                          <a:ea typeface="DengXian" charset="0"/>
                          <a:cs typeface="DengXian" charset="0"/>
                        </a:rPr>
                        <a:t>Software</a:t>
                      </a:r>
                      <a:r>
                        <a:rPr lang="zh-CN" altLang="en-US" sz="1500" dirty="0">
                          <a:latin typeface="DengXian" charset="0"/>
                          <a:ea typeface="DengXian" charset="0"/>
                          <a:cs typeface="DengXian" charset="0"/>
                        </a:rPr>
                        <a:t> </a:t>
                      </a:r>
                      <a:r>
                        <a:rPr lang="en-US" altLang="zh-CN" sz="1500" dirty="0">
                          <a:latin typeface="DengXian" charset="0"/>
                          <a:ea typeface="DengXian" charset="0"/>
                          <a:cs typeface="DengXian" charset="0"/>
                        </a:rPr>
                        <a:t>Solution</a:t>
                      </a:r>
                      <a:endParaRPr lang="zh-CN" altLang="en-US" sz="1500" dirty="0">
                        <a:solidFill>
                          <a:srgbClr val="00935D"/>
                        </a:solidFill>
                        <a:latin typeface="DengXian" charset="0"/>
                        <a:ea typeface="DengXian" charset="0"/>
                        <a:cs typeface="DengXian" charset="0"/>
                      </a:endParaRPr>
                    </a:p>
                  </a:txBody>
                  <a:tcPr marL="76200" marR="76200" marT="38100" marB="38100">
                    <a:solidFill>
                      <a:schemeClr val="accent2"/>
                    </a:solidFill>
                  </a:tcPr>
                </a:tc>
                <a:tc>
                  <a:txBody>
                    <a:bodyPr/>
                    <a:lstStyle/>
                    <a:p>
                      <a:pPr>
                        <a:lnSpc>
                          <a:spcPct val="120000"/>
                        </a:lnSpc>
                      </a:pPr>
                      <a:r>
                        <a:rPr lang="en-US" altLang="zh-CN" sz="1500" dirty="0">
                          <a:latin typeface="DengXian" charset="0"/>
                          <a:ea typeface="DengXian" charset="0"/>
                          <a:cs typeface="DengXian" charset="0"/>
                        </a:rPr>
                        <a:t>Hardware</a:t>
                      </a:r>
                      <a:r>
                        <a:rPr lang="zh-CN" altLang="en-US" sz="1500" dirty="0">
                          <a:latin typeface="DengXian" charset="0"/>
                          <a:ea typeface="DengXian" charset="0"/>
                          <a:cs typeface="DengXian" charset="0"/>
                        </a:rPr>
                        <a:t> </a:t>
                      </a:r>
                      <a:r>
                        <a:rPr lang="en-US" altLang="zh-CN" sz="1500" dirty="0">
                          <a:latin typeface="DengXian" charset="0"/>
                          <a:ea typeface="DengXian" charset="0"/>
                          <a:cs typeface="DengXian" charset="0"/>
                        </a:rPr>
                        <a:t>Solution</a:t>
                      </a:r>
                      <a:endParaRPr lang="zh-CN" altLang="en-US" sz="1500" dirty="0">
                        <a:solidFill>
                          <a:srgbClr val="00935D"/>
                        </a:solidFill>
                        <a:latin typeface="DengXian" charset="0"/>
                        <a:ea typeface="DengXian" charset="0"/>
                        <a:cs typeface="DengXian" charset="0"/>
                      </a:endParaRPr>
                    </a:p>
                  </a:txBody>
                  <a:tcPr marL="76200" marR="76200" marT="38100" marB="38100">
                    <a:solidFill>
                      <a:schemeClr val="accent2"/>
                    </a:solidFill>
                  </a:tcPr>
                </a:tc>
                <a:extLst>
                  <a:ext uri="{0D108BD9-81ED-4DB2-BD59-A6C34878D82A}">
                    <a16:rowId xmlns:a16="http://schemas.microsoft.com/office/drawing/2014/main" val="10000"/>
                  </a:ext>
                </a:extLst>
              </a:tr>
              <a:tr h="891823">
                <a:tc rowSpan="2">
                  <a:txBody>
                    <a:bodyPr/>
                    <a:lstStyle/>
                    <a:p>
                      <a:pPr>
                        <a:lnSpc>
                          <a:spcPct val="120000"/>
                        </a:lnSpc>
                      </a:pPr>
                      <a:r>
                        <a:rPr lang="en-US" altLang="zh-CN" sz="1500" dirty="0">
                          <a:latin typeface="DengXian" charset="0"/>
                          <a:ea typeface="DengXian" charset="0"/>
                          <a:cs typeface="DengXian" charset="0"/>
                        </a:rPr>
                        <a:t>CPU</a:t>
                      </a:r>
                      <a:endParaRPr lang="zh-CN" altLang="en-US" sz="1500" dirty="0">
                        <a:latin typeface="DengXian" charset="0"/>
                        <a:ea typeface="DengXian" charset="0"/>
                        <a:cs typeface="DengXian" charset="0"/>
                      </a:endParaRPr>
                    </a:p>
                  </a:txBody>
                  <a:tcPr marL="76200" marR="76200" marT="38100" marB="38100">
                    <a:solidFill>
                      <a:schemeClr val="accent2">
                        <a:lumMod val="60000"/>
                        <a:lumOff val="40000"/>
                        <a:alpha val="23922"/>
                      </a:schemeClr>
                    </a:solidFill>
                  </a:tcPr>
                </a:tc>
                <a:tc>
                  <a:txBody>
                    <a:bodyPr/>
                    <a:lstStyle/>
                    <a:p>
                      <a:pPr marL="285750" indent="-285750">
                        <a:lnSpc>
                          <a:spcPct val="120000"/>
                        </a:lnSpc>
                        <a:buFont typeface="Arial" charset="0"/>
                        <a:buChar char="•"/>
                      </a:pPr>
                      <a:r>
                        <a:rPr lang="en-US" altLang="zh-CN" sz="1500" dirty="0">
                          <a:latin typeface="DengXian" charset="0"/>
                          <a:ea typeface="DengXian" charset="0"/>
                          <a:cs typeface="DengXian" charset="0"/>
                        </a:rPr>
                        <a:t>Trap</a:t>
                      </a:r>
                      <a:r>
                        <a:rPr lang="zh-CN" altLang="en-US" sz="1500" dirty="0">
                          <a:latin typeface="DengXian" charset="0"/>
                          <a:ea typeface="DengXian" charset="0"/>
                          <a:cs typeface="DengXian" charset="0"/>
                        </a:rPr>
                        <a:t> </a:t>
                      </a:r>
                      <a:r>
                        <a:rPr lang="en-US" altLang="zh-CN" sz="1500" dirty="0">
                          <a:latin typeface="DengXian" charset="0"/>
                          <a:ea typeface="DengXian" charset="0"/>
                          <a:cs typeface="DengXian" charset="0"/>
                        </a:rPr>
                        <a:t>&amp;</a:t>
                      </a:r>
                      <a:r>
                        <a:rPr lang="zh-CN" altLang="en-US" sz="1500" dirty="0">
                          <a:latin typeface="DengXian" charset="0"/>
                          <a:ea typeface="DengXian" charset="0"/>
                          <a:cs typeface="DengXian" charset="0"/>
                        </a:rPr>
                        <a:t> </a:t>
                      </a:r>
                      <a:r>
                        <a:rPr lang="en-US" altLang="zh-CN" sz="1500" dirty="0">
                          <a:latin typeface="DengXian" charset="0"/>
                          <a:ea typeface="DengXian" charset="0"/>
                          <a:cs typeface="DengXian" charset="0"/>
                        </a:rPr>
                        <a:t>Emulate</a:t>
                      </a:r>
                      <a:endParaRPr lang="zh-CN" altLang="en-US" sz="1500" dirty="0">
                        <a:latin typeface="DengXian" charset="0"/>
                        <a:ea typeface="DengXian" charset="0"/>
                        <a:cs typeface="DengXian" charset="0"/>
                      </a:endParaRPr>
                    </a:p>
                    <a:p>
                      <a:pPr marL="285750" indent="-285750">
                        <a:lnSpc>
                          <a:spcPct val="120000"/>
                        </a:lnSpc>
                        <a:buFont typeface="Arial" charset="0"/>
                        <a:buChar char="•"/>
                      </a:pPr>
                      <a:r>
                        <a:rPr lang="en-US" altLang="zh-CN" sz="1500" dirty="0">
                          <a:latin typeface="DengXian" charset="0"/>
                          <a:ea typeface="DengXian" charset="0"/>
                          <a:cs typeface="DengXian" charset="0"/>
                        </a:rPr>
                        <a:t>Instruction</a:t>
                      </a:r>
                      <a:r>
                        <a:rPr lang="zh-CN" altLang="en-US" sz="1500" baseline="0" dirty="0">
                          <a:latin typeface="DengXian" charset="0"/>
                          <a:ea typeface="DengXian" charset="0"/>
                          <a:cs typeface="DengXian" charset="0"/>
                        </a:rPr>
                        <a:t> </a:t>
                      </a:r>
                      <a:r>
                        <a:rPr lang="en-US" altLang="zh-CN" sz="1500" baseline="0" dirty="0">
                          <a:latin typeface="DengXian" charset="0"/>
                          <a:ea typeface="DengXian" charset="0"/>
                          <a:cs typeface="DengXian" charset="0"/>
                        </a:rPr>
                        <a:t>interpretation</a:t>
                      </a:r>
                      <a:endParaRPr lang="zh-CN" altLang="en-US" sz="1500" dirty="0">
                        <a:latin typeface="DengXian" charset="0"/>
                        <a:ea typeface="DengXian" charset="0"/>
                        <a:cs typeface="DengXian" charset="0"/>
                      </a:endParaRPr>
                    </a:p>
                    <a:p>
                      <a:pPr marL="285750" indent="-285750">
                        <a:lnSpc>
                          <a:spcPct val="120000"/>
                        </a:lnSpc>
                        <a:buFont typeface="Arial" charset="0"/>
                        <a:buChar char="•"/>
                      </a:pPr>
                      <a:r>
                        <a:rPr lang="en-US" altLang="zh-CN" sz="1500" dirty="0">
                          <a:latin typeface="DengXian" charset="0"/>
                          <a:ea typeface="DengXian" charset="0"/>
                          <a:cs typeface="DengXian" charset="0"/>
                        </a:rPr>
                        <a:t>Binary</a:t>
                      </a:r>
                      <a:r>
                        <a:rPr lang="zh-CN" altLang="en-US" sz="1500" dirty="0">
                          <a:latin typeface="DengXian" charset="0"/>
                          <a:ea typeface="DengXian" charset="0"/>
                          <a:cs typeface="DengXian" charset="0"/>
                        </a:rPr>
                        <a:t> </a:t>
                      </a:r>
                      <a:r>
                        <a:rPr lang="en-US" altLang="zh-CN" sz="1500" dirty="0">
                          <a:latin typeface="DengXian" charset="0"/>
                          <a:ea typeface="DengXian" charset="0"/>
                          <a:cs typeface="DengXian" charset="0"/>
                        </a:rPr>
                        <a:t>translation</a:t>
                      </a:r>
                      <a:endParaRPr lang="zh-CN" altLang="en-US" sz="1500" dirty="0">
                        <a:latin typeface="DengXian" charset="0"/>
                        <a:ea typeface="DengXian" charset="0"/>
                        <a:cs typeface="DengXian" charset="0"/>
                      </a:endParaRPr>
                    </a:p>
                  </a:txBody>
                  <a:tcPr marL="76200" marR="76200" marT="38100" marB="38100">
                    <a:lnB w="12700" cap="flat" cmpd="sng" algn="ctr">
                      <a:solidFill>
                        <a:schemeClr val="bg1"/>
                      </a:solidFill>
                      <a:prstDash val="solid"/>
                      <a:round/>
                      <a:headEnd type="none" w="med" len="med"/>
                      <a:tailEnd type="none" w="med" len="med"/>
                    </a:lnB>
                    <a:solidFill>
                      <a:schemeClr val="accent2">
                        <a:lumMod val="60000"/>
                        <a:lumOff val="40000"/>
                        <a:alpha val="23922"/>
                      </a:schemeClr>
                    </a:solidFill>
                  </a:tcPr>
                </a:tc>
                <a:tc rowSpan="2">
                  <a:txBody>
                    <a:bodyPr/>
                    <a:lstStyle/>
                    <a:p>
                      <a:pPr marL="285750" indent="-285750">
                        <a:lnSpc>
                          <a:spcPct val="120000"/>
                        </a:lnSpc>
                        <a:buFont typeface="Arial" charset="0"/>
                        <a:buChar char="•"/>
                      </a:pPr>
                      <a:r>
                        <a:rPr lang="en-US" altLang="zh-CN" sz="1500" dirty="0">
                          <a:latin typeface="DengXian" charset="0"/>
                          <a:ea typeface="DengXian" charset="0"/>
                          <a:cs typeface="DengXian" charset="0"/>
                        </a:rPr>
                        <a:t>VT-x</a:t>
                      </a:r>
                      <a:endParaRPr lang="zh-CN" altLang="en-US" sz="1500" dirty="0">
                        <a:latin typeface="DengXian" charset="0"/>
                        <a:ea typeface="DengXian" charset="0"/>
                        <a:cs typeface="DengXian" charset="0"/>
                      </a:endParaRPr>
                    </a:p>
                    <a:p>
                      <a:pPr marL="742950" lvl="1" indent="-285750">
                        <a:lnSpc>
                          <a:spcPct val="120000"/>
                        </a:lnSpc>
                        <a:buFont typeface="Arial" charset="0"/>
                        <a:buChar char="•"/>
                      </a:pPr>
                      <a:r>
                        <a:rPr lang="en-US" altLang="zh-CN" sz="1500" dirty="0">
                          <a:latin typeface="DengXian" charset="0"/>
                          <a:ea typeface="DengXian" charset="0"/>
                          <a:cs typeface="DengXian" charset="0"/>
                        </a:rPr>
                        <a:t>Root</a:t>
                      </a:r>
                      <a:r>
                        <a:rPr lang="zh-CN" altLang="en-US" sz="1500" dirty="0">
                          <a:latin typeface="DengXian" charset="0"/>
                          <a:ea typeface="DengXian" charset="0"/>
                          <a:cs typeface="DengXian" charset="0"/>
                        </a:rPr>
                        <a:t> </a:t>
                      </a:r>
                      <a:r>
                        <a:rPr lang="en-US" altLang="zh-CN" sz="1500" dirty="0">
                          <a:latin typeface="DengXian" charset="0"/>
                          <a:ea typeface="DengXian" charset="0"/>
                          <a:cs typeface="DengXian" charset="0"/>
                        </a:rPr>
                        <a:t>/</a:t>
                      </a:r>
                      <a:r>
                        <a:rPr lang="zh-CN" altLang="en-US" sz="1500" dirty="0">
                          <a:latin typeface="DengXian" charset="0"/>
                          <a:ea typeface="DengXian" charset="0"/>
                          <a:cs typeface="DengXian" charset="0"/>
                        </a:rPr>
                        <a:t> </a:t>
                      </a:r>
                      <a:r>
                        <a:rPr lang="en-US" altLang="zh-CN" sz="1500" dirty="0">
                          <a:latin typeface="DengXian" charset="0"/>
                          <a:ea typeface="DengXian" charset="0"/>
                          <a:cs typeface="DengXian" charset="0"/>
                        </a:rPr>
                        <a:t>non-root</a:t>
                      </a:r>
                      <a:r>
                        <a:rPr lang="zh-CN" altLang="en-US" sz="1500" baseline="0" dirty="0">
                          <a:latin typeface="DengXian" charset="0"/>
                          <a:ea typeface="DengXian" charset="0"/>
                          <a:cs typeface="DengXian" charset="0"/>
                        </a:rPr>
                        <a:t> </a:t>
                      </a:r>
                      <a:r>
                        <a:rPr lang="en-US" altLang="zh-CN" sz="1500" baseline="0" dirty="0">
                          <a:latin typeface="DengXian" charset="0"/>
                          <a:ea typeface="DengXian" charset="0"/>
                          <a:cs typeface="DengXian" charset="0"/>
                        </a:rPr>
                        <a:t>mode</a:t>
                      </a:r>
                      <a:endParaRPr lang="zh-CN" altLang="en-US" sz="1500" baseline="0" dirty="0">
                        <a:latin typeface="DengXian" charset="0"/>
                        <a:ea typeface="DengXian" charset="0"/>
                        <a:cs typeface="DengXian" charset="0"/>
                      </a:endParaRPr>
                    </a:p>
                    <a:p>
                      <a:pPr marL="742950" lvl="1" indent="-285750">
                        <a:lnSpc>
                          <a:spcPct val="120000"/>
                        </a:lnSpc>
                        <a:buFont typeface="Arial" charset="0"/>
                        <a:buChar char="•"/>
                      </a:pPr>
                      <a:r>
                        <a:rPr lang="en-US" altLang="zh-CN" sz="1500" baseline="0" dirty="0">
                          <a:latin typeface="DengXian" charset="0"/>
                          <a:ea typeface="DengXian" charset="0"/>
                          <a:cs typeface="DengXian" charset="0"/>
                        </a:rPr>
                        <a:t>VMCS</a:t>
                      </a:r>
                      <a:endParaRPr lang="zh-CN" altLang="en-US" sz="1500" dirty="0">
                        <a:latin typeface="DengXian" charset="0"/>
                        <a:ea typeface="DengXian" charset="0"/>
                        <a:cs typeface="DengXian" charset="0"/>
                      </a:endParaRPr>
                    </a:p>
                  </a:txBody>
                  <a:tcPr marL="76200" marR="76200" marT="38100" marB="38100">
                    <a:solidFill>
                      <a:schemeClr val="accent2">
                        <a:lumMod val="60000"/>
                        <a:lumOff val="40000"/>
                        <a:alpha val="23922"/>
                      </a:schemeClr>
                    </a:solidFill>
                  </a:tcPr>
                </a:tc>
                <a:extLst>
                  <a:ext uri="{0D108BD9-81ED-4DB2-BD59-A6C34878D82A}">
                    <a16:rowId xmlns:a16="http://schemas.microsoft.com/office/drawing/2014/main" val="10001"/>
                  </a:ext>
                </a:extLst>
              </a:tr>
              <a:tr h="350421">
                <a:tc vMerge="1">
                  <a:txBody>
                    <a:bodyPr/>
                    <a:lstStyle/>
                    <a:p>
                      <a:endParaRPr lang="zh-CN" altLang="en-US"/>
                    </a:p>
                  </a:txBody>
                  <a:tcPr/>
                </a:tc>
                <a:tc>
                  <a:txBody>
                    <a:bodyPr/>
                    <a:lstStyle/>
                    <a:p>
                      <a:pPr marL="285750" marR="0" indent="-285750" algn="l" defTabSz="914400" rtl="0" eaLnBrk="1" fontAlgn="auto" latinLnBrk="0" hangingPunct="1">
                        <a:lnSpc>
                          <a:spcPct val="120000"/>
                        </a:lnSpc>
                        <a:spcBef>
                          <a:spcPts val="0"/>
                        </a:spcBef>
                        <a:spcAft>
                          <a:spcPts val="0"/>
                        </a:spcAft>
                        <a:buClrTx/>
                        <a:buSzTx/>
                        <a:buFont typeface="Arial" charset="0"/>
                        <a:buChar char="•"/>
                        <a:tabLst/>
                        <a:defRPr/>
                      </a:pPr>
                      <a:r>
                        <a:rPr lang="en-US" altLang="zh-CN" sz="1500" dirty="0">
                          <a:latin typeface="DengXian" charset="0"/>
                          <a:ea typeface="DengXian" charset="0"/>
                          <a:cs typeface="DengXian" charset="0"/>
                        </a:rPr>
                        <a:t>Para-virtualization:</a:t>
                      </a:r>
                      <a:r>
                        <a:rPr lang="zh-CN" altLang="en-US" sz="1500" dirty="0">
                          <a:latin typeface="DengXian" charset="0"/>
                          <a:ea typeface="DengXian" charset="0"/>
                          <a:cs typeface="DengXian" charset="0"/>
                        </a:rPr>
                        <a:t> </a:t>
                      </a:r>
                      <a:r>
                        <a:rPr lang="en-US" altLang="zh-CN" sz="1500" dirty="0">
                          <a:latin typeface="DengXian" charset="0"/>
                          <a:ea typeface="DengXian" charset="0"/>
                          <a:cs typeface="DengXian" charset="0"/>
                        </a:rPr>
                        <a:t>Replace</a:t>
                      </a:r>
                      <a:r>
                        <a:rPr lang="zh-CN" altLang="en-US" sz="1500" dirty="0">
                          <a:latin typeface="DengXian" charset="0"/>
                          <a:ea typeface="DengXian" charset="0"/>
                          <a:cs typeface="DengXian" charset="0"/>
                        </a:rPr>
                        <a:t> </a:t>
                      </a:r>
                      <a:r>
                        <a:rPr lang="en-US" altLang="zh-CN" sz="1500" dirty="0">
                          <a:latin typeface="DengXian" charset="0"/>
                          <a:ea typeface="DengXian" charset="0"/>
                          <a:cs typeface="DengXian" charset="0"/>
                        </a:rPr>
                        <a:t>17</a:t>
                      </a:r>
                      <a:r>
                        <a:rPr lang="zh-CN" altLang="en-US" sz="1500" dirty="0">
                          <a:latin typeface="DengXian" charset="0"/>
                          <a:ea typeface="DengXian" charset="0"/>
                          <a:cs typeface="DengXian" charset="0"/>
                        </a:rPr>
                        <a:t> </a:t>
                      </a:r>
                      <a:r>
                        <a:rPr lang="en-US" altLang="zh-CN" sz="1500" dirty="0" err="1">
                          <a:latin typeface="DengXian" charset="0"/>
                          <a:ea typeface="DengXian" charset="0"/>
                          <a:cs typeface="DengXian" charset="0"/>
                        </a:rPr>
                        <a:t>insns</a:t>
                      </a:r>
                      <a:endParaRPr lang="zh-CN" altLang="en-US" sz="1500" dirty="0">
                        <a:latin typeface="DengXian" charset="0"/>
                        <a:ea typeface="DengXian" charset="0"/>
                        <a:cs typeface="DengXian" charset="0"/>
                      </a:endParaRPr>
                    </a:p>
                  </a:txBody>
                  <a:tcPr marL="76200" marR="76200" marT="38100" marB="38100">
                    <a:lnT w="12700" cap="flat" cmpd="sng" algn="ctr">
                      <a:solidFill>
                        <a:schemeClr val="bg1"/>
                      </a:solidFill>
                      <a:prstDash val="solid"/>
                      <a:round/>
                      <a:headEnd type="none" w="med" len="med"/>
                      <a:tailEnd type="none" w="med" len="med"/>
                    </a:lnT>
                    <a:solidFill>
                      <a:schemeClr val="accent2">
                        <a:lumMod val="60000"/>
                        <a:lumOff val="40000"/>
                        <a:alpha val="23922"/>
                      </a:schemeClr>
                    </a:solidFill>
                  </a:tcPr>
                </a:tc>
                <a:tc vMerge="1">
                  <a:txBody>
                    <a:bodyPr/>
                    <a:lstStyle/>
                    <a:p>
                      <a:endParaRPr lang="zh-CN" altLang="en-US"/>
                    </a:p>
                  </a:txBody>
                  <a:tcPr/>
                </a:tc>
                <a:extLst>
                  <a:ext uri="{0D108BD9-81ED-4DB2-BD59-A6C34878D82A}">
                    <a16:rowId xmlns:a16="http://schemas.microsoft.com/office/drawing/2014/main" val="10002"/>
                  </a:ext>
                </a:extLst>
              </a:tr>
              <a:tr h="601087">
                <a:tc rowSpan="2">
                  <a:txBody>
                    <a:bodyPr/>
                    <a:lstStyle/>
                    <a:p>
                      <a:pPr>
                        <a:lnSpc>
                          <a:spcPct val="120000"/>
                        </a:lnSpc>
                      </a:pPr>
                      <a:r>
                        <a:rPr lang="en-US" altLang="zh-CN" sz="1500" dirty="0">
                          <a:latin typeface="DengXian" charset="0"/>
                          <a:ea typeface="DengXian" charset="0"/>
                          <a:cs typeface="DengXian" charset="0"/>
                        </a:rPr>
                        <a:t>Memory</a:t>
                      </a:r>
                      <a:endParaRPr lang="zh-CN" altLang="en-US" sz="1500" dirty="0">
                        <a:latin typeface="DengXian" charset="0"/>
                        <a:ea typeface="DengXian" charset="0"/>
                        <a:cs typeface="DengXian" charset="0"/>
                      </a:endParaRPr>
                    </a:p>
                  </a:txBody>
                  <a:tcPr marL="76200" marR="76200" marT="38100" marB="38100">
                    <a:solidFill>
                      <a:schemeClr val="accent2">
                        <a:lumMod val="75000"/>
                        <a:alpha val="32941"/>
                      </a:schemeClr>
                    </a:solidFill>
                  </a:tcPr>
                </a:tc>
                <a:tc>
                  <a:txBody>
                    <a:bodyPr/>
                    <a:lstStyle/>
                    <a:p>
                      <a:pPr marL="285750" indent="-285750">
                        <a:lnSpc>
                          <a:spcPct val="120000"/>
                        </a:lnSpc>
                        <a:buFont typeface="Arial" charset="0"/>
                        <a:buChar char="•"/>
                      </a:pPr>
                      <a:r>
                        <a:rPr lang="en-US" altLang="zh-CN" sz="1500" dirty="0">
                          <a:latin typeface="DengXian" charset="0"/>
                          <a:ea typeface="DengXian" charset="0"/>
                          <a:cs typeface="DengXian" charset="0"/>
                        </a:rPr>
                        <a:t>Shadow</a:t>
                      </a:r>
                      <a:r>
                        <a:rPr lang="zh-CN" altLang="en-US" sz="1500" dirty="0">
                          <a:latin typeface="DengXian" charset="0"/>
                          <a:ea typeface="DengXian" charset="0"/>
                          <a:cs typeface="DengXian" charset="0"/>
                        </a:rPr>
                        <a:t> </a:t>
                      </a:r>
                      <a:r>
                        <a:rPr lang="en-US" altLang="zh-CN" sz="1500" dirty="0">
                          <a:latin typeface="DengXian" charset="0"/>
                          <a:ea typeface="DengXian" charset="0"/>
                          <a:cs typeface="DengXian" charset="0"/>
                        </a:rPr>
                        <a:t>page</a:t>
                      </a:r>
                      <a:r>
                        <a:rPr lang="zh-CN" altLang="en-US" sz="1500" dirty="0">
                          <a:latin typeface="DengXian" charset="0"/>
                          <a:ea typeface="DengXian" charset="0"/>
                          <a:cs typeface="DengXian" charset="0"/>
                        </a:rPr>
                        <a:t> </a:t>
                      </a:r>
                      <a:r>
                        <a:rPr lang="en-US" altLang="zh-CN" sz="1500" dirty="0">
                          <a:latin typeface="DengXian" charset="0"/>
                          <a:ea typeface="DengXian" charset="0"/>
                          <a:cs typeface="DengXian" charset="0"/>
                        </a:rPr>
                        <a:t>table</a:t>
                      </a:r>
                      <a:endParaRPr lang="zh-CN" altLang="en-US" sz="1500" dirty="0">
                        <a:latin typeface="DengXian" charset="0"/>
                        <a:ea typeface="DengXian" charset="0"/>
                        <a:cs typeface="DengXian" charset="0"/>
                      </a:endParaRPr>
                    </a:p>
                    <a:p>
                      <a:pPr marL="285750" indent="-285750">
                        <a:lnSpc>
                          <a:spcPct val="120000"/>
                        </a:lnSpc>
                        <a:buFont typeface="Arial" charset="0"/>
                        <a:buChar char="•"/>
                      </a:pPr>
                      <a:r>
                        <a:rPr lang="en-US" altLang="zh-CN" sz="1500" baseline="0" dirty="0">
                          <a:latin typeface="DengXian" charset="0"/>
                          <a:ea typeface="DengXian" charset="0"/>
                          <a:cs typeface="DengXian" charset="0"/>
                        </a:rPr>
                        <a:t>Separating</a:t>
                      </a:r>
                      <a:r>
                        <a:rPr lang="zh-CN" altLang="en-US" sz="1500" baseline="0" dirty="0">
                          <a:latin typeface="DengXian" charset="0"/>
                          <a:ea typeface="DengXian" charset="0"/>
                          <a:cs typeface="DengXian" charset="0"/>
                        </a:rPr>
                        <a:t> </a:t>
                      </a:r>
                      <a:r>
                        <a:rPr lang="en-US" altLang="zh-CN" sz="1500" baseline="0" dirty="0">
                          <a:latin typeface="DengXian" charset="0"/>
                          <a:ea typeface="DengXian" charset="0"/>
                          <a:cs typeface="DengXian" charset="0"/>
                        </a:rPr>
                        <a:t>page</a:t>
                      </a:r>
                      <a:r>
                        <a:rPr lang="zh-CN" altLang="en-US" sz="1500" baseline="0" dirty="0">
                          <a:latin typeface="DengXian" charset="0"/>
                          <a:ea typeface="DengXian" charset="0"/>
                          <a:cs typeface="DengXian" charset="0"/>
                        </a:rPr>
                        <a:t> </a:t>
                      </a:r>
                      <a:r>
                        <a:rPr lang="en-US" altLang="zh-CN" sz="1500" baseline="0" dirty="0">
                          <a:latin typeface="DengXian" charset="0"/>
                          <a:ea typeface="DengXian" charset="0"/>
                          <a:cs typeface="DengXian" charset="0"/>
                        </a:rPr>
                        <a:t>tables</a:t>
                      </a:r>
                      <a:r>
                        <a:rPr lang="zh-CN" altLang="en-US" sz="1500" baseline="0" dirty="0">
                          <a:latin typeface="DengXian" charset="0"/>
                          <a:ea typeface="DengXian" charset="0"/>
                          <a:cs typeface="DengXian" charset="0"/>
                        </a:rPr>
                        <a:t> </a:t>
                      </a:r>
                      <a:r>
                        <a:rPr lang="en-US" altLang="zh-CN" sz="1500" baseline="0" dirty="0">
                          <a:latin typeface="DengXian" charset="0"/>
                          <a:ea typeface="DengXian" charset="0"/>
                          <a:cs typeface="DengXian" charset="0"/>
                        </a:rPr>
                        <a:t>for</a:t>
                      </a:r>
                      <a:r>
                        <a:rPr lang="zh-CN" altLang="en-US" sz="1500" baseline="0" dirty="0">
                          <a:latin typeface="DengXian" charset="0"/>
                          <a:ea typeface="DengXian" charset="0"/>
                          <a:cs typeface="DengXian" charset="0"/>
                        </a:rPr>
                        <a:t> </a:t>
                      </a:r>
                      <a:r>
                        <a:rPr lang="en-US" altLang="zh-CN" sz="1500" baseline="0" dirty="0">
                          <a:latin typeface="DengXian" charset="0"/>
                          <a:ea typeface="DengXian" charset="0"/>
                          <a:cs typeface="DengXian" charset="0"/>
                        </a:rPr>
                        <a:t>U/K</a:t>
                      </a:r>
                      <a:endParaRPr lang="zh-CN" altLang="en-US" sz="1500" baseline="0" dirty="0">
                        <a:latin typeface="DengXian" charset="0"/>
                        <a:ea typeface="DengXian" charset="0"/>
                        <a:cs typeface="DengXian" charset="0"/>
                      </a:endParaRPr>
                    </a:p>
                  </a:txBody>
                  <a:tcPr marL="76200" marR="76200" marT="38100" marB="38100">
                    <a:lnB w="12700" cap="flat" cmpd="sng" algn="ctr">
                      <a:solidFill>
                        <a:schemeClr val="bg1"/>
                      </a:solidFill>
                      <a:prstDash val="solid"/>
                      <a:round/>
                      <a:headEnd type="none" w="med" len="med"/>
                      <a:tailEnd type="none" w="med" len="med"/>
                    </a:lnB>
                    <a:solidFill>
                      <a:schemeClr val="accent2">
                        <a:lumMod val="75000"/>
                        <a:alpha val="32941"/>
                      </a:schemeClr>
                    </a:solidFill>
                  </a:tcPr>
                </a:tc>
                <a:tc rowSpan="2">
                  <a:txBody>
                    <a:bodyPr/>
                    <a:lstStyle/>
                    <a:p>
                      <a:pPr marL="285750" indent="-285750">
                        <a:lnSpc>
                          <a:spcPct val="120000"/>
                        </a:lnSpc>
                        <a:buFont typeface="Arial" charset="0"/>
                        <a:buChar char="•"/>
                      </a:pPr>
                      <a:r>
                        <a:rPr lang="en-US" altLang="zh-CN" sz="1500" dirty="0">
                          <a:latin typeface="DengXian" charset="0"/>
                          <a:ea typeface="DengXian" charset="0"/>
                          <a:cs typeface="DengXian" charset="0"/>
                        </a:rPr>
                        <a:t>EPT</a:t>
                      </a:r>
                      <a:endParaRPr lang="zh-CN" altLang="en-US" sz="1500" dirty="0">
                        <a:latin typeface="DengXian" charset="0"/>
                        <a:ea typeface="DengXian" charset="0"/>
                        <a:cs typeface="DengXian" charset="0"/>
                      </a:endParaRPr>
                    </a:p>
                  </a:txBody>
                  <a:tcPr marL="76200" marR="76200" marT="38100" marB="38100">
                    <a:solidFill>
                      <a:schemeClr val="accent2">
                        <a:lumMod val="75000"/>
                        <a:alpha val="32941"/>
                      </a:schemeClr>
                    </a:solidFill>
                  </a:tcPr>
                </a:tc>
                <a:extLst>
                  <a:ext uri="{0D108BD9-81ED-4DB2-BD59-A6C34878D82A}">
                    <a16:rowId xmlns:a16="http://schemas.microsoft.com/office/drawing/2014/main" val="10003"/>
                  </a:ext>
                </a:extLst>
              </a:tr>
              <a:tr h="336287">
                <a:tc vMerge="1">
                  <a:txBody>
                    <a:bodyPr/>
                    <a:lstStyle/>
                    <a:p>
                      <a:endParaRPr lang="zh-CN" altLang="en-US"/>
                    </a:p>
                  </a:txBody>
                  <a:tcPr/>
                </a:tc>
                <a:tc>
                  <a:txBody>
                    <a:bodyPr/>
                    <a:lstStyle/>
                    <a:p>
                      <a:pPr marL="285750" marR="0" indent="-285750" algn="l" defTabSz="914400" rtl="0" eaLnBrk="1" fontAlgn="auto" latinLnBrk="0" hangingPunct="1">
                        <a:lnSpc>
                          <a:spcPct val="120000"/>
                        </a:lnSpc>
                        <a:spcBef>
                          <a:spcPts val="0"/>
                        </a:spcBef>
                        <a:spcAft>
                          <a:spcPts val="0"/>
                        </a:spcAft>
                        <a:buClrTx/>
                        <a:buSzTx/>
                        <a:buFont typeface="Arial" charset="0"/>
                        <a:buChar char="•"/>
                        <a:tabLst/>
                        <a:defRPr/>
                      </a:pPr>
                      <a:r>
                        <a:rPr lang="en-US" altLang="zh-CN" sz="1500" baseline="0" dirty="0">
                          <a:latin typeface="DengXian" charset="0"/>
                          <a:ea typeface="DengXian" charset="0"/>
                          <a:cs typeface="DengXian" charset="0"/>
                        </a:rPr>
                        <a:t>Para-virtualization:</a:t>
                      </a:r>
                      <a:r>
                        <a:rPr lang="zh-CN" altLang="en-US" sz="1500" baseline="0" dirty="0">
                          <a:latin typeface="DengXian" charset="0"/>
                          <a:ea typeface="DengXian" charset="0"/>
                          <a:cs typeface="DengXian" charset="0"/>
                        </a:rPr>
                        <a:t> </a:t>
                      </a:r>
                      <a:r>
                        <a:rPr lang="en-US" altLang="zh-CN" sz="1500" baseline="0" dirty="0">
                          <a:latin typeface="DengXian" charset="0"/>
                          <a:ea typeface="DengXian" charset="0"/>
                          <a:cs typeface="DengXian" charset="0"/>
                        </a:rPr>
                        <a:t>Direct</a:t>
                      </a:r>
                      <a:r>
                        <a:rPr lang="zh-CN" altLang="en-US" sz="1500" baseline="0" dirty="0">
                          <a:latin typeface="DengXian" charset="0"/>
                          <a:ea typeface="DengXian" charset="0"/>
                          <a:cs typeface="DengXian" charset="0"/>
                        </a:rPr>
                        <a:t> </a:t>
                      </a:r>
                      <a:r>
                        <a:rPr lang="en-US" altLang="zh-CN" sz="1500" baseline="0" dirty="0">
                          <a:latin typeface="DengXian" charset="0"/>
                          <a:ea typeface="DengXian" charset="0"/>
                          <a:cs typeface="DengXian" charset="0"/>
                        </a:rPr>
                        <a:t>paging</a:t>
                      </a:r>
                      <a:endParaRPr lang="zh-CN" altLang="en-US" sz="1500" dirty="0">
                        <a:latin typeface="DengXian" charset="0"/>
                        <a:ea typeface="DengXian" charset="0"/>
                        <a:cs typeface="DengXian" charset="0"/>
                      </a:endParaRPr>
                    </a:p>
                  </a:txBody>
                  <a:tcPr marL="76200" marR="76200" marT="38100" marB="38100">
                    <a:lnT w="12700" cap="flat" cmpd="sng" algn="ctr">
                      <a:solidFill>
                        <a:schemeClr val="bg1"/>
                      </a:solidFill>
                      <a:prstDash val="solid"/>
                      <a:round/>
                      <a:headEnd type="none" w="med" len="med"/>
                      <a:tailEnd type="none" w="med" len="med"/>
                    </a:lnT>
                    <a:solidFill>
                      <a:schemeClr val="accent2">
                        <a:lumMod val="75000"/>
                        <a:alpha val="32941"/>
                      </a:schemeClr>
                    </a:solidFill>
                  </a:tcPr>
                </a:tc>
                <a:tc vMerge="1">
                  <a:txBody>
                    <a:bodyPr/>
                    <a:lstStyle/>
                    <a:p>
                      <a:endParaRPr lang="zh-CN" altLang="en-US"/>
                    </a:p>
                  </a:txBody>
                  <a:tcPr/>
                </a:tc>
                <a:extLst>
                  <a:ext uri="{0D108BD9-81ED-4DB2-BD59-A6C34878D82A}">
                    <a16:rowId xmlns:a16="http://schemas.microsoft.com/office/drawing/2014/main" val="10004"/>
                  </a:ext>
                </a:extLst>
              </a:tr>
              <a:tr h="680725">
                <a:tc rowSpan="2">
                  <a:txBody>
                    <a:bodyPr/>
                    <a:lstStyle/>
                    <a:p>
                      <a:pPr>
                        <a:lnSpc>
                          <a:spcPct val="120000"/>
                        </a:lnSpc>
                      </a:pPr>
                      <a:r>
                        <a:rPr lang="en-US" altLang="zh-CN" sz="1500" dirty="0">
                          <a:latin typeface="DengXian" charset="0"/>
                          <a:ea typeface="DengXian" charset="0"/>
                          <a:cs typeface="DengXian" charset="0"/>
                        </a:rPr>
                        <a:t>Device</a:t>
                      </a:r>
                      <a:endParaRPr lang="zh-CN" altLang="en-US" sz="1500" dirty="0">
                        <a:latin typeface="DengXian" charset="0"/>
                        <a:ea typeface="DengXian" charset="0"/>
                        <a:cs typeface="DengXian" charset="0"/>
                      </a:endParaRPr>
                    </a:p>
                  </a:txBody>
                  <a:tcPr marL="76200" marR="76200" marT="38100" marB="38100">
                    <a:solidFill>
                      <a:schemeClr val="accent2">
                        <a:lumMod val="60000"/>
                        <a:lumOff val="40000"/>
                        <a:alpha val="23137"/>
                      </a:schemeClr>
                    </a:solidFill>
                  </a:tcPr>
                </a:tc>
                <a:tc>
                  <a:txBody>
                    <a:bodyPr/>
                    <a:lstStyle/>
                    <a:p>
                      <a:pPr marL="285750" indent="-285750">
                        <a:lnSpc>
                          <a:spcPct val="120000"/>
                        </a:lnSpc>
                        <a:buFont typeface="Arial" charset="0"/>
                        <a:buChar char="•"/>
                      </a:pPr>
                      <a:r>
                        <a:rPr lang="en-US" altLang="zh-CN" sz="1500" dirty="0">
                          <a:latin typeface="DengXian" charset="0"/>
                          <a:ea typeface="DengXian" charset="0"/>
                          <a:cs typeface="DengXian" charset="0"/>
                        </a:rPr>
                        <a:t>Direct</a:t>
                      </a:r>
                      <a:r>
                        <a:rPr lang="zh-CN" altLang="en-US" sz="1500" dirty="0">
                          <a:latin typeface="DengXian" charset="0"/>
                          <a:ea typeface="DengXian" charset="0"/>
                          <a:cs typeface="DengXian" charset="0"/>
                        </a:rPr>
                        <a:t> </a:t>
                      </a:r>
                      <a:r>
                        <a:rPr lang="en-US" altLang="zh-CN" sz="1500" dirty="0">
                          <a:latin typeface="DengXian" charset="0"/>
                          <a:ea typeface="DengXian" charset="0"/>
                          <a:cs typeface="DengXian" charset="0"/>
                        </a:rPr>
                        <a:t>I/O</a:t>
                      </a:r>
                      <a:endParaRPr lang="zh-CN" altLang="en-US" sz="1500" dirty="0">
                        <a:latin typeface="DengXian" charset="0"/>
                        <a:ea typeface="DengXian" charset="0"/>
                        <a:cs typeface="DengXian" charset="0"/>
                      </a:endParaRPr>
                    </a:p>
                    <a:p>
                      <a:pPr marL="285750" indent="-285750">
                        <a:lnSpc>
                          <a:spcPct val="120000"/>
                        </a:lnSpc>
                        <a:buFont typeface="Arial" charset="0"/>
                        <a:buChar char="•"/>
                      </a:pPr>
                      <a:r>
                        <a:rPr lang="en-US" altLang="zh-CN" sz="1500" dirty="0">
                          <a:latin typeface="DengXian" charset="0"/>
                          <a:ea typeface="DengXian" charset="0"/>
                          <a:cs typeface="DengXian" charset="0"/>
                        </a:rPr>
                        <a:t>Device</a:t>
                      </a:r>
                      <a:r>
                        <a:rPr lang="zh-CN" altLang="en-US" sz="1500" baseline="0" dirty="0">
                          <a:latin typeface="DengXian" charset="0"/>
                          <a:ea typeface="DengXian" charset="0"/>
                          <a:cs typeface="DengXian" charset="0"/>
                        </a:rPr>
                        <a:t> </a:t>
                      </a:r>
                      <a:r>
                        <a:rPr lang="en-US" altLang="zh-CN" sz="1500" baseline="0" dirty="0">
                          <a:latin typeface="DengXian" charset="0"/>
                          <a:ea typeface="DengXian" charset="0"/>
                          <a:cs typeface="DengXian" charset="0"/>
                        </a:rPr>
                        <a:t>e</a:t>
                      </a:r>
                      <a:r>
                        <a:rPr lang="en-US" altLang="zh-CN" sz="1500" dirty="0">
                          <a:latin typeface="DengXian" charset="0"/>
                          <a:ea typeface="DengXian" charset="0"/>
                          <a:cs typeface="DengXian" charset="0"/>
                        </a:rPr>
                        <a:t>mulation</a:t>
                      </a:r>
                      <a:endParaRPr lang="zh-CN" altLang="en-US" sz="1500" dirty="0">
                        <a:latin typeface="DengXian" charset="0"/>
                        <a:ea typeface="DengXian" charset="0"/>
                        <a:cs typeface="DengXian" charset="0"/>
                      </a:endParaRPr>
                    </a:p>
                  </a:txBody>
                  <a:tcPr marL="76200" marR="76200" marT="38100" marB="38100">
                    <a:lnB w="12700" cap="flat" cmpd="sng" algn="ctr">
                      <a:solidFill>
                        <a:schemeClr val="bg1"/>
                      </a:solidFill>
                      <a:prstDash val="solid"/>
                      <a:round/>
                      <a:headEnd type="none" w="med" len="med"/>
                      <a:tailEnd type="none" w="med" len="med"/>
                    </a:lnB>
                    <a:solidFill>
                      <a:schemeClr val="accent2">
                        <a:lumMod val="60000"/>
                        <a:lumOff val="40000"/>
                        <a:alpha val="23137"/>
                      </a:schemeClr>
                    </a:solidFill>
                  </a:tcPr>
                </a:tc>
                <a:tc rowSpan="2">
                  <a:txBody>
                    <a:bodyPr/>
                    <a:lstStyle/>
                    <a:p>
                      <a:pPr marL="285750" indent="-285750">
                        <a:lnSpc>
                          <a:spcPct val="120000"/>
                        </a:lnSpc>
                        <a:buFont typeface="Arial" charset="0"/>
                        <a:buChar char="•"/>
                      </a:pPr>
                      <a:r>
                        <a:rPr lang="en-US" altLang="zh-CN" sz="1500" dirty="0">
                          <a:latin typeface="DengXian" charset="0"/>
                          <a:ea typeface="DengXian" charset="0"/>
                          <a:cs typeface="DengXian" charset="0"/>
                        </a:rPr>
                        <a:t>IOMMU</a:t>
                      </a:r>
                      <a:endParaRPr lang="zh-CN" altLang="en-US" sz="1500" dirty="0">
                        <a:latin typeface="DengXian" charset="0"/>
                        <a:ea typeface="DengXian" charset="0"/>
                        <a:cs typeface="DengXian" charset="0"/>
                      </a:endParaRPr>
                    </a:p>
                    <a:p>
                      <a:pPr marL="285750" indent="-285750">
                        <a:lnSpc>
                          <a:spcPct val="120000"/>
                        </a:lnSpc>
                        <a:buFont typeface="Arial" charset="0"/>
                        <a:buChar char="•"/>
                      </a:pPr>
                      <a:r>
                        <a:rPr lang="en-US" altLang="zh-CN" sz="1500" dirty="0">
                          <a:latin typeface="DengXian" charset="0"/>
                          <a:ea typeface="DengXian" charset="0"/>
                          <a:cs typeface="DengXian" charset="0"/>
                        </a:rPr>
                        <a:t>SR-IOV</a:t>
                      </a:r>
                      <a:endParaRPr lang="zh-CN" altLang="en-US" sz="1500" dirty="0">
                        <a:latin typeface="DengXian" charset="0"/>
                        <a:ea typeface="DengXian" charset="0"/>
                        <a:cs typeface="DengXian" charset="0"/>
                      </a:endParaRPr>
                    </a:p>
                  </a:txBody>
                  <a:tcPr marL="76200" marR="76200" marT="38100" marB="38100">
                    <a:solidFill>
                      <a:schemeClr val="accent2">
                        <a:lumMod val="60000"/>
                        <a:lumOff val="40000"/>
                        <a:alpha val="23137"/>
                      </a:schemeClr>
                    </a:solidFill>
                  </a:tcPr>
                </a:tc>
                <a:extLst>
                  <a:ext uri="{0D108BD9-81ED-4DB2-BD59-A6C34878D82A}">
                    <a16:rowId xmlns:a16="http://schemas.microsoft.com/office/drawing/2014/main" val="10005"/>
                  </a:ext>
                </a:extLst>
              </a:tr>
              <a:tr h="485989">
                <a:tc vMerge="1">
                  <a:txBody>
                    <a:bodyPr/>
                    <a:lstStyle/>
                    <a:p>
                      <a:endParaRPr lang="zh-CN" altLang="en-US"/>
                    </a:p>
                  </a:txBody>
                  <a:tcPr/>
                </a:tc>
                <a:tc>
                  <a:txBody>
                    <a:bodyPr/>
                    <a:lstStyle/>
                    <a:p>
                      <a:pPr marL="285750" indent="-285750">
                        <a:lnSpc>
                          <a:spcPct val="120000"/>
                        </a:lnSpc>
                        <a:buFont typeface="Arial" charset="0"/>
                        <a:buChar char="•"/>
                      </a:pPr>
                      <a:r>
                        <a:rPr lang="en-US" altLang="zh-CN" sz="1500" dirty="0">
                          <a:latin typeface="DengXian" charset="0"/>
                          <a:ea typeface="DengXian" charset="0"/>
                          <a:cs typeface="DengXian" charset="0"/>
                        </a:rPr>
                        <a:t>Para-virtualization:</a:t>
                      </a:r>
                      <a:r>
                        <a:rPr lang="zh-CN" altLang="en-US" sz="1500" dirty="0">
                          <a:latin typeface="DengXian" charset="0"/>
                          <a:ea typeface="DengXian" charset="0"/>
                          <a:cs typeface="DengXian" charset="0"/>
                        </a:rPr>
                        <a:t> </a:t>
                      </a:r>
                      <a:r>
                        <a:rPr lang="en-US" altLang="zh-CN" sz="1500" dirty="0">
                          <a:latin typeface="DengXian" charset="0"/>
                          <a:ea typeface="DengXian" charset="0"/>
                          <a:cs typeface="DengXian" charset="0"/>
                        </a:rPr>
                        <a:t>Front-end</a:t>
                      </a:r>
                      <a:r>
                        <a:rPr lang="zh-CN" altLang="en-US" sz="1500" baseline="0" dirty="0">
                          <a:latin typeface="DengXian" charset="0"/>
                          <a:ea typeface="DengXian" charset="0"/>
                          <a:cs typeface="DengXian" charset="0"/>
                        </a:rPr>
                        <a:t> </a:t>
                      </a:r>
                      <a:r>
                        <a:rPr lang="en-US" altLang="zh-CN" sz="1500" baseline="0" dirty="0">
                          <a:latin typeface="DengXian" charset="0"/>
                          <a:ea typeface="DengXian" charset="0"/>
                          <a:cs typeface="DengXian" charset="0"/>
                        </a:rPr>
                        <a:t>&amp;</a:t>
                      </a:r>
                      <a:r>
                        <a:rPr lang="zh-CN" altLang="en-US" sz="1500" baseline="0" dirty="0">
                          <a:latin typeface="DengXian" charset="0"/>
                          <a:ea typeface="DengXian" charset="0"/>
                          <a:cs typeface="DengXian" charset="0"/>
                        </a:rPr>
                        <a:t> </a:t>
                      </a:r>
                      <a:r>
                        <a:rPr lang="en-US" altLang="zh-CN" sz="1500" baseline="0" dirty="0">
                          <a:latin typeface="DengXian" charset="0"/>
                          <a:ea typeface="DengXian" charset="0"/>
                          <a:cs typeface="DengXian" charset="0"/>
                        </a:rPr>
                        <a:t>back-end</a:t>
                      </a:r>
                      <a:r>
                        <a:rPr lang="zh-CN" altLang="en-US" sz="1500" baseline="0" dirty="0">
                          <a:latin typeface="DengXian" charset="0"/>
                          <a:ea typeface="DengXian" charset="0"/>
                          <a:cs typeface="DengXian" charset="0"/>
                        </a:rPr>
                        <a:t> </a:t>
                      </a:r>
                      <a:r>
                        <a:rPr lang="en-US" altLang="zh-CN" sz="1500" baseline="0" dirty="0">
                          <a:latin typeface="DengXian" charset="0"/>
                          <a:ea typeface="DengXian" charset="0"/>
                          <a:cs typeface="DengXian" charset="0"/>
                        </a:rPr>
                        <a:t>driver</a:t>
                      </a:r>
                      <a:r>
                        <a:rPr lang="zh-CN" altLang="en-US" sz="1500" baseline="0" dirty="0">
                          <a:latin typeface="DengXian" charset="0"/>
                          <a:ea typeface="DengXian" charset="0"/>
                          <a:cs typeface="DengXian" charset="0"/>
                        </a:rPr>
                        <a:t> </a:t>
                      </a:r>
                      <a:r>
                        <a:rPr lang="en-US" altLang="zh-CN" sz="1500" baseline="0" dirty="0">
                          <a:latin typeface="DengXian" charset="0"/>
                          <a:ea typeface="DengXian" charset="0"/>
                          <a:cs typeface="DengXian" charset="0"/>
                        </a:rPr>
                        <a:t>(e.g.,</a:t>
                      </a:r>
                      <a:r>
                        <a:rPr lang="zh-CN" altLang="en-US" sz="1500" baseline="0" dirty="0">
                          <a:latin typeface="DengXian" charset="0"/>
                          <a:ea typeface="DengXian" charset="0"/>
                          <a:cs typeface="DengXian" charset="0"/>
                        </a:rPr>
                        <a:t> </a:t>
                      </a:r>
                      <a:r>
                        <a:rPr lang="en-US" altLang="zh-CN" sz="1500" baseline="0" dirty="0" err="1">
                          <a:latin typeface="DengXian" charset="0"/>
                          <a:ea typeface="DengXian" charset="0"/>
                          <a:cs typeface="DengXian" charset="0"/>
                        </a:rPr>
                        <a:t>virtio</a:t>
                      </a:r>
                      <a:r>
                        <a:rPr lang="en-US" altLang="zh-CN" sz="1500" baseline="0" dirty="0">
                          <a:latin typeface="DengXian" charset="0"/>
                          <a:ea typeface="DengXian" charset="0"/>
                          <a:cs typeface="DengXian" charset="0"/>
                        </a:rPr>
                        <a:t>)</a:t>
                      </a:r>
                      <a:endParaRPr lang="zh-CN" altLang="en-US" sz="1500" baseline="0" dirty="0">
                        <a:latin typeface="DengXian" charset="0"/>
                        <a:ea typeface="DengXian" charset="0"/>
                        <a:cs typeface="DengXian" charset="0"/>
                      </a:endParaRPr>
                    </a:p>
                  </a:txBody>
                  <a:tcPr marL="76200" marR="76200" marT="38100" marB="38100">
                    <a:lnT w="12700" cap="flat" cmpd="sng" algn="ctr">
                      <a:solidFill>
                        <a:schemeClr val="bg1"/>
                      </a:solidFill>
                      <a:prstDash val="solid"/>
                      <a:round/>
                      <a:headEnd type="none" w="med" len="med"/>
                      <a:tailEnd type="none" w="med" len="med"/>
                    </a:lnT>
                    <a:solidFill>
                      <a:schemeClr val="accent2">
                        <a:lumMod val="60000"/>
                        <a:lumOff val="40000"/>
                        <a:alpha val="23137"/>
                      </a:schemeClr>
                    </a:solidFill>
                  </a:tcPr>
                </a:tc>
                <a:tc vMerge="1">
                  <a:txBody>
                    <a:bodyPr/>
                    <a:lstStyle/>
                    <a:p>
                      <a:endParaRPr lang="zh-CN" altLang="en-US"/>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267146500"/>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JTU-Red" id="{D8CCD1CF-4E9C-2949-907F-EF4853CAD992}" vid="{47F94616-763E-7D43-9BB0-722503DC19A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SJTU-Red</Template>
  <TotalTime>4056</TotalTime>
  <Words>4154</Words>
  <Application>Microsoft Macintosh PowerPoint</Application>
  <PresentationFormat>全屏显示(16:10)</PresentationFormat>
  <Paragraphs>842</Paragraphs>
  <Slides>67</Slides>
  <Notes>9</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67</vt:i4>
      </vt:variant>
    </vt:vector>
  </HeadingPairs>
  <TitlesOfParts>
    <vt:vector size="80" baseType="lpstr">
      <vt:lpstr>等线</vt:lpstr>
      <vt:lpstr>等线</vt:lpstr>
      <vt:lpstr>Microsoft YaHei</vt:lpstr>
      <vt:lpstr>Microsoft YaHei Light</vt:lpstr>
      <vt:lpstr>Myriad Pro Light</vt:lpstr>
      <vt:lpstr>Arial</vt:lpstr>
      <vt:lpstr>Arial Black</vt:lpstr>
      <vt:lpstr>Arial Narrow</vt:lpstr>
      <vt:lpstr>Calibri</vt:lpstr>
      <vt:lpstr>Consolas</vt:lpstr>
      <vt:lpstr>Courier New</vt:lpstr>
      <vt:lpstr>Wingdings</vt:lpstr>
      <vt:lpstr>Office 主题​​</vt:lpstr>
      <vt:lpstr>Virtualization</vt:lpstr>
      <vt:lpstr>When Do You Use Virtual Machine?</vt:lpstr>
      <vt:lpstr>Review: OS Structure</vt:lpstr>
      <vt:lpstr>Virtualization Layers</vt:lpstr>
      <vt:lpstr>What is a VM and Where is the VM?</vt:lpstr>
      <vt:lpstr>Design Space (Level vs. ISA)</vt:lpstr>
      <vt:lpstr>System VMMs</vt:lpstr>
      <vt:lpstr>VMM (Virtual Machine Monitor)</vt:lpstr>
      <vt:lpstr>Different Architectures of VMM</vt:lpstr>
      <vt:lpstr>Principles in 1974</vt:lpstr>
      <vt:lpstr>CPU Virtualization</vt:lpstr>
      <vt:lpstr>What are the Differences between OS &amp; VMM?</vt:lpstr>
      <vt:lpstr>CPU Virtualization: Process and VM</vt:lpstr>
      <vt:lpstr>First Try: OS on OS</vt:lpstr>
      <vt:lpstr>Run OS as an Application</vt:lpstr>
      <vt:lpstr>Challenges to Virtualized System ISA </vt:lpstr>
      <vt:lpstr>Solution: Trap &amp; Emulate</vt:lpstr>
      <vt:lpstr>Now We Can Run OS as an Application</vt:lpstr>
      <vt:lpstr>Problems of Trap &amp; Emulate</vt:lpstr>
      <vt:lpstr>X86 is not Strictly Virtualizable</vt:lpstr>
      <vt:lpstr>How to Deal with the 17 Instructions?</vt:lpstr>
      <vt:lpstr>Sol-1: Instruction Interpretation</vt:lpstr>
      <vt:lpstr>Example: Virtualizing Interrupt Flag w/ Instruction Interpreter</vt:lpstr>
      <vt:lpstr>Instruction Interpretation</vt:lpstr>
      <vt:lpstr>Sol-2: Binary Translator</vt:lpstr>
      <vt:lpstr>Architecture of a Binary Translator</vt:lpstr>
      <vt:lpstr>Basic Blocks</vt:lpstr>
      <vt:lpstr>Binary Translation</vt:lpstr>
      <vt:lpstr>Binary Translation</vt:lpstr>
      <vt:lpstr>Basic Binary Translator</vt:lpstr>
      <vt:lpstr>Basic Binary Translator – Part 2</vt:lpstr>
      <vt:lpstr>Issues with Binary Translation</vt:lpstr>
      <vt:lpstr>Hybrid Approach</vt:lpstr>
      <vt:lpstr>Sol-3: Para-virtualization</vt:lpstr>
      <vt:lpstr>Sol-4： Hardware Supported CPU Virtualization</vt:lpstr>
      <vt:lpstr>Memory Virtualization</vt:lpstr>
      <vt:lpstr>Virtualizing the Page Tables</vt:lpstr>
      <vt:lpstr>Solution-1: Shadow Paging</vt:lpstr>
      <vt:lpstr>Two Page Tables Become One</vt:lpstr>
      <vt:lpstr>Setup Shadow Page Table</vt:lpstr>
      <vt:lpstr>Question</vt:lpstr>
      <vt:lpstr>What if Guest OS Modifies its Own Page Table?</vt:lpstr>
      <vt:lpstr>What if a Guest App Access its Kernel Memory?</vt:lpstr>
      <vt:lpstr>Two Memory Views of Guest VM</vt:lpstr>
      <vt:lpstr>The Same Question</vt:lpstr>
      <vt:lpstr>Sol-2: Direct Paging (Para-virtualization)</vt:lpstr>
      <vt:lpstr>Sol-2: Direct Paging (Para-virtualization)</vt:lpstr>
      <vt:lpstr>Sol-3: Hardware Supported Memory Virtualization</vt:lpstr>
      <vt:lpstr>PowerPoint 演示文稿</vt:lpstr>
      <vt:lpstr>EPT Translation:  Details</vt:lpstr>
      <vt:lpstr>EPT Increases Memory Access</vt:lpstr>
      <vt:lpstr>I/O Virtualization</vt:lpstr>
      <vt:lpstr>I/O Virtualization</vt:lpstr>
      <vt:lpstr>Solutions for I/O Virtualization</vt:lpstr>
      <vt:lpstr>Sol-1: Direct Access Device Virtualization</vt:lpstr>
      <vt:lpstr>IOMMU: Page Tables for Devices</vt:lpstr>
      <vt:lpstr>IOMMU for Direct Access</vt:lpstr>
      <vt:lpstr>Direct Access Device Virtualization</vt:lpstr>
      <vt:lpstr>Direct Access Device Virtualization</vt:lpstr>
      <vt:lpstr>Sol-2: Emulating Devices</vt:lpstr>
      <vt:lpstr>Example: Emulating Serial Port</vt:lpstr>
      <vt:lpstr>Emulated Devices</vt:lpstr>
      <vt:lpstr>Sol-3: Para-Virtualized Devices</vt:lpstr>
      <vt:lpstr>Sol-4: Hardware Support for I/O Virtualization</vt:lpstr>
      <vt:lpstr>PowerPoint 演示文稿</vt:lpstr>
      <vt:lpstr>Intel Virtualization Technology Evolution</vt:lpstr>
      <vt:lpstr>Virtualization Technologies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云计算平台的安全与高可用</dc:title>
  <dc:creator>Xia Yubin</dc:creator>
  <cp:lastModifiedBy>Yubin Xia</cp:lastModifiedBy>
  <cp:revision>134</cp:revision>
  <cp:lastPrinted>2016-06-13T07:55:34Z</cp:lastPrinted>
  <dcterms:created xsi:type="dcterms:W3CDTF">2017-05-20T06:53:59Z</dcterms:created>
  <dcterms:modified xsi:type="dcterms:W3CDTF">2020-10-20T09:34:24Z</dcterms:modified>
</cp:coreProperties>
</file>